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2.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15" r:id="rId1"/>
    <p:sldMasterId id="2147483869" r:id="rId2"/>
    <p:sldMasterId id="2147483892" r:id="rId3"/>
  </p:sldMasterIdLst>
  <p:notesMasterIdLst>
    <p:notesMasterId r:id="rId29"/>
  </p:notesMasterIdLst>
  <p:handoutMasterIdLst>
    <p:handoutMasterId r:id="rId30"/>
  </p:handoutMasterIdLst>
  <p:sldIdLst>
    <p:sldId id="256" r:id="rId4"/>
    <p:sldId id="301" r:id="rId5"/>
    <p:sldId id="515" r:id="rId6"/>
    <p:sldId id="302" r:id="rId7"/>
    <p:sldId id="544" r:id="rId8"/>
    <p:sldId id="545" r:id="rId9"/>
    <p:sldId id="518" r:id="rId10"/>
    <p:sldId id="512" r:id="rId11"/>
    <p:sldId id="262" r:id="rId12"/>
    <p:sldId id="504" r:id="rId13"/>
    <p:sldId id="516" r:id="rId14"/>
    <p:sldId id="506" r:id="rId15"/>
    <p:sldId id="507" r:id="rId16"/>
    <p:sldId id="517" r:id="rId17"/>
    <p:sldId id="257" r:id="rId18"/>
    <p:sldId id="508" r:id="rId19"/>
    <p:sldId id="511" r:id="rId20"/>
    <p:sldId id="542" r:id="rId21"/>
    <p:sldId id="534" r:id="rId22"/>
    <p:sldId id="533" r:id="rId23"/>
    <p:sldId id="513" r:id="rId24"/>
    <p:sldId id="535" r:id="rId25"/>
    <p:sldId id="539" r:id="rId26"/>
    <p:sldId id="540" r:id="rId27"/>
    <p:sldId id="295"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03">
          <p15:clr>
            <a:srgbClr val="9AA0A6"/>
          </p15:clr>
        </p15:guide>
        <p15:guide id="2" orient="horz" pos="2160">
          <p15:clr>
            <a:srgbClr val="A4A3A4"/>
          </p15:clr>
        </p15:guide>
      </p15:sldGuideLst>
    </p:ext>
    <p:ext uri="{2D200454-40CA-4A62-9FC3-DE9A4176ACB9}">
      <p15:notes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j42AcgWFr6FYY3Y8FqampGniUn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4A02"/>
    <a:srgbClr val="FFB800"/>
    <a:srgbClr val="EB8C00"/>
    <a:srgbClr val="D93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3B3015-830C-4F63-87CF-844D7EE60E51}">
  <a:tblStyle styleId="{C83B3015-830C-4F63-87CF-844D7EE60E51}" styleName="Table_0">
    <a:wholeTbl>
      <a:tcTxStyle b="off" i="off">
        <a:font>
          <a:latin typeface="Arial"/>
          <a:ea typeface="Arial"/>
          <a:cs typeface="Arial"/>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8EAE6"/>
          </a:solidFill>
        </a:fill>
      </a:tcStyle>
    </a:wholeTbl>
    <a:band1H>
      <a:tcTxStyle b="off" i="off"/>
      <a:tcStyle>
        <a:tcBdr/>
        <a:fill>
          <a:solidFill>
            <a:srgbClr val="F2D3CA"/>
          </a:solidFill>
        </a:fill>
      </a:tcStyle>
    </a:band1H>
    <a:band2H>
      <a:tcTxStyle b="off" i="off"/>
      <a:tcStyle>
        <a:tcBdr/>
      </a:tcStyle>
    </a:band2H>
    <a:band1V>
      <a:tcTxStyle b="off" i="off"/>
      <a:tcStyle>
        <a:tcBdr/>
        <a:fill>
          <a:solidFill>
            <a:srgbClr val="F2D3CA"/>
          </a:solidFill>
        </a:fill>
      </a:tcStyle>
    </a:band1V>
    <a:band2V>
      <a:tcTxStyle b="off" i="off"/>
      <a:tcStyle>
        <a:tcBdr/>
      </a:tcStyle>
    </a:band2V>
    <a:lastCol>
      <a:tcTxStyle b="on" i="off">
        <a:font>
          <a:latin typeface="Arial"/>
          <a:ea typeface="Arial"/>
          <a:cs typeface="Arial"/>
        </a:font>
        <a:srgbClr val="FFFFFF"/>
      </a:tcTxStyle>
      <a:tcStyle>
        <a:tcBdr/>
        <a:fill>
          <a:solidFill>
            <a:srgbClr val="DC6900"/>
          </a:solidFill>
        </a:fill>
      </a:tcStyle>
    </a:lastCol>
    <a:firstCol>
      <a:tcTxStyle b="on" i="off">
        <a:font>
          <a:latin typeface="Arial"/>
          <a:ea typeface="Arial"/>
          <a:cs typeface="Arial"/>
        </a:font>
        <a:srgbClr val="FFFFFF"/>
      </a:tcTxStyle>
      <a:tcStyle>
        <a:tcBdr/>
        <a:fill>
          <a:solidFill>
            <a:srgbClr val="DC6900"/>
          </a:solidFill>
        </a:fill>
      </a:tcStyle>
    </a:firstCol>
    <a:lastRow>
      <a:tcTxStyle b="on" i="off">
        <a:font>
          <a:latin typeface="Arial"/>
          <a:ea typeface="Arial"/>
          <a:cs typeface="Arial"/>
        </a:font>
        <a:srgbClr val="FFFFFF"/>
      </a:tcTxStyle>
      <a:tcStyle>
        <a:tcBdr>
          <a:top>
            <a:ln w="38100" cap="flat" cmpd="sng">
              <a:solidFill>
                <a:srgbClr val="FFFFFF"/>
              </a:solidFill>
              <a:prstDash val="solid"/>
              <a:round/>
              <a:headEnd type="none" w="sm" len="sm"/>
              <a:tailEnd type="none" w="sm" len="sm"/>
            </a:ln>
          </a:top>
        </a:tcBdr>
        <a:fill>
          <a:solidFill>
            <a:srgbClr val="DC6900"/>
          </a:solidFill>
        </a:fill>
      </a:tcStyle>
    </a:lastRow>
    <a:seCell>
      <a:tcTxStyle b="off" i="off"/>
      <a:tcStyle>
        <a:tcBdr/>
      </a:tcStyle>
    </a:seCell>
    <a:swCell>
      <a:tcTxStyle b="off" i="off"/>
      <a:tcStyle>
        <a:tcBdr/>
      </a:tcStyle>
    </a:swCell>
    <a:firstRow>
      <a:tcTxStyle b="on" i="off">
        <a:font>
          <a:latin typeface="Arial"/>
          <a:ea typeface="Arial"/>
          <a:cs typeface="Arial"/>
        </a:font>
        <a:srgbClr val="FFFFFF"/>
      </a:tcTxStyle>
      <a:tcStyle>
        <a:tcBdr>
          <a:bottom>
            <a:ln w="38100" cap="flat" cmpd="sng">
              <a:solidFill>
                <a:srgbClr val="FFFFFF"/>
              </a:solidFill>
              <a:prstDash val="solid"/>
              <a:round/>
              <a:headEnd type="none" w="sm" len="sm"/>
              <a:tailEnd type="none" w="sm" len="sm"/>
            </a:ln>
          </a:bottom>
        </a:tcBdr>
        <a:fill>
          <a:solidFill>
            <a:srgbClr val="DC6900"/>
          </a:solidFill>
        </a:fill>
      </a:tcStyle>
    </a:firstRow>
    <a:neCell>
      <a:tcTxStyle b="off" i="off"/>
      <a:tcStyle>
        <a:tcBdr/>
      </a:tcStyle>
    </a:neCell>
    <a:nwCell>
      <a:tcTxStyle b="off" i="off"/>
      <a:tcStyle>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72" d="100"/>
          <a:sy n="72" d="100"/>
        </p:scale>
        <p:origin x="1266" y="66"/>
      </p:cViewPr>
      <p:guideLst>
        <p:guide pos="403"/>
        <p:guide orient="horz" pos="2160"/>
      </p:guideLst>
    </p:cSldViewPr>
  </p:slideViewPr>
  <p:notesTextViewPr>
    <p:cViewPr>
      <p:scale>
        <a:sx n="1" d="1"/>
        <a:sy n="1" d="1"/>
      </p:scale>
      <p:origin x="0" y="0"/>
    </p:cViewPr>
  </p:notesTextViewPr>
  <p:notesViewPr>
    <p:cSldViewPr snapToGrid="0">
      <p:cViewPr varScale="1">
        <p:scale>
          <a:sx n="48" d="100"/>
          <a:sy n="48" d="100"/>
        </p:scale>
        <p:origin x="2684"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8" Type="http://schemas.openxmlformats.org/officeDocument/2006/relationships/slide" Target="slides/slide5.xml"/><Relationship Id="rId51" Type="http://customschemas.google.com/relationships/presentationmetadata" Target="meta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992FE-C0AD-471A-8A98-07C4B6CFF33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a:extLst>
              <a:ext uri="{FF2B5EF4-FFF2-40B4-BE49-F238E27FC236}">
                <a16:creationId xmlns:a16="http://schemas.microsoft.com/office/drawing/2014/main" id="{6BC14DB0-29B3-44D4-A504-99B5DD8569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2223D5-E82A-49F6-BE7C-D0CA0F104192}" type="datetimeFigureOut">
              <a:rPr lang="es-MX" smtClean="0"/>
              <a:t>09/11/2022</a:t>
            </a:fld>
            <a:endParaRPr lang="es-MX"/>
          </a:p>
        </p:txBody>
      </p:sp>
      <p:sp>
        <p:nvSpPr>
          <p:cNvPr id="4" name="Footer Placeholder 3">
            <a:extLst>
              <a:ext uri="{FF2B5EF4-FFF2-40B4-BE49-F238E27FC236}">
                <a16:creationId xmlns:a16="http://schemas.microsoft.com/office/drawing/2014/main" id="{CD42AFF9-4CDA-47A2-8E53-98E3EC39E59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5" name="Slide Number Placeholder 4">
            <a:extLst>
              <a:ext uri="{FF2B5EF4-FFF2-40B4-BE49-F238E27FC236}">
                <a16:creationId xmlns:a16="http://schemas.microsoft.com/office/drawing/2014/main" id="{0B77AF30-E3E2-4F41-A485-9E4AFCB17FF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4A5C9A-C64C-4E33-BCBE-1BD53B5DC19F}" type="slidenum">
              <a:rPr lang="es-MX" smtClean="0"/>
              <a:t>‹Nº›</a:t>
            </a:fld>
            <a:endParaRPr lang="es-MX"/>
          </a:p>
        </p:txBody>
      </p:sp>
    </p:spTree>
    <p:extLst>
      <p:ext uri="{BB962C8B-B14F-4D97-AF65-F5344CB8AC3E}">
        <p14:creationId xmlns:p14="http://schemas.microsoft.com/office/powerpoint/2010/main" val="586711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strike="noStrike" cap="none">
                <a:solidFill>
                  <a:schemeClr val="dk1"/>
                </a:solidFill>
                <a:latin typeface="Arial"/>
                <a:ea typeface="Arial"/>
                <a:cs typeface="Arial"/>
                <a:sym typeface="Arial"/>
              </a:rPr>
              <a:t>‹Nº›</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hd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5"/>
        <p:cNvGrpSpPr/>
        <p:nvPr/>
      </p:nvGrpSpPr>
      <p:grpSpPr>
        <a:xfrm>
          <a:off x="0" y="0"/>
          <a:ext cx="0" cy="0"/>
          <a:chOff x="0" y="0"/>
          <a:chExt cx="0" cy="0"/>
        </a:xfrm>
      </p:grpSpPr>
      <p:sp>
        <p:nvSpPr>
          <p:cNvPr id="1136" name="Google Shape;113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7" name="Google Shape;1137;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dirty="0">
              <a:solidFill>
                <a:schemeClr val="dk1"/>
              </a:solidFill>
              <a:latin typeface="Arial"/>
              <a:ea typeface="Arial"/>
              <a:cs typeface="Arial"/>
              <a:sym typeface="Arial"/>
            </a:endParaRPr>
          </a:p>
        </p:txBody>
      </p:sp>
      <p:sp>
        <p:nvSpPr>
          <p:cNvPr id="1138" name="Google Shape;1138;p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 sz="1200">
                <a:solidFill>
                  <a:schemeClr val="dk1"/>
                </a:solidFill>
                <a:latin typeface="Arial"/>
                <a:ea typeface="Arial"/>
                <a:cs typeface="Arial"/>
                <a:sym typeface="Arial"/>
              </a:rPr>
              <a:t>1</a:t>
            </a:fld>
            <a:endParaRPr sz="1200" dirty="0">
              <a:solidFill>
                <a:schemeClr val="dk1"/>
              </a:solidFill>
              <a:latin typeface="Arial"/>
              <a:ea typeface="Arial"/>
              <a:cs typeface="Arial"/>
              <a:sym typeface="Arial"/>
            </a:endParaRPr>
          </a:p>
        </p:txBody>
      </p:sp>
      <p:sp>
        <p:nvSpPr>
          <p:cNvPr id="2" name="Footer Placeholder 1">
            <a:extLst>
              <a:ext uri="{FF2B5EF4-FFF2-40B4-BE49-F238E27FC236}">
                <a16:creationId xmlns:a16="http://schemas.microsoft.com/office/drawing/2014/main" id="{62105AE5-8066-45C7-A17E-FDD527D7EAD6}"/>
              </a:ext>
            </a:extLst>
          </p:cNvPr>
          <p:cNvSpPr>
            <a:spLocks noGrp="1"/>
          </p:cNvSpPr>
          <p:nvPr>
            <p:ph type="ftr" idx="11"/>
          </p:nvPr>
        </p:nvSpPr>
        <p:spPr/>
        <p:txBody>
          <a:bodyPr/>
          <a:lstStyle/>
          <a:p>
            <a:endParaRPr lang="es-MX"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dirty="0"/>
          </a:p>
        </p:txBody>
      </p:sp>
      <p:sp>
        <p:nvSpPr>
          <p:cNvPr id="4" name="Footer Placeholder 3"/>
          <p:cNvSpPr>
            <a:spLocks noGrp="1"/>
          </p:cNvSpPr>
          <p:nvPr>
            <p:ph type="ftr" idx="11"/>
          </p:nvPr>
        </p:nvSpPr>
        <p:spPr/>
        <p:txBody>
          <a:bodyPr/>
          <a:lstStyle/>
          <a:p>
            <a:endParaRPr lang="es-MX" dirty="0"/>
          </a:p>
        </p:txBody>
      </p:sp>
      <p:sp>
        <p:nvSpPr>
          <p:cNvPr id="5" name="Slide Number Placeholder 4"/>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strike="noStrike" cap="none" smtClean="0">
                <a:solidFill>
                  <a:schemeClr val="dk1"/>
                </a:solidFill>
                <a:latin typeface="Arial"/>
                <a:ea typeface="Arial"/>
                <a:cs typeface="Arial"/>
                <a:sym typeface="Arial"/>
              </a:rPr>
              <a:t>2</a:t>
            </a:fld>
            <a:endParaRPr lang="en"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261422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12320317f92_0_1314:notes"/>
          <p:cNvSpPr txBox="1">
            <a:spLocks noGrp="1"/>
          </p:cNvSpPr>
          <p:nvPr>
            <p:ph type="body" idx="1"/>
          </p:nvPr>
        </p:nvSpPr>
        <p:spPr>
          <a:xfrm>
            <a:off x="731520" y="4560570"/>
            <a:ext cx="5852100" cy="4320600"/>
          </a:xfrm>
          <a:prstGeom prst="rect">
            <a:avLst/>
          </a:prstGeom>
        </p:spPr>
        <p:txBody>
          <a:bodyPr spcFirstLastPara="1" wrap="square" lIns="96625" tIns="48300" rIns="96625" bIns="48300" anchor="t" anchorCtr="0">
            <a:noAutofit/>
          </a:bodyPr>
          <a:lstStyle/>
          <a:p>
            <a:pPr marL="0" lvl="0" indent="0" algn="l" rtl="0">
              <a:spcBef>
                <a:spcPts val="0"/>
              </a:spcBef>
              <a:spcAft>
                <a:spcPts val="0"/>
              </a:spcAft>
              <a:buNone/>
            </a:pPr>
            <a:endParaRPr/>
          </a:p>
        </p:txBody>
      </p:sp>
      <p:sp>
        <p:nvSpPr>
          <p:cNvPr id="605" name="Google Shape;605;g12320317f92_0_1314: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8"/>
        <p:cNvGrpSpPr/>
        <p:nvPr/>
      </p:nvGrpSpPr>
      <p:grpSpPr>
        <a:xfrm>
          <a:off x="0" y="0"/>
          <a:ext cx="0" cy="0"/>
          <a:chOff x="0" y="0"/>
          <a:chExt cx="0" cy="0"/>
        </a:xfrm>
      </p:grpSpPr>
      <p:sp>
        <p:nvSpPr>
          <p:cNvPr id="1829" name="Google Shape;1829;p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0" name="Google Shape;1830;p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Footer Placeholder 1">
            <a:extLst>
              <a:ext uri="{FF2B5EF4-FFF2-40B4-BE49-F238E27FC236}">
                <a16:creationId xmlns:a16="http://schemas.microsoft.com/office/drawing/2014/main" id="{A277504F-ABF7-4EBD-87A2-09EAC64488A4}"/>
              </a:ext>
            </a:extLst>
          </p:cNvPr>
          <p:cNvSpPr>
            <a:spLocks noGrp="1"/>
          </p:cNvSpPr>
          <p:nvPr>
            <p:ph type="ftr" idx="11"/>
          </p:nvPr>
        </p:nvSpPr>
        <p:spPr/>
        <p:txBody>
          <a:bodyPr/>
          <a:lstStyle/>
          <a:p>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402"/>
        <p:cNvGrpSpPr/>
        <p:nvPr/>
      </p:nvGrpSpPr>
      <p:grpSpPr>
        <a:xfrm>
          <a:off x="0" y="0"/>
          <a:ext cx="0" cy="0"/>
          <a:chOff x="0" y="0"/>
          <a:chExt cx="0" cy="0"/>
        </a:xfrm>
      </p:grpSpPr>
      <p:sp>
        <p:nvSpPr>
          <p:cNvPr id="403" name="Google Shape;403;p49"/>
          <p:cNvSpPr/>
          <p:nvPr/>
        </p:nvSpPr>
        <p:spPr>
          <a:xfrm>
            <a:off x="0" y="0"/>
            <a:ext cx="6072300" cy="34293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04" name="Google Shape;404;p49"/>
          <p:cNvSpPr/>
          <p:nvPr/>
        </p:nvSpPr>
        <p:spPr>
          <a:xfrm>
            <a:off x="0" y="3429000"/>
            <a:ext cx="6072300" cy="11433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05" name="Google Shape;405;p49"/>
          <p:cNvSpPr/>
          <p:nvPr/>
        </p:nvSpPr>
        <p:spPr>
          <a:xfrm>
            <a:off x="6072188" y="0"/>
            <a:ext cx="3071700" cy="34293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06" name="Google Shape;406;p49"/>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07" name="Google Shape;407;p49"/>
          <p:cNvSpPr txBox="1">
            <a:spLocks noGrp="1"/>
          </p:cNvSpPr>
          <p:nvPr>
            <p:ph type="subTitle" idx="1"/>
          </p:nvPr>
        </p:nvSpPr>
        <p:spPr>
          <a:xfrm>
            <a:off x="332186"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459"/>
        <p:cNvGrpSpPr/>
        <p:nvPr/>
      </p:nvGrpSpPr>
      <p:grpSpPr>
        <a:xfrm>
          <a:off x="0" y="0"/>
          <a:ext cx="0" cy="0"/>
          <a:chOff x="0" y="0"/>
          <a:chExt cx="0" cy="0"/>
        </a:xfrm>
      </p:grpSpPr>
      <p:sp>
        <p:nvSpPr>
          <p:cNvPr id="460" name="Google Shape;460;p58"/>
          <p:cNvSpPr/>
          <p:nvPr/>
        </p:nvSpPr>
        <p:spPr>
          <a:xfrm>
            <a:off x="7086600" y="0"/>
            <a:ext cx="20574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464" name="Google Shape;464;p58"/>
          <p:cNvSpPr txBox="1">
            <a:spLocks noGrp="1"/>
          </p:cNvSpPr>
          <p:nvPr>
            <p:ph type="ctrTitle"/>
          </p:nvPr>
        </p:nvSpPr>
        <p:spPr>
          <a:xfrm>
            <a:off x="332184" y="428625"/>
            <a:ext cx="5563800" cy="2771700"/>
          </a:xfrm>
          <a:prstGeom prst="rect">
            <a:avLst/>
          </a:prstGeom>
          <a:noFill/>
          <a:ln>
            <a:noFill/>
          </a:ln>
        </p:spPr>
        <p:txBody>
          <a:bodyPr spcFirstLastPara="1" wrap="square" lIns="0" tIns="0" rIns="0" bIns="0" anchor="b" anchorCtr="0">
            <a:noAutofit/>
          </a:bodyPr>
          <a:lstStyle>
            <a:lvl1pPr marR="0" lvl="0" algn="l">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65" name="Google Shape;465;p58"/>
          <p:cNvSpPr txBox="1">
            <a:spLocks noGrp="1"/>
          </p:cNvSpPr>
          <p:nvPr>
            <p:ph type="subTitle" idx="1"/>
          </p:nvPr>
        </p:nvSpPr>
        <p:spPr>
          <a:xfrm>
            <a:off x="332185" y="339471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endParaRPr lang="en-GB" noProof="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4" name="TextBox 33"/>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747193759"/>
      </p:ext>
    </p:extLst>
  </p:cSld>
  <p:clrMapOvr>
    <a:masterClrMapping/>
  </p:clrMapOvr>
  <p:hf sldNum="0" hdr="0" dt="0"/>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sp>
        <p:nvSpPr>
          <p:cNvPr id="38" name="TextBox 37"/>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solidFill>
                  <a:schemeClr val="bg1"/>
                </a:solidFill>
                <a:latin typeface="Arial" pitchFamily="34" charset="0"/>
                <a:cs typeface="Arial" pitchFamily="34" charset="0"/>
              </a:rPr>
              <a:t> </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652685955"/>
      </p:ext>
    </p:extLst>
  </p:cSld>
  <p:clrMapOvr>
    <a:masterClrMapping/>
  </p:clrMapOvr>
  <p:hf sldNum="0" hdr="0" dt="0"/>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a:t>Click to edit Master title style</a:t>
            </a:r>
            <a:endParaRPr lang="en-GB" noProof="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sp>
        <p:nvSpPr>
          <p:cNvPr id="32" name="TextBox 31"/>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solidFill>
                  <a:schemeClr val="bg1"/>
                </a:solidFill>
                <a:latin typeface="Arial" pitchFamily="34" charset="0"/>
                <a:cs typeface="Arial" pitchFamily="34" charset="0"/>
              </a:rPr>
              <a:t> </a:t>
            </a:r>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26262934"/>
      </p:ext>
    </p:extLst>
  </p:cSld>
  <p:clrMapOvr>
    <a:masterClrMapping/>
  </p:clrMapOvr>
  <p:hf sldNum="0" hdr="0" dt="0"/>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a:t>Click to add the presentation’s main title</a:t>
            </a:r>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102" name="Group 101"/>
          <p:cNvGrpSpPr>
            <a:grpSpLocks noChangeAspect="1"/>
          </p:cNvGrpSpPr>
          <p:nvPr/>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Tree>
    <p:extLst>
      <p:ext uri="{BB962C8B-B14F-4D97-AF65-F5344CB8AC3E}">
        <p14:creationId xmlns:p14="http://schemas.microsoft.com/office/powerpoint/2010/main" val="3324245612"/>
      </p:ext>
    </p:extLst>
  </p:cSld>
  <p:clrMapOvr>
    <a:masterClrMapping/>
  </p:clrMapOvr>
  <p:hf sldNum="0" hdr="0" dt="0"/>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2446241513"/>
      </p:ext>
    </p:extLst>
  </p:cSld>
  <p:clrMapOvr>
    <a:masterClrMapping/>
  </p:clrMapOvr>
  <p:hf sldNum="0" hdr="0" dt="0"/>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a:t>Click icon to add picture</a:t>
            </a:r>
            <a:endParaRPr lang="en-GB" noProof="0" dirty="0"/>
          </a:p>
        </p:txBody>
      </p:sp>
      <p:grpSp>
        <p:nvGrpSpPr>
          <p:cNvPr id="18" name="Group 32"/>
          <p:cNvGrpSpPr/>
          <p:nvPr/>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880868380"/>
      </p:ext>
    </p:extLst>
  </p:cSld>
  <p:clrMapOvr>
    <a:masterClrMapping/>
  </p:clrMapOvr>
  <p:hf sldNum="0" hdr="0" dt="0"/>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11" name="Group 32"/>
          <p:cNvGrpSpPr/>
          <p:nvPr/>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2066963291"/>
      </p:ext>
    </p:extLst>
  </p:cSld>
  <p:clrMapOvr>
    <a:masterClrMapping/>
  </p:clrMapOvr>
  <p:hf sldNum="0" hdr="0" dt="0"/>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906208"/>
      </p:ext>
    </p:extLst>
  </p:cSld>
  <p:clrMapOvr>
    <a:masterClrMapping/>
  </p:clrMapOvr>
  <p:hf sldNum="0" hdr="0" dt="0"/>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6"/>
        <p:cNvGrpSpPr/>
        <p:nvPr/>
      </p:nvGrpSpPr>
      <p:grpSpPr>
        <a:xfrm>
          <a:off x="0" y="0"/>
          <a:ext cx="0" cy="0"/>
          <a:chOff x="0" y="0"/>
          <a:chExt cx="0" cy="0"/>
        </a:xfrm>
      </p:grpSpPr>
      <p:sp>
        <p:nvSpPr>
          <p:cNvPr id="20" name="Google Shape;20;p43"/>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dirty="0"/>
          </a:p>
        </p:txBody>
      </p:sp>
      <p:sp>
        <p:nvSpPr>
          <p:cNvPr id="21" name="Google Shape;21;p43"/>
          <p:cNvSpPr txBox="1">
            <a:spLocks noGrp="1"/>
          </p:cNvSpPr>
          <p:nvPr>
            <p:ph type="subTitle" idx="1"/>
          </p:nvPr>
        </p:nvSpPr>
        <p:spPr>
          <a:xfrm>
            <a:off x="332186"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397137157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userDrawn="1">
  <p:cSld name="1_Quote 1 Image Orange">
    <p:bg>
      <p:bgPr>
        <a:solidFill>
          <a:srgbClr val="D04A02"/>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2185" y="1714500"/>
            <a:ext cx="3974545" cy="4457700"/>
          </a:xfrm>
        </p:spPr>
        <p:txBody>
          <a:bodyPr/>
          <a:lstStyle>
            <a:lvl1pPr>
              <a:lnSpc>
                <a:spcPct val="85000"/>
              </a:lnSpc>
              <a:spcBef>
                <a:spcPts val="0"/>
              </a:spcBef>
              <a:spcAft>
                <a:spcPts val="2250"/>
              </a:spcAft>
              <a:defRPr sz="2850" b="0">
                <a:solidFill>
                  <a:schemeClr val="bg1"/>
                </a:solidFill>
                <a:latin typeface="+mj-lt"/>
              </a:defRPr>
            </a:lvl1pPr>
            <a:lvl2pPr marL="0" indent="0">
              <a:spcBef>
                <a:spcPts val="0"/>
              </a:spcBef>
              <a:spcAft>
                <a:spcPts val="0"/>
              </a:spcAft>
              <a:buFont typeface="Arial" panose="020B0604020202020204" pitchFamily="34" charset="0"/>
              <a:buNone/>
              <a:defRPr sz="1050" b="1">
                <a:solidFill>
                  <a:schemeClr val="bg1"/>
                </a:solidFill>
              </a:defRPr>
            </a:lvl2pPr>
            <a:lvl3pPr marL="0" indent="0">
              <a:spcBef>
                <a:spcPts val="0"/>
              </a:spcBef>
              <a:spcAft>
                <a:spcPts val="0"/>
              </a:spcAft>
              <a:buFontTx/>
              <a:buNone/>
              <a:defRPr sz="1050">
                <a:solidFill>
                  <a:schemeClr val="bg1"/>
                </a:solidFill>
              </a:defRPr>
            </a:lvl3pPr>
            <a:lvl4pPr marL="0" indent="0">
              <a:spcBef>
                <a:spcPts val="0"/>
              </a:spcBef>
              <a:spcAft>
                <a:spcPts val="0"/>
              </a:spcAft>
              <a:buFontTx/>
              <a:buNone/>
              <a:defRPr sz="1050">
                <a:solidFill>
                  <a:schemeClr val="bg1"/>
                </a:solidFill>
              </a:defRPr>
            </a:lvl4pPr>
            <a:lvl5pPr marL="0" indent="0">
              <a:spcBef>
                <a:spcPts val="0"/>
              </a:spcBef>
              <a:spcAft>
                <a:spcPts val="0"/>
              </a:spcAft>
              <a:buFontTx/>
              <a:buNone/>
              <a:defRPr sz="1050">
                <a:solidFill>
                  <a:schemeClr val="bg1"/>
                </a:solidFill>
              </a:defRPr>
            </a:lvl5pPr>
            <a:lvl6pPr marL="0" indent="0">
              <a:spcBef>
                <a:spcPts val="0"/>
              </a:spcBef>
              <a:spcAft>
                <a:spcPts val="0"/>
              </a:spcAft>
              <a:buFontTx/>
              <a:buNone/>
              <a:defRPr sz="1050">
                <a:solidFill>
                  <a:schemeClr val="bg1"/>
                </a:solidFill>
              </a:defRPr>
            </a:lvl6pPr>
            <a:lvl7pPr marL="0" indent="0">
              <a:spcBef>
                <a:spcPts val="0"/>
              </a:spcBef>
              <a:spcAft>
                <a:spcPts val="0"/>
              </a:spcAft>
              <a:buFontTx/>
              <a:buNone/>
              <a:defRPr sz="1050">
                <a:solidFill>
                  <a:schemeClr val="bg1"/>
                </a:solidFill>
              </a:defRPr>
            </a:lvl7pPr>
            <a:lvl8pPr marL="0" indent="0">
              <a:spcBef>
                <a:spcPts val="0"/>
              </a:spcBef>
              <a:spcAft>
                <a:spcPts val="0"/>
              </a:spcAft>
              <a:buFontTx/>
              <a:buNone/>
              <a:defRPr sz="1050">
                <a:solidFill>
                  <a:schemeClr val="bg1"/>
                </a:solidFill>
              </a:defRPr>
            </a:lvl8pPr>
            <a:lvl9pPr marL="0" indent="0">
              <a:spcBef>
                <a:spcPts val="0"/>
              </a:spcBef>
              <a:spcAft>
                <a:spcPts val="0"/>
              </a:spcAft>
              <a:buFontTx/>
              <a:buNone/>
              <a:defRPr sz="1050">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9" name="Freeform 5">
            <a:extLst>
              <a:ext uri="{FF2B5EF4-FFF2-40B4-BE49-F238E27FC236}">
                <a16:creationId xmlns:a16="http://schemas.microsoft.com/office/drawing/2014/main" id="{EBA5CA3E-5ADF-C84E-8B6D-07C039516DFE}"/>
              </a:ext>
            </a:extLst>
          </p:cNvPr>
          <p:cNvSpPr>
            <a:spLocks noChangeAspect="1" noEditPoints="1"/>
          </p:cNvSpPr>
          <p:nvPr userDrawn="1"/>
        </p:nvSpPr>
        <p:spPr bwMode="black">
          <a:xfrm>
            <a:off x="421637" y="1929392"/>
            <a:ext cx="653654"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050"/>
          </a:p>
        </p:txBody>
      </p:sp>
      <p:sp>
        <p:nvSpPr>
          <p:cNvPr id="6" name="Slide Number Placeholder 5">
            <a:extLst>
              <a:ext uri="{FF2B5EF4-FFF2-40B4-BE49-F238E27FC236}">
                <a16:creationId xmlns:a16="http://schemas.microsoft.com/office/drawing/2014/main" id="{FDD07CDB-3D5A-144D-891F-76C8EE52CAC0}"/>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‹Nº›</a:t>
            </a:fld>
            <a:endParaRPr lang="en-GB" dirty="0"/>
          </a:p>
        </p:txBody>
      </p:sp>
    </p:spTree>
    <p:extLst>
      <p:ext uri="{BB962C8B-B14F-4D97-AF65-F5344CB8AC3E}">
        <p14:creationId xmlns:p14="http://schemas.microsoft.com/office/powerpoint/2010/main" val="234865954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466"/>
        <p:cNvGrpSpPr/>
        <p:nvPr/>
      </p:nvGrpSpPr>
      <p:grpSpPr>
        <a:xfrm>
          <a:off x="0" y="0"/>
          <a:ext cx="0" cy="0"/>
          <a:chOff x="0" y="0"/>
          <a:chExt cx="0" cy="0"/>
        </a:xfrm>
      </p:grpSpPr>
      <p:sp>
        <p:nvSpPr>
          <p:cNvPr id="467" name="Google Shape;467;p59"/>
          <p:cNvSpPr/>
          <p:nvPr/>
        </p:nvSpPr>
        <p:spPr>
          <a:xfrm>
            <a:off x="7086600" y="0"/>
            <a:ext cx="20574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469" name="Google Shape;469;p59"/>
          <p:cNvSpPr/>
          <p:nvPr/>
        </p:nvSpPr>
        <p:spPr>
          <a:xfrm>
            <a:off x="0" y="8389"/>
            <a:ext cx="9144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71" name="Google Shape;471;p59"/>
          <p:cNvSpPr txBox="1">
            <a:spLocks noGrp="1"/>
          </p:cNvSpPr>
          <p:nvPr>
            <p:ph type="ctrTitle"/>
          </p:nvPr>
        </p:nvSpPr>
        <p:spPr>
          <a:xfrm>
            <a:off x="332184" y="428625"/>
            <a:ext cx="5563800" cy="277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72" name="Google Shape;472;p59"/>
          <p:cNvSpPr txBox="1">
            <a:spLocks noGrp="1"/>
          </p:cNvSpPr>
          <p:nvPr>
            <p:ph type="subTitle" idx="1"/>
          </p:nvPr>
        </p:nvSpPr>
        <p:spPr>
          <a:xfrm>
            <a:off x="332185" y="339471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473"/>
        <p:cNvGrpSpPr/>
        <p:nvPr/>
      </p:nvGrpSpPr>
      <p:grpSpPr>
        <a:xfrm>
          <a:off x="0" y="0"/>
          <a:ext cx="0" cy="0"/>
          <a:chOff x="0" y="0"/>
          <a:chExt cx="0" cy="0"/>
        </a:xfrm>
      </p:grpSpPr>
      <p:sp>
        <p:nvSpPr>
          <p:cNvPr id="477" name="Google Shape;477;p60"/>
          <p:cNvSpPr txBox="1">
            <a:spLocks noGrp="1"/>
          </p:cNvSpPr>
          <p:nvPr>
            <p:ph type="ctrTitle"/>
          </p:nvPr>
        </p:nvSpPr>
        <p:spPr>
          <a:xfrm>
            <a:off x="332185" y="1003610"/>
            <a:ext cx="3944100" cy="24255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78" name="Google Shape;478;p60"/>
          <p:cNvSpPr txBox="1">
            <a:spLocks noGrp="1"/>
          </p:cNvSpPr>
          <p:nvPr>
            <p:ph type="subTitle" idx="1"/>
          </p:nvPr>
        </p:nvSpPr>
        <p:spPr>
          <a:xfrm>
            <a:off x="332186" y="3749040"/>
            <a:ext cx="39441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479"/>
        <p:cNvGrpSpPr/>
        <p:nvPr/>
      </p:nvGrpSpPr>
      <p:grpSpPr>
        <a:xfrm>
          <a:off x="0" y="0"/>
          <a:ext cx="0" cy="0"/>
          <a:chOff x="0" y="0"/>
          <a:chExt cx="0" cy="0"/>
        </a:xfrm>
      </p:grpSpPr>
      <p:sp>
        <p:nvSpPr>
          <p:cNvPr id="483" name="Google Shape;483;p61"/>
          <p:cNvSpPr txBox="1">
            <a:spLocks noGrp="1"/>
          </p:cNvSpPr>
          <p:nvPr>
            <p:ph type="ctrTitle"/>
          </p:nvPr>
        </p:nvSpPr>
        <p:spPr>
          <a:xfrm>
            <a:off x="332185" y="1003610"/>
            <a:ext cx="3944100" cy="24255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84" name="Google Shape;484;p61"/>
          <p:cNvSpPr txBox="1">
            <a:spLocks noGrp="1"/>
          </p:cNvSpPr>
          <p:nvPr>
            <p:ph type="subTitle" idx="1"/>
          </p:nvPr>
        </p:nvSpPr>
        <p:spPr>
          <a:xfrm>
            <a:off x="332186" y="3749040"/>
            <a:ext cx="39441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485"/>
        <p:cNvGrpSpPr/>
        <p:nvPr/>
      </p:nvGrpSpPr>
      <p:grpSpPr>
        <a:xfrm>
          <a:off x="0" y="0"/>
          <a:ext cx="0" cy="0"/>
          <a:chOff x="0" y="0"/>
          <a:chExt cx="0" cy="0"/>
        </a:xfrm>
      </p:grpSpPr>
      <p:sp>
        <p:nvSpPr>
          <p:cNvPr id="489" name="Google Shape;489;p62"/>
          <p:cNvSpPr txBox="1">
            <a:spLocks noGrp="1"/>
          </p:cNvSpPr>
          <p:nvPr>
            <p:ph type="ctrTitle"/>
          </p:nvPr>
        </p:nvSpPr>
        <p:spPr>
          <a:xfrm>
            <a:off x="332185" y="1009185"/>
            <a:ext cx="3944100" cy="24195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90" name="Google Shape;490;p62"/>
          <p:cNvSpPr txBox="1">
            <a:spLocks noGrp="1"/>
          </p:cNvSpPr>
          <p:nvPr>
            <p:ph type="subTitle" idx="1"/>
          </p:nvPr>
        </p:nvSpPr>
        <p:spPr>
          <a:xfrm>
            <a:off x="332186" y="3749040"/>
            <a:ext cx="39441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491"/>
        <p:cNvGrpSpPr/>
        <p:nvPr/>
      </p:nvGrpSpPr>
      <p:grpSpPr>
        <a:xfrm>
          <a:off x="0" y="0"/>
          <a:ext cx="0" cy="0"/>
          <a:chOff x="0" y="0"/>
          <a:chExt cx="0" cy="0"/>
        </a:xfrm>
      </p:grpSpPr>
      <p:sp>
        <p:nvSpPr>
          <p:cNvPr id="492" name="Google Shape;492;p63"/>
          <p:cNvSpPr/>
          <p:nvPr/>
        </p:nvSpPr>
        <p:spPr>
          <a:xfrm>
            <a:off x="4000500" y="0"/>
            <a:ext cx="51435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493" name="Google Shape;493;p63"/>
          <p:cNvSpPr txBox="1">
            <a:spLocks noGrp="1"/>
          </p:cNvSpPr>
          <p:nvPr>
            <p:ph type="ctrTitle"/>
          </p:nvPr>
        </p:nvSpPr>
        <p:spPr>
          <a:xfrm>
            <a:off x="332186" y="750888"/>
            <a:ext cx="3506400" cy="26781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94" name="Google Shape;494;p63"/>
          <p:cNvSpPr txBox="1">
            <a:spLocks noGrp="1"/>
          </p:cNvSpPr>
          <p:nvPr>
            <p:ph type="subTitle" idx="1"/>
          </p:nvPr>
        </p:nvSpPr>
        <p:spPr>
          <a:xfrm>
            <a:off x="332185" y="3959352"/>
            <a:ext cx="35064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95" name="Google Shape;495;p63"/>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496" name="Google Shape;496;p63"/>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498"/>
        <p:cNvGrpSpPr/>
        <p:nvPr/>
      </p:nvGrpSpPr>
      <p:grpSpPr>
        <a:xfrm>
          <a:off x="0" y="0"/>
          <a:ext cx="0" cy="0"/>
          <a:chOff x="0" y="0"/>
          <a:chExt cx="0" cy="0"/>
        </a:xfrm>
      </p:grpSpPr>
      <p:sp>
        <p:nvSpPr>
          <p:cNvPr id="499" name="Google Shape;499;p64"/>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00" name="Google Shape;500;p6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501"/>
        <p:cNvGrpSpPr/>
        <p:nvPr/>
      </p:nvGrpSpPr>
      <p:grpSpPr>
        <a:xfrm>
          <a:off x="0" y="0"/>
          <a:ext cx="0" cy="0"/>
          <a:chOff x="0" y="0"/>
          <a:chExt cx="0" cy="0"/>
        </a:xfrm>
      </p:grpSpPr>
      <p:sp>
        <p:nvSpPr>
          <p:cNvPr id="502" name="Google Shape;502;p65"/>
          <p:cNvSpPr txBox="1">
            <a:spLocks noGrp="1"/>
          </p:cNvSpPr>
          <p:nvPr>
            <p:ph type="title"/>
          </p:nvPr>
        </p:nvSpPr>
        <p:spPr>
          <a:xfrm>
            <a:off x="3713560" y="2103438"/>
            <a:ext cx="3702600" cy="25644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03" name="Google Shape;503;p65"/>
          <p:cNvSpPr txBox="1">
            <a:spLocks noGrp="1"/>
          </p:cNvSpPr>
          <p:nvPr>
            <p:ph type="subTitle" idx="1"/>
          </p:nvPr>
        </p:nvSpPr>
        <p:spPr>
          <a:xfrm>
            <a:off x="332184" y="0"/>
            <a:ext cx="3258600" cy="6858000"/>
          </a:xfrm>
          <a:prstGeom prst="rect">
            <a:avLst/>
          </a:prstGeom>
          <a:noFill/>
          <a:ln>
            <a:noFill/>
          </a:ln>
        </p:spPr>
        <p:txBody>
          <a:bodyPr spcFirstLastPara="1" wrap="square" lIns="0" tIns="0" rIns="0" bIns="0" anchor="ctr" anchorCtr="0">
            <a:noAutofit/>
          </a:bodyPr>
          <a:lstStyle>
            <a:lvl1pPr marR="0" lvl="0"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1pPr>
            <a:lvl2pPr marR="0" lvl="1"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2pPr>
            <a:lvl3pPr marR="0" lvl="2"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3pPr>
            <a:lvl4pPr marR="0" lvl="3"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4pPr>
            <a:lvl5pPr marR="0" lvl="4"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5pPr>
            <a:lvl6pPr marR="0" lvl="5"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6pPr>
            <a:lvl7pPr marR="0" lvl="6"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7pPr>
            <a:lvl8pPr marR="0" lvl="7"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8pPr>
            <a:lvl9pPr marR="0" lvl="8"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504"/>
        <p:cNvGrpSpPr/>
        <p:nvPr/>
      </p:nvGrpSpPr>
      <p:grpSpPr>
        <a:xfrm>
          <a:off x="0" y="0"/>
          <a:ext cx="0" cy="0"/>
          <a:chOff x="0" y="0"/>
          <a:chExt cx="0" cy="0"/>
        </a:xfrm>
      </p:grpSpPr>
      <p:sp>
        <p:nvSpPr>
          <p:cNvPr id="505" name="Google Shape;505;p66"/>
          <p:cNvSpPr txBox="1">
            <a:spLocks noGrp="1"/>
          </p:cNvSpPr>
          <p:nvPr>
            <p:ph type="title"/>
          </p:nvPr>
        </p:nvSpPr>
        <p:spPr>
          <a:xfrm>
            <a:off x="3713560" y="2103438"/>
            <a:ext cx="3702600" cy="25644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06" name="Google Shape;506;p66"/>
          <p:cNvSpPr txBox="1">
            <a:spLocks noGrp="1"/>
          </p:cNvSpPr>
          <p:nvPr>
            <p:ph type="subTitle" idx="1"/>
          </p:nvPr>
        </p:nvSpPr>
        <p:spPr>
          <a:xfrm>
            <a:off x="332184" y="0"/>
            <a:ext cx="3258600" cy="6858000"/>
          </a:xfrm>
          <a:prstGeom prst="rect">
            <a:avLst/>
          </a:prstGeom>
          <a:noFill/>
          <a:ln>
            <a:noFill/>
          </a:ln>
        </p:spPr>
        <p:txBody>
          <a:bodyPr spcFirstLastPara="1" wrap="square" lIns="0" tIns="0" rIns="0" bIns="0" anchor="ctr" anchorCtr="0">
            <a:noAutofit/>
          </a:bodyPr>
          <a:lstStyle>
            <a:lvl1pPr marR="0" lvl="0"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1pPr>
            <a:lvl2pPr marR="0" lvl="1"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2pPr>
            <a:lvl3pPr marR="0" lvl="2"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3pPr>
            <a:lvl4pPr marR="0" lvl="3"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4pPr>
            <a:lvl5pPr marR="0" lvl="4"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5pPr>
            <a:lvl6pPr marR="0" lvl="5"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6pPr>
            <a:lvl7pPr marR="0" lvl="6"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7pPr>
            <a:lvl8pPr marR="0" lvl="7"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8pPr>
            <a:lvl9pPr marR="0" lvl="8"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507"/>
        <p:cNvGrpSpPr/>
        <p:nvPr/>
      </p:nvGrpSpPr>
      <p:grpSpPr>
        <a:xfrm>
          <a:off x="0" y="0"/>
          <a:ext cx="0" cy="0"/>
          <a:chOff x="0" y="0"/>
          <a:chExt cx="0" cy="0"/>
        </a:xfrm>
      </p:grpSpPr>
      <p:sp>
        <p:nvSpPr>
          <p:cNvPr id="508" name="Google Shape;508;p67"/>
          <p:cNvSpPr txBox="1">
            <a:spLocks noGrp="1"/>
          </p:cNvSpPr>
          <p:nvPr>
            <p:ph type="title"/>
          </p:nvPr>
        </p:nvSpPr>
        <p:spPr>
          <a:xfrm>
            <a:off x="3713560" y="2103438"/>
            <a:ext cx="3702600" cy="25644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09" name="Google Shape;509;p67"/>
          <p:cNvSpPr txBox="1">
            <a:spLocks noGrp="1"/>
          </p:cNvSpPr>
          <p:nvPr>
            <p:ph type="subTitle" idx="1"/>
          </p:nvPr>
        </p:nvSpPr>
        <p:spPr>
          <a:xfrm>
            <a:off x="332184" y="0"/>
            <a:ext cx="3258600" cy="6858000"/>
          </a:xfrm>
          <a:prstGeom prst="rect">
            <a:avLst/>
          </a:prstGeom>
          <a:noFill/>
          <a:ln>
            <a:noFill/>
          </a:ln>
        </p:spPr>
        <p:txBody>
          <a:bodyPr spcFirstLastPara="1" wrap="square" lIns="0" tIns="0" rIns="0" bIns="0" anchor="ctr" anchorCtr="0">
            <a:noAutofit/>
          </a:bodyPr>
          <a:lstStyle>
            <a:lvl1pPr marR="0" lvl="0"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1pPr>
            <a:lvl2pPr marR="0" lvl="1"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2pPr>
            <a:lvl3pPr marR="0" lvl="2"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3pPr>
            <a:lvl4pPr marR="0" lvl="3"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4pPr>
            <a:lvl5pPr marR="0" lvl="4"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5pPr>
            <a:lvl6pPr marR="0" lvl="5"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6pPr>
            <a:lvl7pPr marR="0" lvl="6"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7pPr>
            <a:lvl8pPr marR="0" lvl="7"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8pPr>
            <a:lvl9pPr marR="0" lvl="8"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409"/>
        <p:cNvGrpSpPr/>
        <p:nvPr/>
      </p:nvGrpSpPr>
      <p:grpSpPr>
        <a:xfrm>
          <a:off x="0" y="0"/>
          <a:ext cx="0" cy="0"/>
          <a:chOff x="0" y="0"/>
          <a:chExt cx="0" cy="0"/>
        </a:xfrm>
      </p:grpSpPr>
      <p:sp>
        <p:nvSpPr>
          <p:cNvPr id="410" name="Google Shape;410;p50"/>
          <p:cNvSpPr/>
          <p:nvPr/>
        </p:nvSpPr>
        <p:spPr>
          <a:xfrm>
            <a:off x="0" y="0"/>
            <a:ext cx="6072300" cy="34293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11" name="Google Shape;411;p50"/>
          <p:cNvSpPr/>
          <p:nvPr/>
        </p:nvSpPr>
        <p:spPr>
          <a:xfrm>
            <a:off x="0" y="3429000"/>
            <a:ext cx="6072300" cy="11433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12" name="Google Shape;412;p50"/>
          <p:cNvSpPr/>
          <p:nvPr/>
        </p:nvSpPr>
        <p:spPr>
          <a:xfrm>
            <a:off x="6072188" y="0"/>
            <a:ext cx="3071700" cy="34293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13" name="Google Shape;413;p50"/>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14" name="Google Shape;414;p50"/>
          <p:cNvSpPr txBox="1">
            <a:spLocks noGrp="1"/>
          </p:cNvSpPr>
          <p:nvPr>
            <p:ph type="subTitle" idx="1"/>
          </p:nvPr>
        </p:nvSpPr>
        <p:spPr>
          <a:xfrm>
            <a:off x="332186" y="3749040"/>
            <a:ext cx="4108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510"/>
        <p:cNvGrpSpPr/>
        <p:nvPr/>
      </p:nvGrpSpPr>
      <p:grpSpPr>
        <a:xfrm>
          <a:off x="0" y="0"/>
          <a:ext cx="0" cy="0"/>
          <a:chOff x="0" y="0"/>
          <a:chExt cx="0" cy="0"/>
        </a:xfrm>
      </p:grpSpPr>
      <p:sp>
        <p:nvSpPr>
          <p:cNvPr id="511" name="Google Shape;511;p68"/>
          <p:cNvSpPr txBox="1">
            <a:spLocks noGrp="1"/>
          </p:cNvSpPr>
          <p:nvPr>
            <p:ph type="title"/>
          </p:nvPr>
        </p:nvSpPr>
        <p:spPr>
          <a:xfrm>
            <a:off x="332185" y="428625"/>
            <a:ext cx="1031100" cy="1965900"/>
          </a:xfrm>
          <a:prstGeom prst="rect">
            <a:avLst/>
          </a:prstGeom>
          <a:noFill/>
          <a:ln>
            <a:noFill/>
          </a:ln>
        </p:spPr>
        <p:txBody>
          <a:bodyPr spcFirstLastPara="1" wrap="square" lIns="0" tIns="0" rIns="0" bIns="0" anchor="t" anchorCtr="0">
            <a:noAutofit/>
          </a:bodyPr>
          <a:lstStyle>
            <a:lvl1pPr marR="0" lvl="0" algn="l">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512"/>
        <p:cNvGrpSpPr/>
        <p:nvPr/>
      </p:nvGrpSpPr>
      <p:grpSpPr>
        <a:xfrm>
          <a:off x="0" y="0"/>
          <a:ext cx="0" cy="0"/>
          <a:chOff x="0" y="0"/>
          <a:chExt cx="0" cy="0"/>
        </a:xfrm>
      </p:grpSpPr>
      <p:sp>
        <p:nvSpPr>
          <p:cNvPr id="513" name="Google Shape;513;p69"/>
          <p:cNvSpPr txBox="1">
            <a:spLocks noGrp="1"/>
          </p:cNvSpPr>
          <p:nvPr>
            <p:ph type="title"/>
          </p:nvPr>
        </p:nvSpPr>
        <p:spPr>
          <a:xfrm>
            <a:off x="332185" y="428625"/>
            <a:ext cx="1031100" cy="1965900"/>
          </a:xfrm>
          <a:prstGeom prst="rect">
            <a:avLst/>
          </a:prstGeom>
          <a:noFill/>
          <a:ln>
            <a:noFill/>
          </a:ln>
        </p:spPr>
        <p:txBody>
          <a:bodyPr spcFirstLastPara="1" wrap="square" lIns="0" tIns="0" rIns="0" bIns="0" anchor="t" anchorCtr="0">
            <a:noAutofit/>
          </a:bodyPr>
          <a:lstStyle>
            <a:lvl1pPr marR="0" lvl="0" algn="l">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514"/>
        <p:cNvGrpSpPr/>
        <p:nvPr/>
      </p:nvGrpSpPr>
      <p:grpSpPr>
        <a:xfrm>
          <a:off x="0" y="0"/>
          <a:ext cx="0" cy="0"/>
          <a:chOff x="0" y="0"/>
          <a:chExt cx="0" cy="0"/>
        </a:xfrm>
      </p:grpSpPr>
      <p:sp>
        <p:nvSpPr>
          <p:cNvPr id="515" name="Google Shape;515;p70"/>
          <p:cNvSpPr txBox="1">
            <a:spLocks noGrp="1"/>
          </p:cNvSpPr>
          <p:nvPr>
            <p:ph type="title"/>
          </p:nvPr>
        </p:nvSpPr>
        <p:spPr>
          <a:xfrm>
            <a:off x="332185" y="428625"/>
            <a:ext cx="1031100" cy="1965900"/>
          </a:xfrm>
          <a:prstGeom prst="rect">
            <a:avLst/>
          </a:prstGeom>
          <a:noFill/>
          <a:ln>
            <a:noFill/>
          </a:ln>
        </p:spPr>
        <p:txBody>
          <a:bodyPr spcFirstLastPara="1" wrap="square" lIns="0" tIns="0" rIns="0" bIns="0" anchor="t" anchorCtr="0">
            <a:noAutofit/>
          </a:bodyPr>
          <a:lstStyle>
            <a:lvl1pPr marR="0" lvl="0" algn="l">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516"/>
        <p:cNvGrpSpPr/>
        <p:nvPr/>
      </p:nvGrpSpPr>
      <p:grpSpPr>
        <a:xfrm>
          <a:off x="0" y="0"/>
          <a:ext cx="0" cy="0"/>
          <a:chOff x="0" y="0"/>
          <a:chExt cx="0" cy="0"/>
        </a:xfrm>
      </p:grpSpPr>
      <p:sp>
        <p:nvSpPr>
          <p:cNvPr id="517" name="Google Shape;517;p71"/>
          <p:cNvSpPr txBox="1">
            <a:spLocks noGrp="1"/>
          </p:cNvSpPr>
          <p:nvPr>
            <p:ph type="body" idx="1"/>
          </p:nvPr>
        </p:nvSpPr>
        <p:spPr>
          <a:xfrm>
            <a:off x="0" y="1143000"/>
            <a:ext cx="3429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a:lnSpc>
                <a:spcPct val="90000"/>
              </a:lnSpc>
              <a:spcBef>
                <a:spcPts val="0"/>
              </a:spcBef>
              <a:spcAft>
                <a:spcPts val="0"/>
              </a:spcAft>
              <a:buClr>
                <a:schemeClr val="lt1"/>
              </a:buClr>
              <a:buSzPts val="2700"/>
              <a:buFont typeface="Arial"/>
              <a:buNone/>
              <a:defRPr sz="2700" b="0" i="0" u="none" strike="noStrike" cap="none">
                <a:solidFill>
                  <a:schemeClr val="lt1"/>
                </a:solidFill>
                <a:latin typeface="Georgia"/>
                <a:ea typeface="Georgia"/>
                <a:cs typeface="Georgia"/>
                <a:sym typeface="Georgia"/>
              </a:defRPr>
            </a:lvl1pPr>
            <a:lvl2pPr marL="914400" marR="0" lvl="1" indent="-228600" algn="l">
              <a:lnSpc>
                <a:spcPct val="100000"/>
              </a:lnSpc>
              <a:spcBef>
                <a:spcPts val="31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18" name="Google Shape;518;p71"/>
          <p:cNvSpPr/>
          <p:nvPr/>
        </p:nvSpPr>
        <p:spPr>
          <a:xfrm>
            <a:off x="332185" y="1623703"/>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19" name="Google Shape;519;p71"/>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520"/>
        <p:cNvGrpSpPr/>
        <p:nvPr/>
      </p:nvGrpSpPr>
      <p:grpSpPr>
        <a:xfrm>
          <a:off x="0" y="0"/>
          <a:ext cx="0" cy="0"/>
          <a:chOff x="0" y="0"/>
          <a:chExt cx="0" cy="0"/>
        </a:xfrm>
      </p:grpSpPr>
      <p:sp>
        <p:nvSpPr>
          <p:cNvPr id="521" name="Google Shape;521;p72"/>
          <p:cNvSpPr/>
          <p:nvPr/>
        </p:nvSpPr>
        <p:spPr>
          <a:xfrm>
            <a:off x="4572000" y="0"/>
            <a:ext cx="4572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522" name="Google Shape;522;p72"/>
          <p:cNvSpPr txBox="1">
            <a:spLocks noGrp="1"/>
          </p:cNvSpPr>
          <p:nvPr>
            <p:ph type="body" idx="1"/>
          </p:nvPr>
        </p:nvSpPr>
        <p:spPr>
          <a:xfrm>
            <a:off x="332185" y="1714500"/>
            <a:ext cx="3974700" cy="44577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lt1"/>
              </a:buClr>
              <a:buSzPts val="3900"/>
              <a:buFont typeface="Arial"/>
              <a:buNone/>
              <a:defRPr sz="3900" b="0" i="0" u="none" strike="noStrike" cap="none">
                <a:solidFill>
                  <a:schemeClr val="lt1"/>
                </a:solidFill>
                <a:latin typeface="Georgia"/>
                <a:ea typeface="Georgia"/>
                <a:cs typeface="Georgia"/>
                <a:sym typeface="Georgia"/>
              </a:defRPr>
            </a:lvl1pPr>
            <a:lvl2pPr marL="914400" marR="0" lvl="1" indent="-228600" algn="l">
              <a:lnSpc>
                <a:spcPct val="100000"/>
              </a:lnSpc>
              <a:spcBef>
                <a:spcPts val="31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3" name="Google Shape;523;p72"/>
          <p:cNvSpPr/>
          <p:nvPr/>
        </p:nvSpPr>
        <p:spPr>
          <a:xfrm>
            <a:off x="332185" y="687001"/>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24" name="Google Shape;524;p72"/>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525" name="Google Shape;525;p72"/>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526"/>
        <p:cNvGrpSpPr/>
        <p:nvPr/>
      </p:nvGrpSpPr>
      <p:grpSpPr>
        <a:xfrm>
          <a:off x="0" y="0"/>
          <a:ext cx="0" cy="0"/>
          <a:chOff x="0" y="0"/>
          <a:chExt cx="0" cy="0"/>
        </a:xfrm>
      </p:grpSpPr>
      <p:sp>
        <p:nvSpPr>
          <p:cNvPr id="527" name="Google Shape;527;p73"/>
          <p:cNvSpPr/>
          <p:nvPr/>
        </p:nvSpPr>
        <p:spPr>
          <a:xfrm>
            <a:off x="4572000" y="0"/>
            <a:ext cx="4572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528" name="Google Shape;528;p73"/>
          <p:cNvSpPr txBox="1">
            <a:spLocks noGrp="1"/>
          </p:cNvSpPr>
          <p:nvPr>
            <p:ph type="body" idx="1"/>
          </p:nvPr>
        </p:nvSpPr>
        <p:spPr>
          <a:xfrm>
            <a:off x="332185" y="1714500"/>
            <a:ext cx="3974700" cy="44577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dk1"/>
              </a:buClr>
              <a:buSzPts val="3900"/>
              <a:buFont typeface="Arial"/>
              <a:buNone/>
              <a:defRPr sz="3900" b="0" i="0" u="none" strike="noStrike" cap="none">
                <a:solidFill>
                  <a:schemeClr val="dk1"/>
                </a:solidFill>
                <a:latin typeface="Georgia"/>
                <a:ea typeface="Georgia"/>
                <a:cs typeface="Georgia"/>
                <a:sym typeface="Georgia"/>
              </a:defRPr>
            </a:lvl1pPr>
            <a:lvl2pPr marL="914400" marR="0" lvl="1" indent="-228600" algn="l">
              <a:lnSpc>
                <a:spcPct val="100000"/>
              </a:lnSpc>
              <a:spcBef>
                <a:spcPts val="31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29" name="Google Shape;529;p73"/>
          <p:cNvSpPr/>
          <p:nvPr/>
        </p:nvSpPr>
        <p:spPr>
          <a:xfrm>
            <a:off x="332185" y="687001"/>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30" name="Google Shape;530;p73"/>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531"/>
        <p:cNvGrpSpPr/>
        <p:nvPr/>
      </p:nvGrpSpPr>
      <p:grpSpPr>
        <a:xfrm>
          <a:off x="0" y="0"/>
          <a:ext cx="0" cy="0"/>
          <a:chOff x="0" y="0"/>
          <a:chExt cx="0" cy="0"/>
        </a:xfrm>
      </p:grpSpPr>
      <p:sp>
        <p:nvSpPr>
          <p:cNvPr id="532" name="Google Shape;532;p74"/>
          <p:cNvSpPr txBox="1">
            <a:spLocks noGrp="1"/>
          </p:cNvSpPr>
          <p:nvPr>
            <p:ph type="body" idx="1"/>
          </p:nvPr>
        </p:nvSpPr>
        <p:spPr>
          <a:xfrm>
            <a:off x="332186" y="2274570"/>
            <a:ext cx="7155300" cy="38976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lt1"/>
              </a:buClr>
              <a:buSzPts val="3900"/>
              <a:buFont typeface="Arial"/>
              <a:buNone/>
              <a:defRPr sz="3900" b="0" i="0" u="none" strike="noStrike" cap="none">
                <a:solidFill>
                  <a:schemeClr val="lt1"/>
                </a:solidFill>
                <a:latin typeface="Georgia"/>
                <a:ea typeface="Georgia"/>
                <a:cs typeface="Georgia"/>
                <a:sym typeface="Georgia"/>
              </a:defRPr>
            </a:lvl1pPr>
            <a:lvl2pPr marL="914400" marR="0" lvl="1" indent="-228600" algn="l">
              <a:lnSpc>
                <a:spcPct val="100000"/>
              </a:lnSpc>
              <a:spcBef>
                <a:spcPts val="31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3" name="Google Shape;533;p74"/>
          <p:cNvSpPr/>
          <p:nvPr/>
        </p:nvSpPr>
        <p:spPr>
          <a:xfrm>
            <a:off x="332185" y="1362959"/>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34" name="Google Shape;534;p7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535" name="Google Shape;535;p74"/>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536"/>
        <p:cNvGrpSpPr/>
        <p:nvPr/>
      </p:nvGrpSpPr>
      <p:grpSpPr>
        <a:xfrm>
          <a:off x="0" y="0"/>
          <a:ext cx="0" cy="0"/>
          <a:chOff x="0" y="0"/>
          <a:chExt cx="0" cy="0"/>
        </a:xfrm>
      </p:grpSpPr>
      <p:sp>
        <p:nvSpPr>
          <p:cNvPr id="537" name="Google Shape;537;p75"/>
          <p:cNvSpPr txBox="1">
            <a:spLocks noGrp="1"/>
          </p:cNvSpPr>
          <p:nvPr>
            <p:ph type="body" idx="1"/>
          </p:nvPr>
        </p:nvSpPr>
        <p:spPr>
          <a:xfrm>
            <a:off x="332186" y="2274570"/>
            <a:ext cx="7155300" cy="38976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lt1"/>
              </a:buClr>
              <a:buSzPts val="3900"/>
              <a:buFont typeface="Arial"/>
              <a:buNone/>
              <a:defRPr sz="3900" b="0" i="0" u="none" strike="noStrike" cap="none">
                <a:solidFill>
                  <a:schemeClr val="lt1"/>
                </a:solidFill>
                <a:latin typeface="Georgia"/>
                <a:ea typeface="Georgia"/>
                <a:cs typeface="Georgia"/>
                <a:sym typeface="Georgia"/>
              </a:defRPr>
            </a:lvl1pPr>
            <a:lvl2pPr marL="914400" marR="0" lvl="1" indent="-228600" algn="l">
              <a:lnSpc>
                <a:spcPct val="100000"/>
              </a:lnSpc>
              <a:spcBef>
                <a:spcPts val="31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8" name="Google Shape;538;p75"/>
          <p:cNvSpPr/>
          <p:nvPr/>
        </p:nvSpPr>
        <p:spPr>
          <a:xfrm>
            <a:off x="332185" y="1362959"/>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39" name="Google Shape;539;p75"/>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540" name="Google Shape;540;p75"/>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541"/>
        <p:cNvGrpSpPr/>
        <p:nvPr/>
      </p:nvGrpSpPr>
      <p:grpSpPr>
        <a:xfrm>
          <a:off x="0" y="0"/>
          <a:ext cx="0" cy="0"/>
          <a:chOff x="0" y="0"/>
          <a:chExt cx="0" cy="0"/>
        </a:xfrm>
      </p:grpSpPr>
      <p:sp>
        <p:nvSpPr>
          <p:cNvPr id="542" name="Google Shape;542;p76"/>
          <p:cNvSpPr txBox="1">
            <a:spLocks noGrp="1"/>
          </p:cNvSpPr>
          <p:nvPr>
            <p:ph type="body" idx="1"/>
          </p:nvPr>
        </p:nvSpPr>
        <p:spPr>
          <a:xfrm>
            <a:off x="332186" y="2274570"/>
            <a:ext cx="7155300" cy="38976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lt1"/>
              </a:buClr>
              <a:buSzPts val="3900"/>
              <a:buFont typeface="Arial"/>
              <a:buNone/>
              <a:defRPr sz="3900" b="0" i="0" u="none" strike="noStrike" cap="none">
                <a:solidFill>
                  <a:schemeClr val="lt1"/>
                </a:solidFill>
                <a:latin typeface="Georgia"/>
                <a:ea typeface="Georgia"/>
                <a:cs typeface="Georgia"/>
                <a:sym typeface="Georgia"/>
              </a:defRPr>
            </a:lvl1pPr>
            <a:lvl2pPr marL="914400" marR="0" lvl="1" indent="-228600" algn="l">
              <a:lnSpc>
                <a:spcPct val="100000"/>
              </a:lnSpc>
              <a:spcBef>
                <a:spcPts val="31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43" name="Google Shape;543;p76"/>
          <p:cNvSpPr/>
          <p:nvPr/>
        </p:nvSpPr>
        <p:spPr>
          <a:xfrm>
            <a:off x="332185" y="1362959"/>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44" name="Google Shape;544;p76"/>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545" name="Google Shape;545;p76"/>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546"/>
        <p:cNvGrpSpPr/>
        <p:nvPr/>
      </p:nvGrpSpPr>
      <p:grpSpPr>
        <a:xfrm>
          <a:off x="0" y="0"/>
          <a:ext cx="0" cy="0"/>
          <a:chOff x="0" y="0"/>
          <a:chExt cx="0" cy="0"/>
        </a:xfrm>
      </p:grpSpPr>
      <p:sp>
        <p:nvSpPr>
          <p:cNvPr id="547" name="Google Shape;547;p77"/>
          <p:cNvSpPr txBox="1">
            <a:spLocks noGrp="1"/>
          </p:cNvSpPr>
          <p:nvPr>
            <p:ph type="body" idx="1"/>
          </p:nvPr>
        </p:nvSpPr>
        <p:spPr>
          <a:xfrm>
            <a:off x="332186" y="2274570"/>
            <a:ext cx="7155300" cy="3897600"/>
          </a:xfrm>
          <a:prstGeom prst="rect">
            <a:avLst/>
          </a:prstGeom>
          <a:noFill/>
          <a:ln>
            <a:noFill/>
          </a:ln>
        </p:spPr>
        <p:txBody>
          <a:bodyPr spcFirstLastPara="1" wrap="square" lIns="0" tIns="0" rIns="0" bIns="0" anchor="t" anchorCtr="0">
            <a:noAutofit/>
          </a:bodyPr>
          <a:lstStyle>
            <a:lvl1pPr marL="457200" marR="0" lvl="0" indent="-228600" algn="l">
              <a:lnSpc>
                <a:spcPct val="85000"/>
              </a:lnSpc>
              <a:spcBef>
                <a:spcPts val="0"/>
              </a:spcBef>
              <a:spcAft>
                <a:spcPts val="0"/>
              </a:spcAft>
              <a:buClr>
                <a:schemeClr val="dk1"/>
              </a:buClr>
              <a:buSzPts val="3900"/>
              <a:buFont typeface="Arial"/>
              <a:buNone/>
              <a:defRPr sz="3900" b="0" i="0" u="none" strike="noStrike" cap="none">
                <a:solidFill>
                  <a:schemeClr val="dk1"/>
                </a:solidFill>
                <a:latin typeface="Georgia"/>
                <a:ea typeface="Georgia"/>
                <a:cs typeface="Georgia"/>
                <a:sym typeface="Georgia"/>
              </a:defRPr>
            </a:lvl1pPr>
            <a:lvl2pPr marL="914400" marR="0" lvl="1" indent="-228600" algn="l">
              <a:lnSpc>
                <a:spcPct val="100000"/>
              </a:lnSpc>
              <a:spcBef>
                <a:spcPts val="31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48" name="Google Shape;548;p77"/>
          <p:cNvSpPr/>
          <p:nvPr/>
        </p:nvSpPr>
        <p:spPr>
          <a:xfrm>
            <a:off x="332185" y="1362959"/>
            <a:ext cx="653653"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549" name="Google Shape;549;p77"/>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416"/>
        <p:cNvGrpSpPr/>
        <p:nvPr/>
      </p:nvGrpSpPr>
      <p:grpSpPr>
        <a:xfrm>
          <a:off x="0" y="0"/>
          <a:ext cx="0" cy="0"/>
          <a:chOff x="0" y="0"/>
          <a:chExt cx="0" cy="0"/>
        </a:xfrm>
      </p:grpSpPr>
      <p:sp>
        <p:nvSpPr>
          <p:cNvPr id="417" name="Google Shape;417;p51"/>
          <p:cNvSpPr/>
          <p:nvPr/>
        </p:nvSpPr>
        <p:spPr>
          <a:xfrm>
            <a:off x="0" y="0"/>
            <a:ext cx="6072300" cy="34293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18" name="Google Shape;418;p51"/>
          <p:cNvSpPr/>
          <p:nvPr/>
        </p:nvSpPr>
        <p:spPr>
          <a:xfrm>
            <a:off x="0" y="3429000"/>
            <a:ext cx="6072300" cy="11433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accent6"/>
              </a:solidFill>
              <a:latin typeface="Arial"/>
              <a:ea typeface="Arial"/>
              <a:cs typeface="Arial"/>
              <a:sym typeface="Arial"/>
            </a:endParaRPr>
          </a:p>
        </p:txBody>
      </p:sp>
      <p:sp>
        <p:nvSpPr>
          <p:cNvPr id="419" name="Google Shape;419;p51"/>
          <p:cNvSpPr/>
          <p:nvPr/>
        </p:nvSpPr>
        <p:spPr>
          <a:xfrm>
            <a:off x="6072188" y="0"/>
            <a:ext cx="3071700" cy="34293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20" name="Google Shape;420;p51"/>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21" name="Google Shape;421;p51"/>
          <p:cNvSpPr txBox="1">
            <a:spLocks noGrp="1"/>
          </p:cNvSpPr>
          <p:nvPr>
            <p:ph type="subTitle" idx="1"/>
          </p:nvPr>
        </p:nvSpPr>
        <p:spPr>
          <a:xfrm>
            <a:off x="332186"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550"/>
        <p:cNvGrpSpPr/>
        <p:nvPr/>
      </p:nvGrpSpPr>
      <p:grpSpPr>
        <a:xfrm>
          <a:off x="0" y="0"/>
          <a:ext cx="0" cy="0"/>
          <a:chOff x="0" y="0"/>
          <a:chExt cx="0" cy="0"/>
        </a:xfrm>
      </p:grpSpPr>
      <p:sp>
        <p:nvSpPr>
          <p:cNvPr id="551" name="Google Shape;551;p78"/>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52" name="Google Shape;552;p78"/>
          <p:cNvSpPr txBox="1">
            <a:spLocks noGrp="1"/>
          </p:cNvSpPr>
          <p:nvPr>
            <p:ph type="body" idx="1"/>
          </p:nvPr>
        </p:nvSpPr>
        <p:spPr>
          <a:xfrm>
            <a:off x="332185" y="2103438"/>
            <a:ext cx="55638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3" name="Google Shape;553;p78"/>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554" name="Google Shape;554;p78"/>
          <p:cNvSpPr txBox="1">
            <a:spLocks noGrp="1"/>
          </p:cNvSpPr>
          <p:nvPr>
            <p:ph type="subTitle" idx="2"/>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555"/>
        <p:cNvGrpSpPr/>
        <p:nvPr/>
      </p:nvGrpSpPr>
      <p:grpSpPr>
        <a:xfrm>
          <a:off x="0" y="0"/>
          <a:ext cx="0" cy="0"/>
          <a:chOff x="0" y="0"/>
          <a:chExt cx="0" cy="0"/>
        </a:xfrm>
      </p:grpSpPr>
      <p:sp>
        <p:nvSpPr>
          <p:cNvPr id="556" name="Google Shape;556;p79"/>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7" name="Google Shape;557;p79"/>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58" name="Google Shape;558;p79"/>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59"/>
        <p:cNvGrpSpPr/>
        <p:nvPr/>
      </p:nvGrpSpPr>
      <p:grpSpPr>
        <a:xfrm>
          <a:off x="0" y="0"/>
          <a:ext cx="0" cy="0"/>
          <a:chOff x="0" y="0"/>
          <a:chExt cx="0" cy="0"/>
        </a:xfrm>
      </p:grpSpPr>
      <p:sp>
        <p:nvSpPr>
          <p:cNvPr id="560" name="Google Shape;560;p80"/>
          <p:cNvSpPr txBox="1">
            <a:spLocks noGrp="1"/>
          </p:cNvSpPr>
          <p:nvPr>
            <p:ph type="body" idx="1"/>
          </p:nvPr>
        </p:nvSpPr>
        <p:spPr>
          <a:xfrm>
            <a:off x="332185" y="2103438"/>
            <a:ext cx="41052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1" name="Google Shape;561;p80"/>
          <p:cNvSpPr txBox="1">
            <a:spLocks noGrp="1"/>
          </p:cNvSpPr>
          <p:nvPr>
            <p:ph type="body" idx="2"/>
          </p:nvPr>
        </p:nvSpPr>
        <p:spPr>
          <a:xfrm>
            <a:off x="4706541" y="2103438"/>
            <a:ext cx="41052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2" name="Google Shape;562;p80"/>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63" name="Google Shape;563;p80"/>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564"/>
        <p:cNvGrpSpPr/>
        <p:nvPr/>
      </p:nvGrpSpPr>
      <p:grpSpPr>
        <a:xfrm>
          <a:off x="0" y="0"/>
          <a:ext cx="0" cy="0"/>
          <a:chOff x="0" y="0"/>
          <a:chExt cx="0" cy="0"/>
        </a:xfrm>
      </p:grpSpPr>
      <p:sp>
        <p:nvSpPr>
          <p:cNvPr id="565" name="Google Shape;565;p81"/>
          <p:cNvSpPr txBox="1">
            <a:spLocks noGrp="1"/>
          </p:cNvSpPr>
          <p:nvPr>
            <p:ph type="body" idx="1"/>
          </p:nvPr>
        </p:nvSpPr>
        <p:spPr>
          <a:xfrm>
            <a:off x="332185"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6" name="Google Shape;566;p81"/>
          <p:cNvSpPr txBox="1">
            <a:spLocks noGrp="1"/>
          </p:cNvSpPr>
          <p:nvPr>
            <p:ph type="body" idx="2"/>
          </p:nvPr>
        </p:nvSpPr>
        <p:spPr>
          <a:xfrm>
            <a:off x="324921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7" name="Google Shape;567;p81"/>
          <p:cNvSpPr txBox="1">
            <a:spLocks noGrp="1"/>
          </p:cNvSpPr>
          <p:nvPr>
            <p:ph type="body" idx="3"/>
          </p:nvPr>
        </p:nvSpPr>
        <p:spPr>
          <a:xfrm>
            <a:off x="6165057"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68" name="Google Shape;568;p81"/>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69" name="Google Shape;569;p81"/>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570"/>
        <p:cNvGrpSpPr/>
        <p:nvPr/>
      </p:nvGrpSpPr>
      <p:grpSpPr>
        <a:xfrm>
          <a:off x="0" y="0"/>
          <a:ext cx="0" cy="0"/>
          <a:chOff x="0" y="0"/>
          <a:chExt cx="0" cy="0"/>
        </a:xfrm>
      </p:grpSpPr>
      <p:sp>
        <p:nvSpPr>
          <p:cNvPr id="571" name="Google Shape;571;p82"/>
          <p:cNvSpPr txBox="1">
            <a:spLocks noGrp="1"/>
          </p:cNvSpPr>
          <p:nvPr>
            <p:ph type="body" idx="1"/>
          </p:nvPr>
        </p:nvSpPr>
        <p:spPr>
          <a:xfrm>
            <a:off x="332185"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2" name="Google Shape;572;p82"/>
          <p:cNvSpPr txBox="1">
            <a:spLocks noGrp="1"/>
          </p:cNvSpPr>
          <p:nvPr>
            <p:ph type="body" idx="2"/>
          </p:nvPr>
        </p:nvSpPr>
        <p:spPr>
          <a:xfrm>
            <a:off x="2520460"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3" name="Google Shape;573;p82"/>
          <p:cNvSpPr txBox="1">
            <a:spLocks noGrp="1"/>
          </p:cNvSpPr>
          <p:nvPr>
            <p:ph type="body" idx="3"/>
          </p:nvPr>
        </p:nvSpPr>
        <p:spPr>
          <a:xfrm>
            <a:off x="4706541"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4" name="Google Shape;574;p82"/>
          <p:cNvSpPr txBox="1">
            <a:spLocks noGrp="1"/>
          </p:cNvSpPr>
          <p:nvPr>
            <p:ph type="body" idx="4"/>
          </p:nvPr>
        </p:nvSpPr>
        <p:spPr>
          <a:xfrm>
            <a:off x="6892622"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5" name="Google Shape;575;p82"/>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76" name="Google Shape;576;p82"/>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577"/>
        <p:cNvGrpSpPr/>
        <p:nvPr/>
      </p:nvGrpSpPr>
      <p:grpSpPr>
        <a:xfrm>
          <a:off x="0" y="0"/>
          <a:ext cx="0" cy="0"/>
          <a:chOff x="0" y="0"/>
          <a:chExt cx="0" cy="0"/>
        </a:xfrm>
      </p:grpSpPr>
      <p:sp>
        <p:nvSpPr>
          <p:cNvPr id="578" name="Google Shape;578;p83"/>
          <p:cNvSpPr txBox="1">
            <a:spLocks noGrp="1"/>
          </p:cNvSpPr>
          <p:nvPr>
            <p:ph type="body" idx="1"/>
          </p:nvPr>
        </p:nvSpPr>
        <p:spPr>
          <a:xfrm>
            <a:off x="332185"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9" name="Google Shape;579;p83"/>
          <p:cNvSpPr txBox="1">
            <a:spLocks noGrp="1"/>
          </p:cNvSpPr>
          <p:nvPr>
            <p:ph type="body" idx="2"/>
          </p:nvPr>
        </p:nvSpPr>
        <p:spPr>
          <a:xfrm>
            <a:off x="2082784"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80" name="Google Shape;580;p83"/>
          <p:cNvSpPr txBox="1">
            <a:spLocks noGrp="1"/>
          </p:cNvSpPr>
          <p:nvPr>
            <p:ph type="body" idx="3"/>
          </p:nvPr>
        </p:nvSpPr>
        <p:spPr>
          <a:xfrm>
            <a:off x="3833383"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81" name="Google Shape;581;p83"/>
          <p:cNvSpPr txBox="1">
            <a:spLocks noGrp="1"/>
          </p:cNvSpPr>
          <p:nvPr>
            <p:ph type="body" idx="4"/>
          </p:nvPr>
        </p:nvSpPr>
        <p:spPr>
          <a:xfrm>
            <a:off x="5583982"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82" name="Google Shape;582;p83"/>
          <p:cNvSpPr txBox="1">
            <a:spLocks noGrp="1"/>
          </p:cNvSpPr>
          <p:nvPr>
            <p:ph type="body" idx="5"/>
          </p:nvPr>
        </p:nvSpPr>
        <p:spPr>
          <a:xfrm>
            <a:off x="7334582"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83" name="Google Shape;583;p83"/>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84" name="Google Shape;584;p83"/>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585"/>
        <p:cNvGrpSpPr/>
        <p:nvPr/>
      </p:nvGrpSpPr>
      <p:grpSpPr>
        <a:xfrm>
          <a:off x="0" y="0"/>
          <a:ext cx="0" cy="0"/>
          <a:chOff x="0" y="0"/>
          <a:chExt cx="0" cy="0"/>
        </a:xfrm>
      </p:grpSpPr>
      <p:sp>
        <p:nvSpPr>
          <p:cNvPr id="586" name="Google Shape;586;p84"/>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87" name="Google Shape;587;p84"/>
          <p:cNvSpPr txBox="1">
            <a:spLocks noGrp="1"/>
          </p:cNvSpPr>
          <p:nvPr>
            <p:ph type="body" idx="1"/>
          </p:nvPr>
        </p:nvSpPr>
        <p:spPr>
          <a:xfrm>
            <a:off x="332185" y="2103120"/>
            <a:ext cx="8479500" cy="40737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88" name="Google Shape;588;p8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589"/>
        <p:cNvGrpSpPr/>
        <p:nvPr/>
      </p:nvGrpSpPr>
      <p:grpSpPr>
        <a:xfrm>
          <a:off x="0" y="0"/>
          <a:ext cx="0" cy="0"/>
          <a:chOff x="0" y="0"/>
          <a:chExt cx="0" cy="0"/>
        </a:xfrm>
      </p:grpSpPr>
      <p:sp>
        <p:nvSpPr>
          <p:cNvPr id="590" name="Google Shape;590;p85"/>
          <p:cNvSpPr txBox="1">
            <a:spLocks noGrp="1"/>
          </p:cNvSpPr>
          <p:nvPr>
            <p:ph type="title"/>
          </p:nvPr>
        </p:nvSpPr>
        <p:spPr>
          <a:xfrm>
            <a:off x="3713560" y="2103438"/>
            <a:ext cx="3702600" cy="25644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91" name="Google Shape;591;p85"/>
          <p:cNvSpPr txBox="1">
            <a:spLocks noGrp="1"/>
          </p:cNvSpPr>
          <p:nvPr>
            <p:ph type="subTitle" idx="1"/>
          </p:nvPr>
        </p:nvSpPr>
        <p:spPr>
          <a:xfrm>
            <a:off x="332184" y="0"/>
            <a:ext cx="3258600" cy="6858000"/>
          </a:xfrm>
          <a:prstGeom prst="rect">
            <a:avLst/>
          </a:prstGeom>
          <a:noFill/>
          <a:ln>
            <a:noFill/>
          </a:ln>
        </p:spPr>
        <p:txBody>
          <a:bodyPr spcFirstLastPara="1" wrap="square" lIns="0" tIns="0" rIns="0" bIns="0" anchor="ctr" anchorCtr="0">
            <a:noAutofit/>
          </a:bodyPr>
          <a:lstStyle>
            <a:lvl1pPr marR="0" lvl="0"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1pPr>
            <a:lvl2pPr marR="0" lvl="1"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2pPr>
            <a:lvl3pPr marR="0" lvl="2"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3pPr>
            <a:lvl4pPr marR="0" lvl="3"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4pPr>
            <a:lvl5pPr marR="0" lvl="4"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5pPr>
            <a:lvl6pPr marR="0" lvl="5"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6pPr>
            <a:lvl7pPr marR="0" lvl="6"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7pPr>
            <a:lvl8pPr marR="0" lvl="7"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8pPr>
            <a:lvl9pPr marR="0" lvl="8" algn="l">
              <a:lnSpc>
                <a:spcPct val="95000"/>
              </a:lnSpc>
              <a:spcBef>
                <a:spcPts val="0"/>
              </a:spcBef>
              <a:spcAft>
                <a:spcPts val="0"/>
              </a:spcAft>
              <a:buClr>
                <a:schemeClr val="lt1"/>
              </a:buClr>
              <a:buSzPts val="65100"/>
              <a:buFont typeface="Arial"/>
              <a:buNone/>
              <a:defRPr sz="651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592"/>
        <p:cNvGrpSpPr/>
        <p:nvPr/>
      </p:nvGrpSpPr>
      <p:grpSpPr>
        <a:xfrm>
          <a:off x="0" y="0"/>
          <a:ext cx="0" cy="0"/>
          <a:chOff x="0" y="0"/>
          <a:chExt cx="0" cy="0"/>
        </a:xfrm>
      </p:grpSpPr>
      <p:sp>
        <p:nvSpPr>
          <p:cNvPr id="593" name="Google Shape;593;p86"/>
          <p:cNvSpPr/>
          <p:nvPr/>
        </p:nvSpPr>
        <p:spPr>
          <a:xfrm>
            <a:off x="4572000" y="0"/>
            <a:ext cx="4572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594" name="Google Shape;594;p86"/>
          <p:cNvSpPr txBox="1">
            <a:spLocks noGrp="1"/>
          </p:cNvSpPr>
          <p:nvPr>
            <p:ph type="body" idx="1"/>
          </p:nvPr>
        </p:nvSpPr>
        <p:spPr>
          <a:xfrm>
            <a:off x="332185" y="2103438"/>
            <a:ext cx="39885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95" name="Google Shape;595;p86"/>
          <p:cNvSpPr txBox="1">
            <a:spLocks noGrp="1"/>
          </p:cNvSpPr>
          <p:nvPr>
            <p:ph type="title"/>
          </p:nvPr>
        </p:nvSpPr>
        <p:spPr>
          <a:xfrm>
            <a:off x="332185" y="432000"/>
            <a:ext cx="3988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596" name="Google Shape;596;p86"/>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597"/>
        <p:cNvGrpSpPr/>
        <p:nvPr/>
      </p:nvGrpSpPr>
      <p:grpSpPr>
        <a:xfrm>
          <a:off x="0" y="0"/>
          <a:ext cx="0" cy="0"/>
          <a:chOff x="0" y="0"/>
          <a:chExt cx="0" cy="0"/>
        </a:xfrm>
      </p:grpSpPr>
      <p:sp>
        <p:nvSpPr>
          <p:cNvPr id="598" name="Google Shape;598;p87"/>
          <p:cNvSpPr/>
          <p:nvPr/>
        </p:nvSpPr>
        <p:spPr>
          <a:xfrm>
            <a:off x="332183"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599" name="Google Shape;599;p87"/>
          <p:cNvSpPr/>
          <p:nvPr/>
        </p:nvSpPr>
        <p:spPr>
          <a:xfrm>
            <a:off x="3248620"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00" name="Google Shape;600;p87"/>
          <p:cNvSpPr/>
          <p:nvPr/>
        </p:nvSpPr>
        <p:spPr>
          <a:xfrm>
            <a:off x="6165056"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01" name="Google Shape;601;p87"/>
          <p:cNvSpPr txBox="1">
            <a:spLocks noGrp="1"/>
          </p:cNvSpPr>
          <p:nvPr>
            <p:ph type="body" idx="1"/>
          </p:nvPr>
        </p:nvSpPr>
        <p:spPr>
          <a:xfrm>
            <a:off x="332185"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2" name="Google Shape;602;p87"/>
          <p:cNvSpPr txBox="1">
            <a:spLocks noGrp="1"/>
          </p:cNvSpPr>
          <p:nvPr>
            <p:ph type="body" idx="2"/>
          </p:nvPr>
        </p:nvSpPr>
        <p:spPr>
          <a:xfrm>
            <a:off x="3248621"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3" name="Google Shape;603;p87"/>
          <p:cNvSpPr txBox="1">
            <a:spLocks noGrp="1"/>
          </p:cNvSpPr>
          <p:nvPr>
            <p:ph type="body" idx="3"/>
          </p:nvPr>
        </p:nvSpPr>
        <p:spPr>
          <a:xfrm>
            <a:off x="6165057"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4" name="Google Shape;604;p87"/>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05" name="Google Shape;605;p87"/>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423"/>
        <p:cNvGrpSpPr/>
        <p:nvPr/>
      </p:nvGrpSpPr>
      <p:grpSpPr>
        <a:xfrm>
          <a:off x="0" y="0"/>
          <a:ext cx="0" cy="0"/>
          <a:chOff x="0" y="0"/>
          <a:chExt cx="0" cy="0"/>
        </a:xfrm>
      </p:grpSpPr>
      <p:sp>
        <p:nvSpPr>
          <p:cNvPr id="424" name="Google Shape;424;p52"/>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25" name="Google Shape;425;p52"/>
          <p:cNvSpPr txBox="1">
            <a:spLocks noGrp="1"/>
          </p:cNvSpPr>
          <p:nvPr>
            <p:ph type="subTitle" idx="1"/>
          </p:nvPr>
        </p:nvSpPr>
        <p:spPr>
          <a:xfrm>
            <a:off x="332185"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6"/>
        <p:cNvGrpSpPr/>
        <p:nvPr/>
      </p:nvGrpSpPr>
      <p:grpSpPr>
        <a:xfrm>
          <a:off x="0" y="0"/>
          <a:ext cx="0" cy="0"/>
          <a:chOff x="0" y="0"/>
          <a:chExt cx="0" cy="0"/>
        </a:xfrm>
      </p:grpSpPr>
      <p:sp>
        <p:nvSpPr>
          <p:cNvPr id="607" name="Google Shape;607;p88"/>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08" name="Google Shape;608;p88"/>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609"/>
        <p:cNvGrpSpPr/>
        <p:nvPr/>
      </p:nvGrpSpPr>
      <p:grpSpPr>
        <a:xfrm>
          <a:off x="0" y="0"/>
          <a:ext cx="0" cy="0"/>
          <a:chOff x="0" y="0"/>
          <a:chExt cx="0" cy="0"/>
        </a:xfrm>
      </p:grpSpPr>
      <p:sp>
        <p:nvSpPr>
          <p:cNvPr id="610" name="Google Shape;610;p89"/>
          <p:cNvSpPr txBox="1">
            <a:spLocks noGrp="1"/>
          </p:cNvSpPr>
          <p:nvPr>
            <p:ph type="body" idx="1"/>
          </p:nvPr>
        </p:nvSpPr>
        <p:spPr>
          <a:xfrm>
            <a:off x="332185" y="3599542"/>
            <a:ext cx="2646600" cy="25785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1" name="Google Shape;611;p89"/>
          <p:cNvSpPr txBox="1">
            <a:spLocks noGrp="1"/>
          </p:cNvSpPr>
          <p:nvPr>
            <p:ph type="body" idx="2"/>
          </p:nvPr>
        </p:nvSpPr>
        <p:spPr>
          <a:xfrm>
            <a:off x="332185" y="2095500"/>
            <a:ext cx="2646600" cy="1333500"/>
          </a:xfrm>
          <a:prstGeom prst="rect">
            <a:avLst/>
          </a:prstGeom>
          <a:noFill/>
          <a:ln>
            <a:noFill/>
          </a:ln>
        </p:spPr>
        <p:txBody>
          <a:bodyPr spcFirstLastPara="1" wrap="square" lIns="0" tIns="0" rIns="0" bIns="0" anchor="ctr" anchorCtr="0">
            <a:noAutofit/>
          </a:bodyPr>
          <a:lstStyle>
            <a:lvl1pPr marL="457200" marR="0" lvl="0" indent="-228600" algn="l">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2" name="Google Shape;612;p89"/>
          <p:cNvSpPr txBox="1">
            <a:spLocks noGrp="1"/>
          </p:cNvSpPr>
          <p:nvPr>
            <p:ph type="body" idx="3"/>
          </p:nvPr>
        </p:nvSpPr>
        <p:spPr>
          <a:xfrm>
            <a:off x="3245643" y="2095500"/>
            <a:ext cx="2650200" cy="1333500"/>
          </a:xfrm>
          <a:prstGeom prst="rect">
            <a:avLst/>
          </a:prstGeom>
          <a:noFill/>
          <a:ln>
            <a:noFill/>
          </a:ln>
        </p:spPr>
        <p:txBody>
          <a:bodyPr spcFirstLastPara="1" wrap="square" lIns="0" tIns="0" rIns="0" bIns="0" anchor="ctr" anchorCtr="0">
            <a:noAutofit/>
          </a:bodyPr>
          <a:lstStyle>
            <a:lvl1pPr marL="457200" marR="0" lvl="0" indent="-228600" algn="l">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3" name="Google Shape;613;p89"/>
          <p:cNvSpPr txBox="1">
            <a:spLocks noGrp="1"/>
          </p:cNvSpPr>
          <p:nvPr>
            <p:ph type="body" idx="4"/>
          </p:nvPr>
        </p:nvSpPr>
        <p:spPr>
          <a:xfrm>
            <a:off x="6166928" y="2095500"/>
            <a:ext cx="2646600" cy="1333500"/>
          </a:xfrm>
          <a:prstGeom prst="rect">
            <a:avLst/>
          </a:prstGeom>
          <a:noFill/>
          <a:ln>
            <a:noFill/>
          </a:ln>
        </p:spPr>
        <p:txBody>
          <a:bodyPr spcFirstLastPara="1" wrap="square" lIns="0" tIns="0" rIns="0" bIns="0" anchor="ctr" anchorCtr="0">
            <a:noAutofit/>
          </a:bodyPr>
          <a:lstStyle>
            <a:lvl1pPr marL="457200" marR="0" lvl="0" indent="-228600" algn="l">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4" name="Google Shape;614;p89"/>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15" name="Google Shape;615;p89"/>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16" name="Google Shape;616;p89"/>
          <p:cNvSpPr txBox="1">
            <a:spLocks noGrp="1"/>
          </p:cNvSpPr>
          <p:nvPr>
            <p:ph type="body" idx="5"/>
          </p:nvPr>
        </p:nvSpPr>
        <p:spPr>
          <a:xfrm>
            <a:off x="3245644" y="3599542"/>
            <a:ext cx="2650200" cy="25785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7" name="Google Shape;617;p89"/>
          <p:cNvSpPr txBox="1">
            <a:spLocks noGrp="1"/>
          </p:cNvSpPr>
          <p:nvPr>
            <p:ph type="body" idx="6"/>
          </p:nvPr>
        </p:nvSpPr>
        <p:spPr>
          <a:xfrm>
            <a:off x="6166928" y="3599542"/>
            <a:ext cx="2646600" cy="25785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618"/>
        <p:cNvGrpSpPr/>
        <p:nvPr/>
      </p:nvGrpSpPr>
      <p:grpSpPr>
        <a:xfrm>
          <a:off x="0" y="0"/>
          <a:ext cx="0" cy="0"/>
          <a:chOff x="0" y="0"/>
          <a:chExt cx="0" cy="0"/>
        </a:xfrm>
      </p:grpSpPr>
      <p:sp>
        <p:nvSpPr>
          <p:cNvPr id="619" name="Google Shape;619;p90"/>
          <p:cNvSpPr/>
          <p:nvPr/>
        </p:nvSpPr>
        <p:spPr>
          <a:xfrm>
            <a:off x="0" y="2103438"/>
            <a:ext cx="2979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620" name="Google Shape;620;p90"/>
          <p:cNvSpPr txBox="1">
            <a:spLocks noGrp="1"/>
          </p:cNvSpPr>
          <p:nvPr>
            <p:ph type="body" idx="1"/>
          </p:nvPr>
        </p:nvSpPr>
        <p:spPr>
          <a:xfrm>
            <a:off x="270277" y="2103120"/>
            <a:ext cx="2709000" cy="1737300"/>
          </a:xfrm>
          <a:prstGeom prst="rect">
            <a:avLst/>
          </a:prstGeom>
          <a:noFill/>
          <a:ln>
            <a:noFill/>
          </a:ln>
        </p:spPr>
        <p:txBody>
          <a:bodyPr spcFirstLastPara="1" wrap="square" lIns="0" tIns="0" rIns="0" bIns="0" anchor="t" anchorCtr="0">
            <a:noAutofit/>
          </a:bodyPr>
          <a:lstStyle>
            <a:lvl1pPr marL="457200" marR="0" lvl="0" indent="-228600" algn="l">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21" name="Google Shape;621;p90"/>
          <p:cNvSpPr txBox="1">
            <a:spLocks noGrp="1"/>
          </p:cNvSpPr>
          <p:nvPr>
            <p:ph type="body" idx="2"/>
          </p:nvPr>
        </p:nvSpPr>
        <p:spPr>
          <a:xfrm>
            <a:off x="332186" y="3931920"/>
            <a:ext cx="2496900" cy="20619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22" name="Google Shape;622;p90"/>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23" name="Google Shape;623;p90"/>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624"/>
        <p:cNvGrpSpPr/>
        <p:nvPr/>
      </p:nvGrpSpPr>
      <p:grpSpPr>
        <a:xfrm>
          <a:off x="0" y="0"/>
          <a:ext cx="0" cy="0"/>
          <a:chOff x="0" y="0"/>
          <a:chExt cx="0" cy="0"/>
        </a:xfrm>
      </p:grpSpPr>
      <p:sp>
        <p:nvSpPr>
          <p:cNvPr id="625" name="Google Shape;625;p91"/>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a:lnSpc>
                <a:spcPct val="100000"/>
              </a:lnSpc>
              <a:spcBef>
                <a:spcPts val="700"/>
              </a:spcBef>
              <a:spcAft>
                <a:spcPts val="7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26" name="Google Shape;626;p91"/>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27" name="Google Shape;627;p91"/>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28" name="Google Shape;628;p91"/>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629"/>
        <p:cNvGrpSpPr/>
        <p:nvPr/>
      </p:nvGrpSpPr>
      <p:grpSpPr>
        <a:xfrm>
          <a:off x="0" y="0"/>
          <a:ext cx="0" cy="0"/>
          <a:chOff x="0" y="0"/>
          <a:chExt cx="0" cy="0"/>
        </a:xfrm>
      </p:grpSpPr>
      <p:sp>
        <p:nvSpPr>
          <p:cNvPr id="630" name="Google Shape;630;p92"/>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31" name="Google Shape;631;p92"/>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32" name="Google Shape;632;p92"/>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633"/>
        <p:cNvGrpSpPr/>
        <p:nvPr/>
      </p:nvGrpSpPr>
      <p:grpSpPr>
        <a:xfrm>
          <a:off x="0" y="0"/>
          <a:ext cx="0" cy="0"/>
          <a:chOff x="0" y="0"/>
          <a:chExt cx="0" cy="0"/>
        </a:xfrm>
      </p:grpSpPr>
      <p:sp>
        <p:nvSpPr>
          <p:cNvPr id="634" name="Google Shape;634;p93"/>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a:lnSpc>
                <a:spcPct val="100000"/>
              </a:lnSpc>
              <a:spcBef>
                <a:spcPts val="7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a:lnSpc>
                <a:spcPct val="100000"/>
              </a:lnSpc>
              <a:spcBef>
                <a:spcPts val="700"/>
              </a:spcBef>
              <a:spcAft>
                <a:spcPts val="7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35" name="Google Shape;635;p93"/>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36" name="Google Shape;636;p93"/>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37" name="Google Shape;637;p93"/>
          <p:cNvSpPr txBox="1"/>
          <p:nvPr/>
        </p:nvSpPr>
        <p:spPr>
          <a:xfrm>
            <a:off x="332185" y="6492240"/>
            <a:ext cx="4105200" cy="1371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638"/>
        <p:cNvGrpSpPr/>
        <p:nvPr/>
      </p:nvGrpSpPr>
      <p:grpSpPr>
        <a:xfrm>
          <a:off x="0" y="0"/>
          <a:ext cx="0" cy="0"/>
          <a:chOff x="0" y="0"/>
          <a:chExt cx="0" cy="0"/>
        </a:xfrm>
      </p:grpSpPr>
      <p:sp>
        <p:nvSpPr>
          <p:cNvPr id="639" name="Google Shape;639;p94"/>
          <p:cNvSpPr txBox="1">
            <a:spLocks noGrp="1"/>
          </p:cNvSpPr>
          <p:nvPr>
            <p:ph type="body" idx="1"/>
          </p:nvPr>
        </p:nvSpPr>
        <p:spPr>
          <a:xfrm>
            <a:off x="332185"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40" name="Google Shape;640;p94"/>
          <p:cNvSpPr txBox="1">
            <a:spLocks noGrp="1"/>
          </p:cNvSpPr>
          <p:nvPr>
            <p:ph type="body" idx="2"/>
          </p:nvPr>
        </p:nvSpPr>
        <p:spPr>
          <a:xfrm>
            <a:off x="2519728"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41" name="Google Shape;641;p94"/>
          <p:cNvSpPr txBox="1">
            <a:spLocks noGrp="1"/>
          </p:cNvSpPr>
          <p:nvPr>
            <p:ph type="body" idx="3"/>
          </p:nvPr>
        </p:nvSpPr>
        <p:spPr>
          <a:xfrm>
            <a:off x="4707272"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42" name="Google Shape;642;p94"/>
          <p:cNvSpPr txBox="1">
            <a:spLocks noGrp="1"/>
          </p:cNvSpPr>
          <p:nvPr>
            <p:ph type="body" idx="4"/>
          </p:nvPr>
        </p:nvSpPr>
        <p:spPr>
          <a:xfrm>
            <a:off x="6894816"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43" name="Google Shape;643;p94"/>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44" name="Google Shape;644;p9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645"/>
        <p:cNvGrpSpPr/>
        <p:nvPr/>
      </p:nvGrpSpPr>
      <p:grpSpPr>
        <a:xfrm>
          <a:off x="0" y="0"/>
          <a:ext cx="0" cy="0"/>
          <a:chOff x="0" y="0"/>
          <a:chExt cx="0" cy="0"/>
        </a:xfrm>
      </p:grpSpPr>
      <p:sp>
        <p:nvSpPr>
          <p:cNvPr id="646" name="Google Shape;646;p95"/>
          <p:cNvSpPr/>
          <p:nvPr/>
        </p:nvSpPr>
        <p:spPr>
          <a:xfrm>
            <a:off x="332184"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47" name="Google Shape;647;p95"/>
          <p:cNvSpPr/>
          <p:nvPr/>
        </p:nvSpPr>
        <p:spPr>
          <a:xfrm>
            <a:off x="2519728"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48" name="Google Shape;648;p95"/>
          <p:cNvSpPr/>
          <p:nvPr/>
        </p:nvSpPr>
        <p:spPr>
          <a:xfrm>
            <a:off x="4707272"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49" name="Google Shape;649;p95"/>
          <p:cNvSpPr/>
          <p:nvPr/>
        </p:nvSpPr>
        <p:spPr>
          <a:xfrm>
            <a:off x="6894816"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50" name="Google Shape;650;p95"/>
          <p:cNvSpPr txBox="1">
            <a:spLocks noGrp="1"/>
          </p:cNvSpPr>
          <p:nvPr>
            <p:ph type="body" idx="1"/>
          </p:nvPr>
        </p:nvSpPr>
        <p:spPr>
          <a:xfrm>
            <a:off x="332184"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51" name="Google Shape;651;p95"/>
          <p:cNvSpPr txBox="1">
            <a:spLocks noGrp="1"/>
          </p:cNvSpPr>
          <p:nvPr>
            <p:ph type="body" idx="2"/>
          </p:nvPr>
        </p:nvSpPr>
        <p:spPr>
          <a:xfrm>
            <a:off x="2519728"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52" name="Google Shape;652;p95"/>
          <p:cNvSpPr txBox="1">
            <a:spLocks noGrp="1"/>
          </p:cNvSpPr>
          <p:nvPr>
            <p:ph type="body" idx="3"/>
          </p:nvPr>
        </p:nvSpPr>
        <p:spPr>
          <a:xfrm>
            <a:off x="4707272"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53" name="Google Shape;653;p95"/>
          <p:cNvSpPr txBox="1">
            <a:spLocks noGrp="1"/>
          </p:cNvSpPr>
          <p:nvPr>
            <p:ph type="body" idx="4"/>
          </p:nvPr>
        </p:nvSpPr>
        <p:spPr>
          <a:xfrm>
            <a:off x="6894816"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54" name="Google Shape;654;p95"/>
          <p:cNvSpPr txBox="1">
            <a:spLocks noGrp="1"/>
          </p:cNvSpPr>
          <p:nvPr>
            <p:ph type="title"/>
          </p:nvPr>
        </p:nvSpPr>
        <p:spPr>
          <a:xfrm>
            <a:off x="332185" y="432000"/>
            <a:ext cx="8479500" cy="13872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55" name="Google Shape;655;p95"/>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656"/>
        <p:cNvGrpSpPr/>
        <p:nvPr/>
      </p:nvGrpSpPr>
      <p:grpSpPr>
        <a:xfrm>
          <a:off x="0" y="0"/>
          <a:ext cx="0" cy="0"/>
          <a:chOff x="0" y="0"/>
          <a:chExt cx="0" cy="0"/>
        </a:xfrm>
      </p:grpSpPr>
      <p:sp>
        <p:nvSpPr>
          <p:cNvPr id="657" name="Google Shape;657;p96"/>
          <p:cNvSpPr/>
          <p:nvPr/>
        </p:nvSpPr>
        <p:spPr>
          <a:xfrm>
            <a:off x="0" y="4940854"/>
            <a:ext cx="9144000" cy="19173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658" name="Google Shape;658;p96"/>
          <p:cNvSpPr txBox="1">
            <a:spLocks noGrp="1"/>
          </p:cNvSpPr>
          <p:nvPr>
            <p:ph type="ctrTitle"/>
          </p:nvPr>
        </p:nvSpPr>
        <p:spPr>
          <a:xfrm>
            <a:off x="332186" y="428625"/>
            <a:ext cx="4105200" cy="24288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dk1"/>
              </a:buClr>
              <a:buSzPts val="5900"/>
              <a:buFont typeface="Georgia"/>
              <a:buNone/>
              <a:defRPr sz="59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59" name="Google Shape;659;p96"/>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660" name="Google Shape;660;p96"/>
          <p:cNvSpPr txBox="1">
            <a:spLocks noGrp="1"/>
          </p:cNvSpPr>
          <p:nvPr>
            <p:ph type="body" idx="1"/>
          </p:nvPr>
        </p:nvSpPr>
        <p:spPr>
          <a:xfrm>
            <a:off x="332184" y="5259600"/>
            <a:ext cx="8479500" cy="14517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61" name="Google Shape;661;p96"/>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662" name="Google Shape;662;p96"/>
          <p:cNvSpPr txBox="1"/>
          <p:nvPr/>
        </p:nvSpPr>
        <p:spPr>
          <a:xfrm>
            <a:off x="332185" y="4400548"/>
            <a:ext cx="41052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 sz="1200" b="0" i="0" u="none" strike="noStrike" cap="none" dirty="0">
                <a:solidFill>
                  <a:schemeClr val="dk1"/>
                </a:solidFill>
                <a:latin typeface="Arial"/>
                <a:ea typeface="Arial"/>
                <a:cs typeface="Arial"/>
                <a:sym typeface="Arial"/>
              </a:rPr>
              <a:t> .com</a:t>
            </a:r>
            <a:endParaRPr sz="12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663"/>
        <p:cNvGrpSpPr/>
        <p:nvPr/>
      </p:nvGrpSpPr>
      <p:grpSpPr>
        <a:xfrm>
          <a:off x="0" y="0"/>
          <a:ext cx="0" cy="0"/>
          <a:chOff x="0" y="0"/>
          <a:chExt cx="0" cy="0"/>
        </a:xfrm>
      </p:grpSpPr>
      <p:sp>
        <p:nvSpPr>
          <p:cNvPr id="664" name="Google Shape;664;p97"/>
          <p:cNvSpPr/>
          <p:nvPr/>
        </p:nvSpPr>
        <p:spPr>
          <a:xfrm>
            <a:off x="0" y="4940854"/>
            <a:ext cx="9144000" cy="19173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665" name="Google Shape;665;p97"/>
          <p:cNvSpPr txBox="1">
            <a:spLocks noGrp="1"/>
          </p:cNvSpPr>
          <p:nvPr>
            <p:ph type="ctrTitle"/>
          </p:nvPr>
        </p:nvSpPr>
        <p:spPr>
          <a:xfrm>
            <a:off x="332186" y="428625"/>
            <a:ext cx="4105200" cy="24288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900"/>
              <a:buFont typeface="Georgia"/>
              <a:buNone/>
              <a:defRPr sz="59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66" name="Google Shape;666;p97"/>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667" name="Google Shape;667;p97"/>
          <p:cNvSpPr txBox="1">
            <a:spLocks noGrp="1"/>
          </p:cNvSpPr>
          <p:nvPr>
            <p:ph type="body" idx="1"/>
          </p:nvPr>
        </p:nvSpPr>
        <p:spPr>
          <a:xfrm>
            <a:off x="332184" y="5259600"/>
            <a:ext cx="8479500" cy="14517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68" name="Google Shape;668;p97"/>
          <p:cNvSpPr/>
          <p:nvPr/>
        </p:nvSpPr>
        <p:spPr>
          <a:xfrm>
            <a:off x="4000500" y="0"/>
            <a:ext cx="5143500" cy="6858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669" name="Google Shape;669;p97"/>
          <p:cNvSpPr txBox="1"/>
          <p:nvPr/>
        </p:nvSpPr>
        <p:spPr>
          <a:xfrm>
            <a:off x="332185" y="4400548"/>
            <a:ext cx="41052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 sz="1200" b="0" i="0" u="none" strike="noStrike" cap="none" dirty="0">
                <a:solidFill>
                  <a:schemeClr val="lt1"/>
                </a:solidFill>
                <a:latin typeface="Arial"/>
                <a:ea typeface="Arial"/>
                <a:cs typeface="Arial"/>
                <a:sym typeface="Arial"/>
              </a:rPr>
              <a:t> .com</a:t>
            </a:r>
            <a:endParaRPr sz="12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27"/>
        <p:cNvGrpSpPr/>
        <p:nvPr/>
      </p:nvGrpSpPr>
      <p:grpSpPr>
        <a:xfrm>
          <a:off x="0" y="0"/>
          <a:ext cx="0" cy="0"/>
          <a:chOff x="0" y="0"/>
          <a:chExt cx="0" cy="0"/>
        </a:xfrm>
      </p:grpSpPr>
      <p:sp>
        <p:nvSpPr>
          <p:cNvPr id="428" name="Google Shape;428;p53"/>
          <p:cNvSpPr txBox="1">
            <a:spLocks noGrp="1"/>
          </p:cNvSpPr>
          <p:nvPr>
            <p:ph type="ctrTitle"/>
          </p:nvPr>
        </p:nvSpPr>
        <p:spPr>
          <a:xfrm>
            <a:off x="332184" y="428625"/>
            <a:ext cx="5563800" cy="26517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29" name="Google Shape;429;p53"/>
          <p:cNvSpPr txBox="1">
            <a:spLocks noGrp="1"/>
          </p:cNvSpPr>
          <p:nvPr>
            <p:ph type="subTitle" idx="1"/>
          </p:nvPr>
        </p:nvSpPr>
        <p:spPr>
          <a:xfrm>
            <a:off x="332185"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670"/>
        <p:cNvGrpSpPr/>
        <p:nvPr/>
      </p:nvGrpSpPr>
      <p:grpSpPr>
        <a:xfrm>
          <a:off x="0" y="0"/>
          <a:ext cx="0" cy="0"/>
          <a:chOff x="0" y="0"/>
          <a:chExt cx="0" cy="0"/>
        </a:xfrm>
      </p:grpSpPr>
      <p:sp>
        <p:nvSpPr>
          <p:cNvPr id="672" name="Google Shape;672;p98"/>
          <p:cNvSpPr/>
          <p:nvPr/>
        </p:nvSpPr>
        <p:spPr>
          <a:xfrm>
            <a:off x="0" y="0"/>
            <a:ext cx="6685577"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674" name="Google Shape;674;p98"/>
          <p:cNvSpPr txBox="1">
            <a:spLocks noGrp="1"/>
          </p:cNvSpPr>
          <p:nvPr>
            <p:ph type="ctrTitle"/>
          </p:nvPr>
        </p:nvSpPr>
        <p:spPr>
          <a:xfrm>
            <a:off x="332185" y="1009185"/>
            <a:ext cx="3944100" cy="24195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75" name="Google Shape;675;p98"/>
          <p:cNvSpPr txBox="1">
            <a:spLocks noGrp="1"/>
          </p:cNvSpPr>
          <p:nvPr>
            <p:ph type="subTitle" idx="1"/>
          </p:nvPr>
        </p:nvSpPr>
        <p:spPr>
          <a:xfrm>
            <a:off x="332186" y="3749040"/>
            <a:ext cx="39441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676"/>
        <p:cNvGrpSpPr/>
        <p:nvPr/>
      </p:nvGrpSpPr>
      <p:grpSpPr>
        <a:xfrm>
          <a:off x="0" y="0"/>
          <a:ext cx="0" cy="0"/>
          <a:chOff x="0" y="0"/>
          <a:chExt cx="0" cy="0"/>
        </a:xfrm>
      </p:grpSpPr>
      <p:sp>
        <p:nvSpPr>
          <p:cNvPr id="677" name="Google Shape;677;p99"/>
          <p:cNvSpPr txBox="1">
            <a:spLocks noGrp="1"/>
          </p:cNvSpPr>
          <p:nvPr>
            <p:ph type="body" idx="1"/>
          </p:nvPr>
        </p:nvSpPr>
        <p:spPr>
          <a:xfrm>
            <a:off x="332185" y="2103438"/>
            <a:ext cx="84795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78" name="Google Shape;678;p99"/>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79" name="Google Shape;679;p99"/>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80" name="Google Shape;680;p99"/>
          <p:cNvSpPr txBox="1">
            <a:spLocks noGrp="1"/>
          </p:cNvSpPr>
          <p:nvPr>
            <p:ph type="subTitle" idx="2"/>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681"/>
        <p:cNvGrpSpPr/>
        <p:nvPr/>
      </p:nvGrpSpPr>
      <p:grpSpPr>
        <a:xfrm>
          <a:off x="0" y="0"/>
          <a:ext cx="0" cy="0"/>
          <a:chOff x="0" y="0"/>
          <a:chExt cx="0" cy="0"/>
        </a:xfrm>
      </p:grpSpPr>
      <p:sp>
        <p:nvSpPr>
          <p:cNvPr id="682" name="Google Shape;682;p100"/>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3" name="Google Shape;683;p100"/>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84" name="Google Shape;684;p100"/>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85" name="Google Shape;685;p100"/>
          <p:cNvSpPr txBox="1">
            <a:spLocks noGrp="1"/>
          </p:cNvSpPr>
          <p:nvPr>
            <p:ph type="subTitle" idx="2"/>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686"/>
        <p:cNvGrpSpPr/>
        <p:nvPr/>
      </p:nvGrpSpPr>
      <p:grpSpPr>
        <a:xfrm>
          <a:off x="0" y="0"/>
          <a:ext cx="0" cy="0"/>
          <a:chOff x="0" y="0"/>
          <a:chExt cx="0" cy="0"/>
        </a:xfrm>
      </p:grpSpPr>
      <p:sp>
        <p:nvSpPr>
          <p:cNvPr id="687" name="Google Shape;687;p101"/>
          <p:cNvSpPr txBox="1">
            <a:spLocks noGrp="1"/>
          </p:cNvSpPr>
          <p:nvPr>
            <p:ph type="body" idx="1"/>
          </p:nvPr>
        </p:nvSpPr>
        <p:spPr>
          <a:xfrm>
            <a:off x="332185" y="2103438"/>
            <a:ext cx="41052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8" name="Google Shape;688;p101"/>
          <p:cNvSpPr txBox="1">
            <a:spLocks noGrp="1"/>
          </p:cNvSpPr>
          <p:nvPr>
            <p:ph type="body" idx="2"/>
          </p:nvPr>
        </p:nvSpPr>
        <p:spPr>
          <a:xfrm>
            <a:off x="4706541" y="2103437"/>
            <a:ext cx="41052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89" name="Google Shape;689;p101"/>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90" name="Google Shape;690;p101"/>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91" name="Google Shape;691;p101"/>
          <p:cNvSpPr txBox="1">
            <a:spLocks noGrp="1"/>
          </p:cNvSpPr>
          <p:nvPr>
            <p:ph type="subTitle" idx="3"/>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692"/>
        <p:cNvGrpSpPr/>
        <p:nvPr/>
      </p:nvGrpSpPr>
      <p:grpSpPr>
        <a:xfrm>
          <a:off x="0" y="0"/>
          <a:ext cx="0" cy="0"/>
          <a:chOff x="0" y="0"/>
          <a:chExt cx="0" cy="0"/>
        </a:xfrm>
      </p:grpSpPr>
      <p:sp>
        <p:nvSpPr>
          <p:cNvPr id="693" name="Google Shape;693;p102"/>
          <p:cNvSpPr/>
          <p:nvPr/>
        </p:nvSpPr>
        <p:spPr>
          <a:xfrm>
            <a:off x="4572000" y="0"/>
            <a:ext cx="4572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694" name="Google Shape;694;p102"/>
          <p:cNvSpPr txBox="1">
            <a:spLocks noGrp="1"/>
          </p:cNvSpPr>
          <p:nvPr>
            <p:ph type="body" idx="1"/>
          </p:nvPr>
        </p:nvSpPr>
        <p:spPr>
          <a:xfrm>
            <a:off x="332185" y="2103438"/>
            <a:ext cx="39885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95" name="Google Shape;695;p102"/>
          <p:cNvSpPr txBox="1">
            <a:spLocks noGrp="1"/>
          </p:cNvSpPr>
          <p:nvPr>
            <p:ph type="title"/>
          </p:nvPr>
        </p:nvSpPr>
        <p:spPr>
          <a:xfrm>
            <a:off x="332186" y="430514"/>
            <a:ext cx="3988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696" name="Google Shape;696;p102"/>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697" name="Google Shape;697;p102"/>
          <p:cNvSpPr txBox="1">
            <a:spLocks noGrp="1"/>
          </p:cNvSpPr>
          <p:nvPr>
            <p:ph type="subTitle" idx="2"/>
          </p:nvPr>
        </p:nvSpPr>
        <p:spPr>
          <a:xfrm>
            <a:off x="332184" y="933433"/>
            <a:ext cx="3988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698"/>
        <p:cNvGrpSpPr/>
        <p:nvPr/>
      </p:nvGrpSpPr>
      <p:grpSpPr>
        <a:xfrm>
          <a:off x="0" y="0"/>
          <a:ext cx="0" cy="0"/>
          <a:chOff x="0" y="0"/>
          <a:chExt cx="0" cy="0"/>
        </a:xfrm>
      </p:grpSpPr>
      <p:sp>
        <p:nvSpPr>
          <p:cNvPr id="699" name="Google Shape;699;p103"/>
          <p:cNvSpPr txBox="1">
            <a:spLocks noGrp="1"/>
          </p:cNvSpPr>
          <p:nvPr>
            <p:ph type="body" idx="1"/>
          </p:nvPr>
        </p:nvSpPr>
        <p:spPr>
          <a:xfrm>
            <a:off x="332185" y="2103439"/>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0" name="Google Shape;700;p103"/>
          <p:cNvSpPr txBox="1">
            <a:spLocks noGrp="1"/>
          </p:cNvSpPr>
          <p:nvPr>
            <p:ph type="body" idx="2"/>
          </p:nvPr>
        </p:nvSpPr>
        <p:spPr>
          <a:xfrm>
            <a:off x="3249216" y="2103439"/>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1" name="Google Shape;701;p103"/>
          <p:cNvSpPr txBox="1">
            <a:spLocks noGrp="1"/>
          </p:cNvSpPr>
          <p:nvPr>
            <p:ph type="body" idx="3"/>
          </p:nvPr>
        </p:nvSpPr>
        <p:spPr>
          <a:xfrm>
            <a:off x="6165057" y="2103439"/>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2" name="Google Shape;702;p103"/>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03" name="Google Shape;703;p103"/>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04" name="Google Shape;704;p103"/>
          <p:cNvSpPr txBox="1">
            <a:spLocks noGrp="1"/>
          </p:cNvSpPr>
          <p:nvPr>
            <p:ph type="subTitle" idx="4"/>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705"/>
        <p:cNvGrpSpPr/>
        <p:nvPr/>
      </p:nvGrpSpPr>
      <p:grpSpPr>
        <a:xfrm>
          <a:off x="0" y="0"/>
          <a:ext cx="0" cy="0"/>
          <a:chOff x="0" y="0"/>
          <a:chExt cx="0" cy="0"/>
        </a:xfrm>
      </p:grpSpPr>
      <p:sp>
        <p:nvSpPr>
          <p:cNvPr id="706" name="Google Shape;706;p104"/>
          <p:cNvSpPr txBox="1">
            <a:spLocks noGrp="1"/>
          </p:cNvSpPr>
          <p:nvPr>
            <p:ph type="body" idx="1"/>
          </p:nvPr>
        </p:nvSpPr>
        <p:spPr>
          <a:xfrm>
            <a:off x="332185"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7" name="Google Shape;707;p104"/>
          <p:cNvSpPr txBox="1">
            <a:spLocks noGrp="1"/>
          </p:cNvSpPr>
          <p:nvPr>
            <p:ph type="body" idx="2"/>
          </p:nvPr>
        </p:nvSpPr>
        <p:spPr>
          <a:xfrm>
            <a:off x="2520460"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8" name="Google Shape;708;p104"/>
          <p:cNvSpPr txBox="1">
            <a:spLocks noGrp="1"/>
          </p:cNvSpPr>
          <p:nvPr>
            <p:ph type="body" idx="3"/>
          </p:nvPr>
        </p:nvSpPr>
        <p:spPr>
          <a:xfrm>
            <a:off x="4706541"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09" name="Google Shape;709;p104"/>
          <p:cNvSpPr txBox="1">
            <a:spLocks noGrp="1"/>
          </p:cNvSpPr>
          <p:nvPr>
            <p:ph type="body" idx="4"/>
          </p:nvPr>
        </p:nvSpPr>
        <p:spPr>
          <a:xfrm>
            <a:off x="6892622" y="2103438"/>
            <a:ext cx="19170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0" name="Google Shape;710;p104"/>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11" name="Google Shape;711;p10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12" name="Google Shape;712;p104"/>
          <p:cNvSpPr txBox="1">
            <a:spLocks noGrp="1"/>
          </p:cNvSpPr>
          <p:nvPr>
            <p:ph type="subTitle" idx="5"/>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713"/>
        <p:cNvGrpSpPr/>
        <p:nvPr/>
      </p:nvGrpSpPr>
      <p:grpSpPr>
        <a:xfrm>
          <a:off x="0" y="0"/>
          <a:ext cx="0" cy="0"/>
          <a:chOff x="0" y="0"/>
          <a:chExt cx="0" cy="0"/>
        </a:xfrm>
      </p:grpSpPr>
      <p:sp>
        <p:nvSpPr>
          <p:cNvPr id="714" name="Google Shape;714;p105"/>
          <p:cNvSpPr txBox="1">
            <a:spLocks noGrp="1"/>
          </p:cNvSpPr>
          <p:nvPr>
            <p:ph type="body" idx="1"/>
          </p:nvPr>
        </p:nvSpPr>
        <p:spPr>
          <a:xfrm>
            <a:off x="332185"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5" name="Google Shape;715;p105"/>
          <p:cNvSpPr txBox="1">
            <a:spLocks noGrp="1"/>
          </p:cNvSpPr>
          <p:nvPr>
            <p:ph type="body" idx="2"/>
          </p:nvPr>
        </p:nvSpPr>
        <p:spPr>
          <a:xfrm>
            <a:off x="2082784"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6" name="Google Shape;716;p105"/>
          <p:cNvSpPr txBox="1">
            <a:spLocks noGrp="1"/>
          </p:cNvSpPr>
          <p:nvPr>
            <p:ph type="body" idx="3"/>
          </p:nvPr>
        </p:nvSpPr>
        <p:spPr>
          <a:xfrm>
            <a:off x="3833383"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7" name="Google Shape;717;p105"/>
          <p:cNvSpPr txBox="1">
            <a:spLocks noGrp="1"/>
          </p:cNvSpPr>
          <p:nvPr>
            <p:ph type="body" idx="4"/>
          </p:nvPr>
        </p:nvSpPr>
        <p:spPr>
          <a:xfrm>
            <a:off x="5583982"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8" name="Google Shape;718;p105"/>
          <p:cNvSpPr txBox="1">
            <a:spLocks noGrp="1"/>
          </p:cNvSpPr>
          <p:nvPr>
            <p:ph type="body" idx="5"/>
          </p:nvPr>
        </p:nvSpPr>
        <p:spPr>
          <a:xfrm>
            <a:off x="7334582" y="2103438"/>
            <a:ext cx="1479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9" name="Google Shape;719;p105"/>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20" name="Google Shape;720;p105"/>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21" name="Google Shape;721;p105"/>
          <p:cNvSpPr txBox="1">
            <a:spLocks noGrp="1"/>
          </p:cNvSpPr>
          <p:nvPr>
            <p:ph type="subTitle" idx="6"/>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722"/>
        <p:cNvGrpSpPr/>
        <p:nvPr/>
      </p:nvGrpSpPr>
      <p:grpSpPr>
        <a:xfrm>
          <a:off x="0" y="0"/>
          <a:ext cx="0" cy="0"/>
          <a:chOff x="0" y="0"/>
          <a:chExt cx="0" cy="0"/>
        </a:xfrm>
      </p:grpSpPr>
      <p:sp>
        <p:nvSpPr>
          <p:cNvPr id="723" name="Google Shape;723;p106"/>
          <p:cNvSpPr/>
          <p:nvPr/>
        </p:nvSpPr>
        <p:spPr>
          <a:xfrm>
            <a:off x="332183"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24" name="Google Shape;724;p106"/>
          <p:cNvSpPr/>
          <p:nvPr/>
        </p:nvSpPr>
        <p:spPr>
          <a:xfrm>
            <a:off x="3248620"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25" name="Google Shape;725;p106"/>
          <p:cNvSpPr/>
          <p:nvPr/>
        </p:nvSpPr>
        <p:spPr>
          <a:xfrm>
            <a:off x="6165056" y="2100263"/>
            <a:ext cx="2646600" cy="3017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26" name="Google Shape;726;p106"/>
          <p:cNvSpPr txBox="1">
            <a:spLocks noGrp="1"/>
          </p:cNvSpPr>
          <p:nvPr>
            <p:ph type="body" idx="1"/>
          </p:nvPr>
        </p:nvSpPr>
        <p:spPr>
          <a:xfrm>
            <a:off x="332185"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27" name="Google Shape;727;p106"/>
          <p:cNvSpPr txBox="1">
            <a:spLocks noGrp="1"/>
          </p:cNvSpPr>
          <p:nvPr>
            <p:ph type="body" idx="2"/>
          </p:nvPr>
        </p:nvSpPr>
        <p:spPr>
          <a:xfrm>
            <a:off x="3248621"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28" name="Google Shape;728;p106"/>
          <p:cNvSpPr txBox="1">
            <a:spLocks noGrp="1"/>
          </p:cNvSpPr>
          <p:nvPr>
            <p:ph type="body" idx="3"/>
          </p:nvPr>
        </p:nvSpPr>
        <p:spPr>
          <a:xfrm>
            <a:off x="6165057" y="5280025"/>
            <a:ext cx="2646600" cy="891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29" name="Google Shape;729;p106"/>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30" name="Google Shape;730;p106"/>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31" name="Google Shape;731;p106"/>
          <p:cNvSpPr txBox="1">
            <a:spLocks noGrp="1"/>
          </p:cNvSpPr>
          <p:nvPr>
            <p:ph type="subTitle" idx="4"/>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732"/>
        <p:cNvGrpSpPr/>
        <p:nvPr/>
      </p:nvGrpSpPr>
      <p:grpSpPr>
        <a:xfrm>
          <a:off x="0" y="0"/>
          <a:ext cx="0" cy="0"/>
          <a:chOff x="0" y="0"/>
          <a:chExt cx="0" cy="0"/>
        </a:xfrm>
      </p:grpSpPr>
      <p:sp>
        <p:nvSpPr>
          <p:cNvPr id="733" name="Google Shape;733;p107"/>
          <p:cNvSpPr txBox="1">
            <a:spLocks noGrp="1"/>
          </p:cNvSpPr>
          <p:nvPr>
            <p:ph type="body" idx="1"/>
          </p:nvPr>
        </p:nvSpPr>
        <p:spPr>
          <a:xfrm>
            <a:off x="332185"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4" name="Google Shape;734;p107"/>
          <p:cNvSpPr txBox="1">
            <a:spLocks noGrp="1"/>
          </p:cNvSpPr>
          <p:nvPr>
            <p:ph type="body" idx="2"/>
          </p:nvPr>
        </p:nvSpPr>
        <p:spPr>
          <a:xfrm>
            <a:off x="2518649"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5" name="Google Shape;735;p107"/>
          <p:cNvSpPr txBox="1">
            <a:spLocks noGrp="1"/>
          </p:cNvSpPr>
          <p:nvPr>
            <p:ph type="body" idx="3"/>
          </p:nvPr>
        </p:nvSpPr>
        <p:spPr>
          <a:xfrm>
            <a:off x="4705112"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6" name="Google Shape;736;p107"/>
          <p:cNvSpPr txBox="1">
            <a:spLocks noGrp="1"/>
          </p:cNvSpPr>
          <p:nvPr>
            <p:ph type="body" idx="4"/>
          </p:nvPr>
        </p:nvSpPr>
        <p:spPr>
          <a:xfrm>
            <a:off x="6891575" y="3429000"/>
            <a:ext cx="1920300" cy="27432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7" name="Google Shape;737;p107"/>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38" name="Google Shape;738;p107"/>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39" name="Google Shape;739;p107"/>
          <p:cNvSpPr txBox="1">
            <a:spLocks noGrp="1"/>
          </p:cNvSpPr>
          <p:nvPr>
            <p:ph type="subTitle" idx="5"/>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31"/>
        <p:cNvGrpSpPr/>
        <p:nvPr/>
      </p:nvGrpSpPr>
      <p:grpSpPr>
        <a:xfrm>
          <a:off x="0" y="0"/>
          <a:ext cx="0" cy="0"/>
          <a:chOff x="0" y="0"/>
          <a:chExt cx="0" cy="0"/>
        </a:xfrm>
      </p:grpSpPr>
      <p:sp>
        <p:nvSpPr>
          <p:cNvPr id="432" name="Google Shape;432;p54"/>
          <p:cNvSpPr/>
          <p:nvPr/>
        </p:nvSpPr>
        <p:spPr>
          <a:xfrm>
            <a:off x="4572000" y="0"/>
            <a:ext cx="4572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433" name="Google Shape;433;p54"/>
          <p:cNvSpPr/>
          <p:nvPr/>
        </p:nvSpPr>
        <p:spPr>
          <a:xfrm>
            <a:off x="0" y="0"/>
            <a:ext cx="4572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35" name="Google Shape;435;p54"/>
          <p:cNvSpPr txBox="1">
            <a:spLocks noGrp="1"/>
          </p:cNvSpPr>
          <p:nvPr>
            <p:ph type="ctrTitle"/>
          </p:nvPr>
        </p:nvSpPr>
        <p:spPr>
          <a:xfrm>
            <a:off x="332185" y="428625"/>
            <a:ext cx="4105200" cy="22860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36" name="Google Shape;436;p54"/>
          <p:cNvSpPr txBox="1">
            <a:spLocks noGrp="1"/>
          </p:cNvSpPr>
          <p:nvPr>
            <p:ph type="subTitle" idx="1"/>
          </p:nvPr>
        </p:nvSpPr>
        <p:spPr>
          <a:xfrm>
            <a:off x="332185" y="5101594"/>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740"/>
        <p:cNvGrpSpPr/>
        <p:nvPr/>
      </p:nvGrpSpPr>
      <p:grpSpPr>
        <a:xfrm>
          <a:off x="0" y="0"/>
          <a:ext cx="0" cy="0"/>
          <a:chOff x="0" y="0"/>
          <a:chExt cx="0" cy="0"/>
        </a:xfrm>
      </p:grpSpPr>
      <p:sp>
        <p:nvSpPr>
          <p:cNvPr id="741" name="Google Shape;741;p108"/>
          <p:cNvSpPr/>
          <p:nvPr/>
        </p:nvSpPr>
        <p:spPr>
          <a:xfrm>
            <a:off x="332184"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42" name="Google Shape;742;p108"/>
          <p:cNvSpPr/>
          <p:nvPr/>
        </p:nvSpPr>
        <p:spPr>
          <a:xfrm>
            <a:off x="2519728"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43" name="Google Shape;743;p108"/>
          <p:cNvSpPr/>
          <p:nvPr/>
        </p:nvSpPr>
        <p:spPr>
          <a:xfrm>
            <a:off x="4707272"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44" name="Google Shape;744;p108"/>
          <p:cNvSpPr/>
          <p:nvPr/>
        </p:nvSpPr>
        <p:spPr>
          <a:xfrm>
            <a:off x="6894816" y="2100263"/>
            <a:ext cx="9945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745" name="Google Shape;745;p108"/>
          <p:cNvSpPr txBox="1">
            <a:spLocks noGrp="1"/>
          </p:cNvSpPr>
          <p:nvPr>
            <p:ph type="body" idx="1"/>
          </p:nvPr>
        </p:nvSpPr>
        <p:spPr>
          <a:xfrm>
            <a:off x="332184"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46" name="Google Shape;746;p108"/>
          <p:cNvSpPr txBox="1">
            <a:spLocks noGrp="1"/>
          </p:cNvSpPr>
          <p:nvPr>
            <p:ph type="body" idx="2"/>
          </p:nvPr>
        </p:nvSpPr>
        <p:spPr>
          <a:xfrm>
            <a:off x="2518648"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47" name="Google Shape;747;p108"/>
          <p:cNvSpPr txBox="1">
            <a:spLocks noGrp="1"/>
          </p:cNvSpPr>
          <p:nvPr>
            <p:ph type="body" idx="3"/>
          </p:nvPr>
        </p:nvSpPr>
        <p:spPr>
          <a:xfrm>
            <a:off x="4705112"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48" name="Google Shape;748;p108"/>
          <p:cNvSpPr txBox="1">
            <a:spLocks noGrp="1"/>
          </p:cNvSpPr>
          <p:nvPr>
            <p:ph type="body" idx="4"/>
          </p:nvPr>
        </p:nvSpPr>
        <p:spPr>
          <a:xfrm>
            <a:off x="6891575" y="3657600"/>
            <a:ext cx="1920300" cy="25143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49" name="Google Shape;749;p108"/>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50" name="Google Shape;750;p108"/>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51" name="Google Shape;751;p108"/>
          <p:cNvSpPr txBox="1">
            <a:spLocks noGrp="1"/>
          </p:cNvSpPr>
          <p:nvPr>
            <p:ph type="subTitle" idx="5"/>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752"/>
        <p:cNvGrpSpPr/>
        <p:nvPr/>
      </p:nvGrpSpPr>
      <p:grpSpPr>
        <a:xfrm>
          <a:off x="0" y="0"/>
          <a:ext cx="0" cy="0"/>
          <a:chOff x="0" y="0"/>
          <a:chExt cx="0" cy="0"/>
        </a:xfrm>
      </p:grpSpPr>
      <p:sp>
        <p:nvSpPr>
          <p:cNvPr id="753" name="Google Shape;753;p109"/>
          <p:cNvSpPr txBox="1">
            <a:spLocks noGrp="1"/>
          </p:cNvSpPr>
          <p:nvPr>
            <p:ph type="body" idx="1"/>
          </p:nvPr>
        </p:nvSpPr>
        <p:spPr>
          <a:xfrm>
            <a:off x="332186" y="2103438"/>
            <a:ext cx="2646600" cy="40689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54" name="Google Shape;754;p109"/>
          <p:cNvSpPr txBox="1">
            <a:spLocks noGrp="1"/>
          </p:cNvSpPr>
          <p:nvPr>
            <p:ph type="title"/>
          </p:nvPr>
        </p:nvSpPr>
        <p:spPr>
          <a:xfrm>
            <a:off x="332185" y="430514"/>
            <a:ext cx="8479500" cy="5028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755" name="Google Shape;755;p109"/>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756" name="Google Shape;756;p109"/>
          <p:cNvSpPr txBox="1">
            <a:spLocks noGrp="1"/>
          </p:cNvSpPr>
          <p:nvPr>
            <p:ph type="subTitle" idx="2"/>
          </p:nvPr>
        </p:nvSpPr>
        <p:spPr>
          <a:xfrm>
            <a:off x="332184" y="933433"/>
            <a:ext cx="8479500" cy="8859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757"/>
        <p:cNvGrpSpPr/>
        <p:nvPr/>
      </p:nvGrpSpPr>
      <p:grpSpPr>
        <a:xfrm>
          <a:off x="0" y="0"/>
          <a:ext cx="0" cy="0"/>
          <a:chOff x="0" y="0"/>
          <a:chExt cx="0" cy="0"/>
        </a:xfrm>
      </p:grpSpPr>
      <p:sp>
        <p:nvSpPr>
          <p:cNvPr id="758" name="Google Shape;758;p110"/>
          <p:cNvSpPr txBox="1">
            <a:spLocks noGrp="1"/>
          </p:cNvSpPr>
          <p:nvPr>
            <p:ph type="title"/>
          </p:nvPr>
        </p:nvSpPr>
        <p:spPr>
          <a:xfrm>
            <a:off x="332185" y="428625"/>
            <a:ext cx="1031100" cy="1965900"/>
          </a:xfrm>
          <a:prstGeom prst="rect">
            <a:avLst/>
          </a:prstGeom>
          <a:noFill/>
          <a:ln>
            <a:noFill/>
          </a:ln>
        </p:spPr>
        <p:txBody>
          <a:bodyPr spcFirstLastPara="1" wrap="square" lIns="0" tIns="0" rIns="0" bIns="0" anchor="t" anchorCtr="0">
            <a:noAutofit/>
          </a:bodyPr>
          <a:lstStyle>
            <a:lvl1pPr marR="0" lvl="0" algn="l">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cxnSp>
        <p:nvCxnSpPr>
          <p:cNvPr id="15" name="Shape 14"/>
          <p:cNvCxnSpPr/>
          <p:nvPr/>
        </p:nvCxnSpPr>
        <p:spPr>
          <a:xfrm rot="5400000" flipH="1" flipV="1">
            <a:off x="4419602"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750">
                <a:solidFill>
                  <a:schemeClr val="tx1"/>
                </a:solidFill>
                <a:latin typeface="Arial" pitchFamily="34" charset="0"/>
                <a:cs typeface="Arial" pitchFamily="34" charset="0"/>
              </a:defRPr>
            </a:lvl1pPr>
          </a:lstStyle>
          <a:p>
            <a:fld id="{016C0488-217C-405E-84A7-2C6B75A710C1}" type="slidenum">
              <a:rPr lang="en-US" smtClean="0"/>
              <a:t>‹Nº›</a:t>
            </a:fld>
            <a:endParaRPr lang="en-US"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750">
                <a:solidFill>
                  <a:schemeClr val="tx1"/>
                </a:solidFill>
                <a:latin typeface="Arial" pitchFamily="34" charset="0"/>
                <a:cs typeface="Arial" pitchFamily="34" charset="0"/>
              </a:defRPr>
            </a:lvl1pPr>
          </a:lstStyle>
          <a:p>
            <a:endParaRPr lang="en-US" dirty="0"/>
          </a:p>
        </p:txBody>
      </p:sp>
      <p:sp>
        <p:nvSpPr>
          <p:cNvPr id="11" name="Footer Placeholder 3">
            <a:extLst>
              <a:ext uri="{FF2B5EF4-FFF2-40B4-BE49-F238E27FC236}">
                <a16:creationId xmlns:a16="http://schemas.microsoft.com/office/drawing/2014/main" id="{5C8C12E7-7135-4ECA-ABCC-FDE5B7211DA8}"/>
              </a:ext>
            </a:extLst>
          </p:cNvPr>
          <p:cNvSpPr txBox="1">
            <a:spLocks/>
          </p:cNvSpPr>
          <p:nvPr userDrawn="1"/>
        </p:nvSpPr>
        <p:spPr>
          <a:xfrm>
            <a:off x="483066" y="6603282"/>
            <a:ext cx="5257800" cy="214423"/>
          </a:xfrm>
          <a:prstGeom prst="rect">
            <a:avLst/>
          </a:prstGeom>
        </p:spPr>
        <p:txBody>
          <a:bodyPr vert="horz" lIns="0" tIns="0" rIns="0" bIns="0" numCol="1" anchor="b" anchorCtr="0">
            <a:noAutofit/>
          </a:bodyPr>
          <a:lstStyle>
            <a:defPPr>
              <a:defRPr lang="en-US"/>
            </a:defPPr>
            <a:lvl1pPr marL="0" algn="l"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altLang="es-ES" sz="750" b="1" dirty="0">
                <a:latin typeface="+mj-lt"/>
              </a:rPr>
              <a:t>Confidencial. De uso exclusivo para CAMIMEX </a:t>
            </a:r>
            <a:r>
              <a:rPr lang="en-US" altLang="es-ES" sz="750" b="1" dirty="0">
                <a:latin typeface="+mj-lt"/>
              </a:rPr>
              <a:t> </a:t>
            </a:r>
            <a:endParaRPr lang="es-ES" altLang="es-ES" sz="750" b="1" dirty="0">
              <a:latin typeface="+mj-lt"/>
            </a:endParaRPr>
          </a:p>
          <a:p>
            <a:r>
              <a:rPr lang="es-ES" altLang="es-ES" sz="750" b="1" dirty="0">
                <a:latin typeface="+mj-lt"/>
              </a:rPr>
              <a:t> </a:t>
            </a:r>
            <a:endParaRPr lang="es-MX" altLang="es-MX" sz="750" b="1" dirty="0">
              <a:latin typeface="+mj-lt"/>
            </a:endParaRPr>
          </a:p>
        </p:txBody>
      </p:sp>
    </p:spTree>
    <p:extLst>
      <p:ext uri="{BB962C8B-B14F-4D97-AF65-F5344CB8AC3E}">
        <p14:creationId xmlns:p14="http://schemas.microsoft.com/office/powerpoint/2010/main" val="23858283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Cover Letter 2">
  <p:cSld name="Cover Letter 2">
    <p:spTree>
      <p:nvGrpSpPr>
        <p:cNvPr id="1" name="Shape 406"/>
        <p:cNvGrpSpPr/>
        <p:nvPr/>
      </p:nvGrpSpPr>
      <p:grpSpPr>
        <a:xfrm>
          <a:off x="0" y="0"/>
          <a:ext cx="0" cy="0"/>
          <a:chOff x="0" y="0"/>
          <a:chExt cx="0" cy="0"/>
        </a:xfrm>
      </p:grpSpPr>
      <p:sp>
        <p:nvSpPr>
          <p:cNvPr id="407" name="Google Shape;407;g12320317f92_0_811"/>
          <p:cNvSpPr txBox="1">
            <a:spLocks noGrp="1"/>
          </p:cNvSpPr>
          <p:nvPr>
            <p:ph type="body" idx="1"/>
          </p:nvPr>
        </p:nvSpPr>
        <p:spPr>
          <a:xfrm>
            <a:off x="581578" y="451478"/>
            <a:ext cx="3767455" cy="758912"/>
          </a:xfrm>
          <a:prstGeom prst="rect">
            <a:avLst/>
          </a:prstGeom>
          <a:noFill/>
          <a:ln>
            <a:noFill/>
          </a:ln>
        </p:spPr>
        <p:txBody>
          <a:bodyPr spcFirstLastPara="1" wrap="square" lIns="36000" tIns="36000" rIns="36000" bIns="36000" anchor="t" anchorCtr="0">
            <a:noAutofit/>
          </a:bodyPr>
          <a:lstStyle>
            <a:lvl1pPr marL="403433" marR="0" lvl="0" indent="-201717" algn="l" rtl="0">
              <a:lnSpc>
                <a:spcPct val="100000"/>
              </a:lnSpc>
              <a:spcBef>
                <a:spcPts val="0"/>
              </a:spcBef>
              <a:spcAft>
                <a:spcPts val="0"/>
              </a:spcAft>
              <a:buClr>
                <a:schemeClr val="dk1"/>
              </a:buClr>
              <a:buSzPts val="1000"/>
              <a:buFont typeface="Georgia"/>
              <a:buNone/>
              <a:defRPr sz="882" b="0" i="0" u="none" strike="noStrike" cap="none">
                <a:solidFill>
                  <a:schemeClr val="dk1"/>
                </a:solidFill>
                <a:latin typeface="Georgia"/>
                <a:ea typeface="Georgia"/>
                <a:cs typeface="Georgia"/>
                <a:sym typeface="Georgia"/>
              </a:defRPr>
            </a:lvl1pPr>
            <a:lvl2pPr marL="806867" marR="0" lvl="1" indent="-257749" algn="l" rtl="0">
              <a:lnSpc>
                <a:spcPct val="100000"/>
              </a:lnSpc>
              <a:spcBef>
                <a:spcPts val="241"/>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2pPr>
            <a:lvl3pPr marL="1210300" marR="0" lvl="2"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3pPr>
            <a:lvl4pPr marL="1613733" marR="0" lvl="3"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4pPr>
            <a:lvl5pPr marL="2017166" marR="0" lvl="4"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5pPr>
            <a:lvl6pPr marL="2420600" marR="0" lvl="5" indent="-296972" algn="l" rtl="0">
              <a:lnSpc>
                <a:spcPct val="100000"/>
              </a:lnSpc>
              <a:spcBef>
                <a:spcPts val="613"/>
              </a:spcBef>
              <a:spcAft>
                <a:spcPts val="0"/>
              </a:spcAft>
              <a:buClr>
                <a:schemeClr val="dk1"/>
              </a:buClr>
              <a:buSzPts val="1700"/>
              <a:buFont typeface="Georgia"/>
              <a:buAutoNum type="arabicPeriod"/>
              <a:defRPr sz="1500" b="0" i="0" u="none" strike="noStrike" cap="none">
                <a:solidFill>
                  <a:schemeClr val="dk1"/>
                </a:solidFill>
                <a:latin typeface="Georgia"/>
                <a:ea typeface="Georgia"/>
                <a:cs typeface="Georgia"/>
                <a:sym typeface="Georgia"/>
              </a:defRPr>
            </a:lvl6pPr>
            <a:lvl7pPr marL="2824033" marR="0" lvl="6" indent="-296972" algn="l" rtl="0">
              <a:lnSpc>
                <a:spcPct val="100000"/>
              </a:lnSpc>
              <a:spcBef>
                <a:spcPts val="684"/>
              </a:spcBef>
              <a:spcAft>
                <a:spcPts val="0"/>
              </a:spcAft>
              <a:buClr>
                <a:schemeClr val="dk1"/>
              </a:buClr>
              <a:buSzPts val="1700"/>
              <a:buFont typeface="Georgia"/>
              <a:buAutoNum type="alphaLcPeriod"/>
              <a:defRPr sz="1500" b="0" i="0" u="none" strike="noStrike" cap="none">
                <a:solidFill>
                  <a:schemeClr val="dk1"/>
                </a:solidFill>
                <a:latin typeface="Georgia"/>
                <a:ea typeface="Georgia"/>
                <a:cs typeface="Georgia"/>
                <a:sym typeface="Georgia"/>
              </a:defRPr>
            </a:lvl7pPr>
            <a:lvl8pPr marL="3227466" marR="0" lvl="7" indent="-296972" algn="l" rtl="0">
              <a:lnSpc>
                <a:spcPct val="100000"/>
              </a:lnSpc>
              <a:spcBef>
                <a:spcPts val="684"/>
              </a:spcBef>
              <a:spcAft>
                <a:spcPts val="0"/>
              </a:spcAft>
              <a:buClr>
                <a:schemeClr val="dk1"/>
              </a:buClr>
              <a:buSzPts val="1700"/>
              <a:buFont typeface="Georgia"/>
              <a:buAutoNum type="romanLcPeriod"/>
              <a:defRPr sz="1500" b="0" i="0" u="none" strike="noStrike" cap="none">
                <a:solidFill>
                  <a:schemeClr val="dk1"/>
                </a:solidFill>
                <a:latin typeface="Georgia"/>
                <a:ea typeface="Georgia"/>
                <a:cs typeface="Georgia"/>
                <a:sym typeface="Georgia"/>
              </a:defRPr>
            </a:lvl8pPr>
            <a:lvl9pPr marL="3630900" marR="0" lvl="8" indent="-201717" algn="l" rtl="0">
              <a:lnSpc>
                <a:spcPct val="100000"/>
              </a:lnSpc>
              <a:spcBef>
                <a:spcPts val="684"/>
              </a:spcBef>
              <a:spcAft>
                <a:spcPts val="684"/>
              </a:spcAft>
              <a:buClr>
                <a:schemeClr val="dk2"/>
              </a:buClr>
              <a:buSzPts val="1700"/>
              <a:buFont typeface="Arial"/>
              <a:buNone/>
              <a:defRPr sz="1500" b="1" i="0" u="none" strike="noStrike" cap="none">
                <a:solidFill>
                  <a:schemeClr val="dk2"/>
                </a:solidFill>
                <a:latin typeface="Georgia"/>
                <a:ea typeface="Georgia"/>
                <a:cs typeface="Georgia"/>
                <a:sym typeface="Georgia"/>
              </a:defRPr>
            </a:lvl9pPr>
          </a:lstStyle>
          <a:p>
            <a:endParaRPr/>
          </a:p>
        </p:txBody>
      </p:sp>
      <p:sp>
        <p:nvSpPr>
          <p:cNvPr id="408" name="Google Shape;408;g12320317f92_0_811"/>
          <p:cNvSpPr txBox="1">
            <a:spLocks noGrp="1"/>
          </p:cNvSpPr>
          <p:nvPr>
            <p:ph type="body" idx="2"/>
          </p:nvPr>
        </p:nvSpPr>
        <p:spPr>
          <a:xfrm>
            <a:off x="581603" y="6123887"/>
            <a:ext cx="6573273" cy="156441"/>
          </a:xfrm>
          <a:prstGeom prst="rect">
            <a:avLst/>
          </a:prstGeom>
          <a:noFill/>
          <a:ln>
            <a:noFill/>
          </a:ln>
        </p:spPr>
        <p:txBody>
          <a:bodyPr spcFirstLastPara="1" wrap="square" lIns="0" tIns="0" rIns="0" bIns="0" anchor="t" anchorCtr="0">
            <a:noAutofit/>
          </a:bodyPr>
          <a:lstStyle>
            <a:lvl1pPr marL="403433" marR="0" lvl="0" indent="-201717" algn="l" rtl="0">
              <a:lnSpc>
                <a:spcPct val="100000"/>
              </a:lnSpc>
              <a:spcBef>
                <a:spcPts val="0"/>
              </a:spcBef>
              <a:spcAft>
                <a:spcPts val="0"/>
              </a:spcAft>
              <a:buClr>
                <a:schemeClr val="dk1"/>
              </a:buClr>
              <a:buSzPts val="1000"/>
              <a:buFont typeface="Georgia"/>
              <a:buNone/>
              <a:defRPr sz="882" b="0" i="0" u="none" strike="noStrike" cap="none">
                <a:solidFill>
                  <a:schemeClr val="dk1"/>
                </a:solidFill>
                <a:latin typeface="Georgia"/>
                <a:ea typeface="Georgia"/>
                <a:cs typeface="Georgia"/>
                <a:sym typeface="Georgia"/>
              </a:defRPr>
            </a:lvl1pPr>
            <a:lvl2pPr marL="806867" marR="0" lvl="1" indent="-257749" algn="l" rtl="0">
              <a:lnSpc>
                <a:spcPct val="100000"/>
              </a:lnSpc>
              <a:spcBef>
                <a:spcPts val="0"/>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2pPr>
            <a:lvl3pPr marL="1210300" marR="0" lvl="2"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3pPr>
            <a:lvl4pPr marL="1613733" marR="0" lvl="3"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4pPr>
            <a:lvl5pPr marL="2017166" marR="0" lvl="4"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5pPr>
            <a:lvl6pPr marL="2420600" marR="0" lvl="5" indent="-296972" algn="l" rtl="0">
              <a:lnSpc>
                <a:spcPct val="100000"/>
              </a:lnSpc>
              <a:spcBef>
                <a:spcPts val="613"/>
              </a:spcBef>
              <a:spcAft>
                <a:spcPts val="0"/>
              </a:spcAft>
              <a:buClr>
                <a:schemeClr val="dk1"/>
              </a:buClr>
              <a:buSzPts val="1700"/>
              <a:buFont typeface="Georgia"/>
              <a:buAutoNum type="arabicPeriod"/>
              <a:defRPr sz="1500" b="0" i="0" u="none" strike="noStrike" cap="none">
                <a:solidFill>
                  <a:schemeClr val="dk1"/>
                </a:solidFill>
                <a:latin typeface="Georgia"/>
                <a:ea typeface="Georgia"/>
                <a:cs typeface="Georgia"/>
                <a:sym typeface="Georgia"/>
              </a:defRPr>
            </a:lvl6pPr>
            <a:lvl7pPr marL="2824033" marR="0" lvl="6" indent="-296972" algn="l" rtl="0">
              <a:lnSpc>
                <a:spcPct val="100000"/>
              </a:lnSpc>
              <a:spcBef>
                <a:spcPts val="684"/>
              </a:spcBef>
              <a:spcAft>
                <a:spcPts val="0"/>
              </a:spcAft>
              <a:buClr>
                <a:schemeClr val="dk1"/>
              </a:buClr>
              <a:buSzPts val="1700"/>
              <a:buFont typeface="Georgia"/>
              <a:buAutoNum type="alphaLcPeriod"/>
              <a:defRPr sz="1500" b="0" i="0" u="none" strike="noStrike" cap="none">
                <a:solidFill>
                  <a:schemeClr val="dk1"/>
                </a:solidFill>
                <a:latin typeface="Georgia"/>
                <a:ea typeface="Georgia"/>
                <a:cs typeface="Georgia"/>
                <a:sym typeface="Georgia"/>
              </a:defRPr>
            </a:lvl7pPr>
            <a:lvl8pPr marL="3227466" marR="0" lvl="7" indent="-296972" algn="l" rtl="0">
              <a:lnSpc>
                <a:spcPct val="100000"/>
              </a:lnSpc>
              <a:spcBef>
                <a:spcPts val="684"/>
              </a:spcBef>
              <a:spcAft>
                <a:spcPts val="0"/>
              </a:spcAft>
              <a:buClr>
                <a:schemeClr val="dk1"/>
              </a:buClr>
              <a:buSzPts val="1700"/>
              <a:buFont typeface="Georgia"/>
              <a:buAutoNum type="romanLcPeriod"/>
              <a:defRPr sz="1500" b="0" i="0" u="none" strike="noStrike" cap="none">
                <a:solidFill>
                  <a:schemeClr val="dk1"/>
                </a:solidFill>
                <a:latin typeface="Georgia"/>
                <a:ea typeface="Georgia"/>
                <a:cs typeface="Georgia"/>
                <a:sym typeface="Georgia"/>
              </a:defRPr>
            </a:lvl8pPr>
            <a:lvl9pPr marL="3630900" marR="0" lvl="8" indent="-201717" algn="l" rtl="0">
              <a:lnSpc>
                <a:spcPct val="100000"/>
              </a:lnSpc>
              <a:spcBef>
                <a:spcPts val="684"/>
              </a:spcBef>
              <a:spcAft>
                <a:spcPts val="684"/>
              </a:spcAft>
              <a:buClr>
                <a:schemeClr val="dk2"/>
              </a:buClr>
              <a:buSzPts val="1700"/>
              <a:buFont typeface="Arial"/>
              <a:buNone/>
              <a:defRPr sz="1500" b="1" i="0" u="none" strike="noStrike" cap="none">
                <a:solidFill>
                  <a:schemeClr val="dk2"/>
                </a:solidFill>
                <a:latin typeface="Georgia"/>
                <a:ea typeface="Georgia"/>
                <a:cs typeface="Georgia"/>
                <a:sym typeface="Georgia"/>
              </a:defRPr>
            </a:lvl9pPr>
          </a:lstStyle>
          <a:p>
            <a:endParaRPr/>
          </a:p>
        </p:txBody>
      </p:sp>
      <p:sp>
        <p:nvSpPr>
          <p:cNvPr id="409" name="Google Shape;409;g12320317f92_0_811"/>
          <p:cNvSpPr txBox="1">
            <a:spLocks noGrp="1"/>
          </p:cNvSpPr>
          <p:nvPr>
            <p:ph type="body" idx="3"/>
          </p:nvPr>
        </p:nvSpPr>
        <p:spPr>
          <a:xfrm>
            <a:off x="581578" y="6297866"/>
            <a:ext cx="6573273" cy="164912"/>
          </a:xfrm>
          <a:prstGeom prst="rect">
            <a:avLst/>
          </a:prstGeom>
          <a:noFill/>
          <a:ln>
            <a:noFill/>
          </a:ln>
        </p:spPr>
        <p:txBody>
          <a:bodyPr spcFirstLastPara="1" wrap="square" lIns="0" tIns="0" rIns="0" bIns="0" anchor="t" anchorCtr="0">
            <a:noAutofit/>
          </a:bodyPr>
          <a:lstStyle>
            <a:lvl1pPr marL="403433" marR="0" lvl="0" indent="-201717" algn="l" rtl="0">
              <a:lnSpc>
                <a:spcPct val="100000"/>
              </a:lnSpc>
              <a:spcBef>
                <a:spcPts val="0"/>
              </a:spcBef>
              <a:spcAft>
                <a:spcPts val="0"/>
              </a:spcAft>
              <a:buClr>
                <a:schemeClr val="dk1"/>
              </a:buClr>
              <a:buSzPts val="1000"/>
              <a:buFont typeface="Georgia"/>
              <a:buNone/>
              <a:defRPr sz="882" b="0" i="0" u="none" strike="noStrike" cap="none">
                <a:solidFill>
                  <a:schemeClr val="dk1"/>
                </a:solidFill>
                <a:latin typeface="Georgia"/>
                <a:ea typeface="Georgia"/>
                <a:cs typeface="Georgia"/>
                <a:sym typeface="Georgia"/>
              </a:defRPr>
            </a:lvl1pPr>
            <a:lvl2pPr marL="806867" marR="0" lvl="1"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2pPr>
            <a:lvl3pPr marL="1210300" marR="0" lvl="2"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3pPr>
            <a:lvl4pPr marL="1613733" marR="0" lvl="3"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4pPr>
            <a:lvl5pPr marL="2017166" marR="0" lvl="4"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5pPr>
            <a:lvl6pPr marL="2420600" marR="0" lvl="5" indent="-296972" algn="l" rtl="0">
              <a:lnSpc>
                <a:spcPct val="100000"/>
              </a:lnSpc>
              <a:spcBef>
                <a:spcPts val="613"/>
              </a:spcBef>
              <a:spcAft>
                <a:spcPts val="0"/>
              </a:spcAft>
              <a:buClr>
                <a:schemeClr val="dk1"/>
              </a:buClr>
              <a:buSzPts val="1700"/>
              <a:buFont typeface="Georgia"/>
              <a:buAutoNum type="arabicPeriod"/>
              <a:defRPr sz="1500" b="0" i="0" u="none" strike="noStrike" cap="none">
                <a:solidFill>
                  <a:schemeClr val="dk1"/>
                </a:solidFill>
                <a:latin typeface="Georgia"/>
                <a:ea typeface="Georgia"/>
                <a:cs typeface="Georgia"/>
                <a:sym typeface="Georgia"/>
              </a:defRPr>
            </a:lvl6pPr>
            <a:lvl7pPr marL="2824033" marR="0" lvl="6" indent="-296972" algn="l" rtl="0">
              <a:lnSpc>
                <a:spcPct val="100000"/>
              </a:lnSpc>
              <a:spcBef>
                <a:spcPts val="684"/>
              </a:spcBef>
              <a:spcAft>
                <a:spcPts val="0"/>
              </a:spcAft>
              <a:buClr>
                <a:schemeClr val="dk1"/>
              </a:buClr>
              <a:buSzPts val="1700"/>
              <a:buFont typeface="Georgia"/>
              <a:buAutoNum type="alphaLcPeriod"/>
              <a:defRPr sz="1500" b="0" i="0" u="none" strike="noStrike" cap="none">
                <a:solidFill>
                  <a:schemeClr val="dk1"/>
                </a:solidFill>
                <a:latin typeface="Georgia"/>
                <a:ea typeface="Georgia"/>
                <a:cs typeface="Georgia"/>
                <a:sym typeface="Georgia"/>
              </a:defRPr>
            </a:lvl7pPr>
            <a:lvl8pPr marL="3227466" marR="0" lvl="7" indent="-296972" algn="l" rtl="0">
              <a:lnSpc>
                <a:spcPct val="100000"/>
              </a:lnSpc>
              <a:spcBef>
                <a:spcPts val="684"/>
              </a:spcBef>
              <a:spcAft>
                <a:spcPts val="0"/>
              </a:spcAft>
              <a:buClr>
                <a:schemeClr val="dk1"/>
              </a:buClr>
              <a:buSzPts val="1700"/>
              <a:buFont typeface="Georgia"/>
              <a:buAutoNum type="romanLcPeriod"/>
              <a:defRPr sz="1500" b="0" i="0" u="none" strike="noStrike" cap="none">
                <a:solidFill>
                  <a:schemeClr val="dk1"/>
                </a:solidFill>
                <a:latin typeface="Georgia"/>
                <a:ea typeface="Georgia"/>
                <a:cs typeface="Georgia"/>
                <a:sym typeface="Georgia"/>
              </a:defRPr>
            </a:lvl8pPr>
            <a:lvl9pPr marL="3630900" marR="0" lvl="8" indent="-201717" algn="l" rtl="0">
              <a:lnSpc>
                <a:spcPct val="100000"/>
              </a:lnSpc>
              <a:spcBef>
                <a:spcPts val="684"/>
              </a:spcBef>
              <a:spcAft>
                <a:spcPts val="684"/>
              </a:spcAft>
              <a:buClr>
                <a:schemeClr val="dk2"/>
              </a:buClr>
              <a:buSzPts val="1700"/>
              <a:buFont typeface="Arial"/>
              <a:buNone/>
              <a:defRPr sz="1500" b="1" i="0" u="none" strike="noStrike" cap="none">
                <a:solidFill>
                  <a:schemeClr val="dk2"/>
                </a:solidFill>
                <a:latin typeface="Georgia"/>
                <a:ea typeface="Georgia"/>
                <a:cs typeface="Georgia"/>
                <a:sym typeface="Georgia"/>
              </a:defRPr>
            </a:lvl9pPr>
          </a:lstStyle>
          <a:p>
            <a:endParaRPr/>
          </a:p>
        </p:txBody>
      </p:sp>
      <p:sp>
        <p:nvSpPr>
          <p:cNvPr id="410" name="Google Shape;410;g12320317f92_0_811"/>
          <p:cNvSpPr txBox="1">
            <a:spLocks noGrp="1"/>
          </p:cNvSpPr>
          <p:nvPr>
            <p:ph type="body" idx="4"/>
          </p:nvPr>
        </p:nvSpPr>
        <p:spPr>
          <a:xfrm>
            <a:off x="581580" y="1401961"/>
            <a:ext cx="6573273" cy="4713618"/>
          </a:xfrm>
          <a:prstGeom prst="rect">
            <a:avLst/>
          </a:prstGeom>
          <a:noFill/>
          <a:ln>
            <a:noFill/>
          </a:ln>
        </p:spPr>
        <p:txBody>
          <a:bodyPr spcFirstLastPara="1" wrap="square" lIns="0" tIns="0" rIns="0" bIns="0" anchor="t" anchorCtr="0">
            <a:noAutofit/>
          </a:bodyPr>
          <a:lstStyle>
            <a:lvl1pPr marL="403433" marR="0" lvl="0" indent="-201717" algn="l" rtl="0">
              <a:lnSpc>
                <a:spcPct val="100000"/>
              </a:lnSpc>
              <a:spcBef>
                <a:spcPts val="529"/>
              </a:spcBef>
              <a:spcAft>
                <a:spcPts val="0"/>
              </a:spcAft>
              <a:buClr>
                <a:schemeClr val="dk1"/>
              </a:buClr>
              <a:buSzPts val="1000"/>
              <a:buFont typeface="Georgia"/>
              <a:buNone/>
              <a:defRPr sz="882" b="0" i="0" u="none" strike="noStrike" cap="none">
                <a:solidFill>
                  <a:schemeClr val="dk1"/>
                </a:solidFill>
                <a:latin typeface="Georgia"/>
                <a:ea typeface="Georgia"/>
                <a:cs typeface="Georgia"/>
                <a:sym typeface="Georgia"/>
              </a:defRPr>
            </a:lvl1pPr>
            <a:lvl2pPr marL="806867" marR="0" lvl="1" indent="-257749" algn="l" rtl="0">
              <a:lnSpc>
                <a:spcPct val="100000"/>
              </a:lnSpc>
              <a:spcBef>
                <a:spcPts val="0"/>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2pPr>
            <a:lvl3pPr marL="1210300" marR="0" lvl="2"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3pPr>
            <a:lvl4pPr marL="1613733" marR="0" lvl="3"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4pPr>
            <a:lvl5pPr marL="2017166" marR="0" lvl="4" indent="-257749" algn="l" rtl="0">
              <a:lnSpc>
                <a:spcPct val="100000"/>
              </a:lnSpc>
              <a:spcBef>
                <a:spcPts val="613"/>
              </a:spcBef>
              <a:spcAft>
                <a:spcPts val="0"/>
              </a:spcAft>
              <a:buClr>
                <a:schemeClr val="dk1"/>
              </a:buClr>
              <a:buSzPts val="1000"/>
              <a:buFont typeface="Georgia"/>
              <a:buChar char="›"/>
              <a:defRPr sz="882" b="0" i="0" u="none" strike="noStrike" cap="none">
                <a:solidFill>
                  <a:schemeClr val="dk1"/>
                </a:solidFill>
                <a:latin typeface="Georgia"/>
                <a:ea typeface="Georgia"/>
                <a:cs typeface="Georgia"/>
                <a:sym typeface="Georgia"/>
              </a:defRPr>
            </a:lvl5pPr>
            <a:lvl6pPr marL="2420600" marR="0" lvl="5" indent="-296972" algn="l" rtl="0">
              <a:lnSpc>
                <a:spcPct val="100000"/>
              </a:lnSpc>
              <a:spcBef>
                <a:spcPts val="613"/>
              </a:spcBef>
              <a:spcAft>
                <a:spcPts val="0"/>
              </a:spcAft>
              <a:buClr>
                <a:schemeClr val="dk1"/>
              </a:buClr>
              <a:buSzPts val="1700"/>
              <a:buFont typeface="Georgia"/>
              <a:buAutoNum type="arabicPeriod"/>
              <a:defRPr sz="1500" b="0" i="0" u="none" strike="noStrike" cap="none">
                <a:solidFill>
                  <a:schemeClr val="dk1"/>
                </a:solidFill>
                <a:latin typeface="Georgia"/>
                <a:ea typeface="Georgia"/>
                <a:cs typeface="Georgia"/>
                <a:sym typeface="Georgia"/>
              </a:defRPr>
            </a:lvl6pPr>
            <a:lvl7pPr marL="2824033" marR="0" lvl="6" indent="-296972" algn="l" rtl="0">
              <a:lnSpc>
                <a:spcPct val="100000"/>
              </a:lnSpc>
              <a:spcBef>
                <a:spcPts val="684"/>
              </a:spcBef>
              <a:spcAft>
                <a:spcPts val="0"/>
              </a:spcAft>
              <a:buClr>
                <a:schemeClr val="dk1"/>
              </a:buClr>
              <a:buSzPts val="1700"/>
              <a:buFont typeface="Georgia"/>
              <a:buAutoNum type="alphaLcPeriod"/>
              <a:defRPr sz="1500" b="0" i="0" u="none" strike="noStrike" cap="none">
                <a:solidFill>
                  <a:schemeClr val="dk1"/>
                </a:solidFill>
                <a:latin typeface="Georgia"/>
                <a:ea typeface="Georgia"/>
                <a:cs typeface="Georgia"/>
                <a:sym typeface="Georgia"/>
              </a:defRPr>
            </a:lvl7pPr>
            <a:lvl8pPr marL="3227466" marR="0" lvl="7" indent="-296972" algn="l" rtl="0">
              <a:lnSpc>
                <a:spcPct val="100000"/>
              </a:lnSpc>
              <a:spcBef>
                <a:spcPts val="684"/>
              </a:spcBef>
              <a:spcAft>
                <a:spcPts val="0"/>
              </a:spcAft>
              <a:buClr>
                <a:schemeClr val="dk1"/>
              </a:buClr>
              <a:buSzPts val="1700"/>
              <a:buFont typeface="Georgia"/>
              <a:buAutoNum type="romanLcPeriod"/>
              <a:defRPr sz="1500" b="0" i="0" u="none" strike="noStrike" cap="none">
                <a:solidFill>
                  <a:schemeClr val="dk1"/>
                </a:solidFill>
                <a:latin typeface="Georgia"/>
                <a:ea typeface="Georgia"/>
                <a:cs typeface="Georgia"/>
                <a:sym typeface="Georgia"/>
              </a:defRPr>
            </a:lvl8pPr>
            <a:lvl9pPr marL="3630900" marR="0" lvl="8" indent="-201717" algn="l" rtl="0">
              <a:lnSpc>
                <a:spcPct val="100000"/>
              </a:lnSpc>
              <a:spcBef>
                <a:spcPts val="684"/>
              </a:spcBef>
              <a:spcAft>
                <a:spcPts val="684"/>
              </a:spcAft>
              <a:buClr>
                <a:schemeClr val="dk2"/>
              </a:buClr>
              <a:buSzPts val="1700"/>
              <a:buFont typeface="Arial"/>
              <a:buNone/>
              <a:defRPr sz="1500" b="1" i="0" u="none" strike="noStrike" cap="none">
                <a:solidFill>
                  <a:schemeClr val="dk2"/>
                </a:solidFill>
                <a:latin typeface="Georgia"/>
                <a:ea typeface="Georgia"/>
                <a:cs typeface="Georgia"/>
                <a:sym typeface="Georgia"/>
              </a:defRPr>
            </a:lvl9pPr>
          </a:lstStyle>
          <a:p>
            <a:endParaRPr/>
          </a:p>
        </p:txBody>
      </p:sp>
      <p:sp>
        <p:nvSpPr>
          <p:cNvPr id="411" name="Google Shape;411;g12320317f92_0_811"/>
          <p:cNvSpPr/>
          <p:nvPr/>
        </p:nvSpPr>
        <p:spPr>
          <a:xfrm>
            <a:off x="0" y="456838"/>
            <a:ext cx="72000" cy="317118"/>
          </a:xfrm>
          <a:prstGeom prst="rect">
            <a:avLst/>
          </a:prstGeom>
          <a:solidFill>
            <a:schemeClr val="accent5"/>
          </a:solidFill>
          <a:ln>
            <a:noFill/>
          </a:ln>
        </p:spPr>
        <p:txBody>
          <a:bodyPr spcFirstLastPara="1" wrap="square" lIns="80669" tIns="80669" rIns="80669" bIns="80669" anchor="ctr" anchorCtr="0">
            <a:noAutofit/>
          </a:bodyPr>
          <a:lstStyle/>
          <a:p>
            <a:pPr marL="0" lvl="0" indent="0" algn="l" rtl="0">
              <a:spcBef>
                <a:spcPts val="0"/>
              </a:spcBef>
              <a:spcAft>
                <a:spcPts val="0"/>
              </a:spcAft>
              <a:buNone/>
            </a:pPr>
            <a:endParaRPr sz="1235"/>
          </a:p>
        </p:txBody>
      </p:sp>
    </p:spTree>
    <p:extLst>
      <p:ext uri="{BB962C8B-B14F-4D97-AF65-F5344CB8AC3E}">
        <p14:creationId xmlns:p14="http://schemas.microsoft.com/office/powerpoint/2010/main" val="2608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a:t>www.pwc.com</a:t>
            </a:r>
            <a:endParaRPr lang="en-GB" noProof="0" dirty="0"/>
          </a:p>
        </p:txBody>
      </p:sp>
    </p:spTree>
    <p:extLst>
      <p:ext uri="{BB962C8B-B14F-4D97-AF65-F5344CB8AC3E}">
        <p14:creationId xmlns:p14="http://schemas.microsoft.com/office/powerpoint/2010/main" val="2783186190"/>
      </p:ext>
    </p:extLst>
  </p:cSld>
  <p:clrMapOvr>
    <a:masterClrMapping/>
  </p:clrMapOvr>
  <p:hf sldNum="0" hdr="0" dt="0"/>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2" name="TextBox 31"/>
          <p:cNvSpPr txBox="1"/>
          <p:nvPr/>
        </p:nvSpPr>
        <p:spPr>
          <a:xfrm>
            <a:off x="533400" y="6502167"/>
            <a:ext cx="2590800" cy="152401"/>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81775338"/>
      </p:ext>
    </p:extLst>
  </p:cSld>
  <p:clrMapOvr>
    <a:masterClrMapping/>
  </p:clrMapOvr>
  <p:hf sldNum="0" hdr="0" dt="0"/>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3" name="TextBox 32"/>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35610637"/>
      </p:ext>
    </p:extLst>
  </p:cSld>
  <p:clrMapOvr>
    <a:masterClrMapping/>
  </p:clrMapOvr>
  <p:hf sldNum="0" hdr="0" dt="0"/>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7" name="TextBox 36"/>
          <p:cNvSpPr txBox="1"/>
          <p:nvPr/>
        </p:nvSpPr>
        <p:spPr>
          <a:xfrm>
            <a:off x="533400" y="6477000"/>
            <a:ext cx="2590800" cy="152401"/>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874803631"/>
      </p:ext>
    </p:extLst>
  </p:cSld>
  <p:clrMapOvr>
    <a:masterClrMapping/>
  </p:clrMapOvr>
  <p:hf sldNum="0" hdr="0" dt="0"/>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3" name="TextBox 32"/>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566017074"/>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438"/>
        <p:cNvGrpSpPr/>
        <p:nvPr/>
      </p:nvGrpSpPr>
      <p:grpSpPr>
        <a:xfrm>
          <a:off x="0" y="0"/>
          <a:ext cx="0" cy="0"/>
          <a:chOff x="0" y="0"/>
          <a:chExt cx="0" cy="0"/>
        </a:xfrm>
      </p:grpSpPr>
      <p:sp>
        <p:nvSpPr>
          <p:cNvPr id="439" name="Google Shape;439;p55"/>
          <p:cNvSpPr/>
          <p:nvPr/>
        </p:nvSpPr>
        <p:spPr>
          <a:xfrm>
            <a:off x="4572000" y="0"/>
            <a:ext cx="4572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440" name="Google Shape;440;p55"/>
          <p:cNvSpPr/>
          <p:nvPr/>
        </p:nvSpPr>
        <p:spPr>
          <a:xfrm>
            <a:off x="0" y="0"/>
            <a:ext cx="4572000" cy="34293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41" name="Google Shape;441;p55"/>
          <p:cNvSpPr/>
          <p:nvPr/>
        </p:nvSpPr>
        <p:spPr>
          <a:xfrm>
            <a:off x="0" y="3429000"/>
            <a:ext cx="4572000" cy="11433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chemeClr val="lt1"/>
              </a:solidFill>
              <a:latin typeface="Arial"/>
              <a:ea typeface="Arial"/>
              <a:cs typeface="Arial"/>
              <a:sym typeface="Arial"/>
            </a:endParaRPr>
          </a:p>
        </p:txBody>
      </p:sp>
      <p:sp>
        <p:nvSpPr>
          <p:cNvPr id="442" name="Google Shape;442;p55"/>
          <p:cNvSpPr txBox="1">
            <a:spLocks noGrp="1"/>
          </p:cNvSpPr>
          <p:nvPr>
            <p:ph type="ctrTitle"/>
          </p:nvPr>
        </p:nvSpPr>
        <p:spPr>
          <a:xfrm>
            <a:off x="332185" y="428625"/>
            <a:ext cx="4105200" cy="22860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100"/>
              <a:buFont typeface="Georgia"/>
              <a:buNone/>
              <a:defRPr sz="51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
        <p:nvSpPr>
          <p:cNvPr id="443" name="Google Shape;443;p55"/>
          <p:cNvSpPr txBox="1">
            <a:spLocks noGrp="1"/>
          </p:cNvSpPr>
          <p:nvPr>
            <p:ph type="subTitle" idx="1"/>
          </p:nvPr>
        </p:nvSpPr>
        <p:spPr>
          <a:xfrm>
            <a:off x="332185" y="3749040"/>
            <a:ext cx="4105200" cy="5943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806818238"/>
      </p:ext>
    </p:extLst>
  </p:cSld>
  <p:clrMapOvr>
    <a:masterClrMapping/>
  </p:clrMapOvr>
  <p:hf sldNum="0" hdr="0" dt="0"/>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117178807"/>
      </p:ext>
    </p:extLst>
  </p:cSld>
  <p:clrMapOvr>
    <a:masterClrMapping/>
  </p:clrMapOvr>
  <p:hf sldNum="0" hdr="0" dt="0"/>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9" name="TextBox 18"/>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1">
                <a:latin typeface="Arial" pitchFamily="34" charset="0"/>
                <a:cs typeface="Arial" pitchFamily="34" charset="0"/>
              </a:rPr>
              <a:t> </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372495473"/>
      </p:ext>
    </p:extLst>
  </p:cSld>
  <p:clrMapOvr>
    <a:masterClrMapping/>
  </p:clrMapOvr>
  <p:hf sldNum="0" hdr="0" dt="0"/>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6" name="TextBox 15"/>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892658934"/>
      </p:ext>
    </p:extLst>
  </p:cSld>
  <p:clrMapOvr>
    <a:masterClrMapping/>
  </p:clrMapOvr>
  <p:hf sldNum="0" hdr="0" dt="0"/>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7509362"/>
      </p:ext>
    </p:extLst>
  </p:cSld>
  <p:clrMapOvr>
    <a:masterClrMapping/>
  </p:clrMapOvr>
  <p:hf sldNum="0" hd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625266155"/>
      </p:ext>
    </p:extLst>
  </p:cSld>
  <p:clrMapOvr>
    <a:masterClrMapping/>
  </p:clrMapOvr>
  <p:hf sldNum="0" hdr="0" dt="0"/>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774564633"/>
      </p:ext>
    </p:extLst>
  </p:cSld>
  <p:clrMapOvr>
    <a:masterClrMapping/>
  </p:clrMapOvr>
  <p:hf sldNum="0" hd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441556479"/>
      </p:ext>
    </p:extLst>
  </p:cSld>
  <p:clrMapOvr>
    <a:masterClrMapping/>
  </p:clrMapOvr>
  <p:hf sldNum="0" hdr="0" dt="0"/>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endParaRPr lang="en-GB" noProof="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61068285"/>
      </p:ext>
    </p:extLst>
  </p:cSld>
  <p:clrMapOvr>
    <a:masterClrMapping/>
  </p:clrMapOvr>
  <p:hf sldNum="0" hdr="0" dt="0"/>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27480461"/>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445"/>
        <p:cNvGrpSpPr/>
        <p:nvPr/>
      </p:nvGrpSpPr>
      <p:grpSpPr>
        <a:xfrm>
          <a:off x="0" y="0"/>
          <a:ext cx="0" cy="0"/>
          <a:chOff x="0" y="0"/>
          <a:chExt cx="0" cy="0"/>
        </a:xfrm>
      </p:grpSpPr>
      <p:sp>
        <p:nvSpPr>
          <p:cNvPr id="451" name="Google Shape;451;p56"/>
          <p:cNvSpPr txBox="1">
            <a:spLocks noGrp="1"/>
          </p:cNvSpPr>
          <p:nvPr>
            <p:ph type="subTitle" idx="1"/>
          </p:nvPr>
        </p:nvSpPr>
        <p:spPr>
          <a:xfrm>
            <a:off x="332186" y="3713607"/>
            <a:ext cx="4105200" cy="591900"/>
          </a:xfrm>
          <a:prstGeom prst="rect">
            <a:avLst/>
          </a:prstGeom>
          <a:noFill/>
          <a:ln>
            <a:noFill/>
          </a:ln>
        </p:spPr>
        <p:txBody>
          <a:bodyPr spcFirstLastPara="1" wrap="square" lIns="0" tIns="0" rIns="0" bIns="0" anchor="ctr" anchorCtr="0">
            <a:noAutofit/>
          </a:bodyPr>
          <a:lstStyle>
            <a:lvl1pPr marR="0" lvl="0"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452" name="Google Shape;452;p56"/>
          <p:cNvSpPr txBox="1">
            <a:spLocks noGrp="1"/>
          </p:cNvSpPr>
          <p:nvPr>
            <p:ph type="ctrTitle"/>
          </p:nvPr>
        </p:nvSpPr>
        <p:spPr>
          <a:xfrm>
            <a:off x="332186" y="428623"/>
            <a:ext cx="5563800" cy="20121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a:t>Click to edit Master title style</a:t>
            </a:r>
            <a:endParaRPr lang="en-GB" noProof="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071823527"/>
      </p:ext>
    </p:extLst>
  </p:cSld>
  <p:clrMapOvr>
    <a:masterClrMapping/>
  </p:clrMapOvr>
  <p:hf sldNum="0" hdr="0" dt="0"/>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a:t>Click to add the presentation’s main title</a:t>
            </a:r>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Tree>
    <p:extLst>
      <p:ext uri="{BB962C8B-B14F-4D97-AF65-F5344CB8AC3E}">
        <p14:creationId xmlns:p14="http://schemas.microsoft.com/office/powerpoint/2010/main" val="1883177435"/>
      </p:ext>
    </p:extLst>
  </p:cSld>
  <p:clrMapOvr>
    <a:masterClrMapping/>
  </p:clrMapOvr>
  <p:hf sldNum="0" hdr="0" dt="0"/>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Tree>
    <p:extLst>
      <p:ext uri="{BB962C8B-B14F-4D97-AF65-F5344CB8AC3E}">
        <p14:creationId xmlns:p14="http://schemas.microsoft.com/office/powerpoint/2010/main" val="1078171745"/>
      </p:ext>
    </p:extLst>
  </p:cSld>
  <p:clrMapOvr>
    <a:masterClrMapping/>
  </p:clrMapOvr>
  <p:hf sldNum="0" hdr="0" dt="0"/>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a:t>Click icon to add picture</a:t>
            </a:r>
            <a:endParaRPr lang="en-GB" noProof="0" dirty="0"/>
          </a:p>
        </p:txBody>
      </p:sp>
    </p:spTree>
    <p:extLst>
      <p:ext uri="{BB962C8B-B14F-4D97-AF65-F5344CB8AC3E}">
        <p14:creationId xmlns:p14="http://schemas.microsoft.com/office/powerpoint/2010/main" val="2092889804"/>
      </p:ext>
    </p:extLst>
  </p:cSld>
  <p:clrMapOvr>
    <a:masterClrMapping/>
  </p:clrMapOvr>
  <p:hf sldNum="0" hdr="0" dt="0"/>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Tree>
    <p:extLst>
      <p:ext uri="{BB962C8B-B14F-4D97-AF65-F5344CB8AC3E}">
        <p14:creationId xmlns:p14="http://schemas.microsoft.com/office/powerpoint/2010/main" val="3028073228"/>
      </p:ext>
    </p:extLst>
  </p:cSld>
  <p:clrMapOvr>
    <a:masterClrMapping/>
  </p:clrMapOvr>
  <p:hf sldNum="0" hdr="0" dt="0"/>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a:t>Add legal and copyright disclaimers here.</a:t>
            </a:r>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141095"/>
      </p:ext>
    </p:extLst>
  </p:cSld>
  <p:clrMapOvr>
    <a:masterClrMapping/>
  </p:clrMapOvr>
  <p:hf sldNum="0" hdr="0" dt="0"/>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Ref idx="1001">
        <a:schemeClr val="bg1"/>
      </p:bgRef>
    </p:bg>
    <p:spTree>
      <p:nvGrpSpPr>
        <p:cNvPr id="1" name="Shape 766"/>
        <p:cNvGrpSpPr/>
        <p:nvPr/>
      </p:nvGrpSpPr>
      <p:grpSpPr>
        <a:xfrm>
          <a:off x="0" y="0"/>
          <a:ext cx="0" cy="0"/>
          <a:chOff x="0" y="0"/>
          <a:chExt cx="0" cy="0"/>
        </a:xfrm>
      </p:grpSpPr>
      <p:sp>
        <p:nvSpPr>
          <p:cNvPr id="768" name="Google Shape;768;p48"/>
          <p:cNvSpPr txBox="1">
            <a:spLocks noGrp="1"/>
          </p:cNvSpPr>
          <p:nvPr>
            <p:ph type="ctrTitle"/>
          </p:nvPr>
        </p:nvSpPr>
        <p:spPr>
          <a:xfrm>
            <a:off x="332186" y="428625"/>
            <a:ext cx="4105200" cy="24288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770" name="Google Shape;770;p48"/>
          <p:cNvSpPr txBox="1">
            <a:spLocks noGrp="1"/>
          </p:cNvSpPr>
          <p:nvPr>
            <p:ph type="body" idx="1"/>
          </p:nvPr>
        </p:nvSpPr>
        <p:spPr>
          <a:xfrm>
            <a:off x="332184" y="5259600"/>
            <a:ext cx="8479500" cy="145170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3342608415"/>
      </p:ext>
    </p:extLst>
  </p:cSld>
  <p:clrMapOvr>
    <a:overrideClrMapping bg1="lt1" tx1="dk1" bg2="lt2" tx2="dk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a:t>Click to add the presentation’s main title</a:t>
            </a:r>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a:t>www.pwc.com</a:t>
            </a:r>
            <a:endParaRPr lang="en-GB" noProof="0" dirty="0"/>
          </a:p>
        </p:txBody>
      </p:sp>
      <p:grpSp>
        <p:nvGrpSpPr>
          <p:cNvPr id="16" name="Group 32"/>
          <p:cNvGrpSpPr/>
          <p:nvPr/>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Tree>
    <p:extLst>
      <p:ext uri="{BB962C8B-B14F-4D97-AF65-F5344CB8AC3E}">
        <p14:creationId xmlns:p14="http://schemas.microsoft.com/office/powerpoint/2010/main" val="2139785128"/>
      </p:ext>
    </p:extLst>
  </p:cSld>
  <p:clrMapOvr>
    <a:masterClrMapping/>
  </p:clrMapOvr>
  <p:hf sldNum="0" hdr="0" dt="0"/>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‹Nº›</a:t>
            </a:fld>
            <a:endParaRPr lang="en-US"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US" dirty="0"/>
          </a:p>
        </p:txBody>
      </p:sp>
      <p:sp>
        <p:nvSpPr>
          <p:cNvPr id="11" name="Footer Placeholder 3">
            <a:extLst>
              <a:ext uri="{FF2B5EF4-FFF2-40B4-BE49-F238E27FC236}">
                <a16:creationId xmlns:a16="http://schemas.microsoft.com/office/drawing/2014/main" id="{34855C54-0E44-4F85-B8A2-4683303E14FE}"/>
              </a:ext>
            </a:extLst>
          </p:cNvPr>
          <p:cNvSpPr txBox="1">
            <a:spLocks/>
          </p:cNvSpPr>
          <p:nvPr userDrawn="1"/>
        </p:nvSpPr>
        <p:spPr>
          <a:xfrm>
            <a:off x="483066" y="6603282"/>
            <a:ext cx="5257800" cy="214423"/>
          </a:xfrm>
          <a:prstGeom prst="rect">
            <a:avLst/>
          </a:prstGeom>
        </p:spPr>
        <p:txBody>
          <a:bodyPr vert="horz" lIns="0" tIns="0" rIns="0" bIns="0" numCol="1" anchor="b" anchorCtr="0">
            <a:noAutofit/>
          </a:bodyPr>
          <a:lstStyle>
            <a:defPPr>
              <a:defRPr lang="en-US"/>
            </a:defPPr>
            <a:lvl1pPr marL="0" algn="l"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altLang="es-ES" sz="750" b="1" dirty="0">
                <a:latin typeface="+mj-lt"/>
              </a:rPr>
              <a:t>Confidencial. De uso exclusivo para CAMIMEX </a:t>
            </a:r>
            <a:r>
              <a:rPr lang="en-US" altLang="es-ES" sz="750" b="1" dirty="0">
                <a:latin typeface="+mj-lt"/>
              </a:rPr>
              <a:t> </a:t>
            </a:r>
            <a:endParaRPr lang="es-ES" altLang="es-ES" sz="750" b="1" dirty="0">
              <a:latin typeface="+mj-lt"/>
            </a:endParaRPr>
          </a:p>
          <a:p>
            <a:r>
              <a:rPr lang="es-ES" altLang="es-ES" sz="750" b="1" dirty="0">
                <a:latin typeface="+mj-lt"/>
              </a:rPr>
              <a:t> </a:t>
            </a:r>
            <a:endParaRPr lang="es-MX" altLang="es-MX" sz="750" b="1" dirty="0">
              <a:latin typeface="+mj-lt"/>
            </a:endParaRPr>
          </a:p>
        </p:txBody>
      </p:sp>
    </p:spTree>
    <p:extLst>
      <p:ext uri="{BB962C8B-B14F-4D97-AF65-F5344CB8AC3E}">
        <p14:creationId xmlns:p14="http://schemas.microsoft.com/office/powerpoint/2010/main" val="100384631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4223189884"/>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453"/>
        <p:cNvGrpSpPr/>
        <p:nvPr/>
      </p:nvGrpSpPr>
      <p:grpSpPr>
        <a:xfrm>
          <a:off x="0" y="0"/>
          <a:ext cx="0" cy="0"/>
          <a:chOff x="0" y="0"/>
          <a:chExt cx="0" cy="0"/>
        </a:xfrm>
      </p:grpSpPr>
      <p:sp>
        <p:nvSpPr>
          <p:cNvPr id="457" name="Google Shape;457;p57"/>
          <p:cNvSpPr txBox="1">
            <a:spLocks noGrp="1"/>
          </p:cNvSpPr>
          <p:nvPr>
            <p:ph type="subTitle" idx="1"/>
          </p:nvPr>
        </p:nvSpPr>
        <p:spPr>
          <a:xfrm>
            <a:off x="332185" y="3713607"/>
            <a:ext cx="4105200" cy="594300"/>
          </a:xfrm>
          <a:prstGeom prst="rect">
            <a:avLst/>
          </a:prstGeom>
          <a:noFill/>
          <a:ln>
            <a:noFill/>
          </a:ln>
        </p:spPr>
        <p:txBody>
          <a:bodyPr spcFirstLastPara="1" wrap="square" lIns="0" tIns="0" rIns="0" bIns="0" anchor="ctr" anchorCtr="0">
            <a:noAutofit/>
          </a:bodyPr>
          <a:lstStyle>
            <a:lvl1pPr marR="0" lvl="0"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58" name="Google Shape;458;p57"/>
          <p:cNvSpPr txBox="1">
            <a:spLocks noGrp="1"/>
          </p:cNvSpPr>
          <p:nvPr>
            <p:ph type="ctrTitle"/>
          </p:nvPr>
        </p:nvSpPr>
        <p:spPr>
          <a:xfrm>
            <a:off x="332184" y="428623"/>
            <a:ext cx="5563800" cy="2012100"/>
          </a:xfrm>
          <a:prstGeom prst="rect">
            <a:avLst/>
          </a:prstGeom>
          <a:noFill/>
          <a:ln>
            <a:noFill/>
          </a:ln>
        </p:spPr>
        <p:txBody>
          <a:bodyPr spcFirstLastPara="1" wrap="square" lIns="0" tIns="0" rIns="0" bIns="0" anchor="b" anchorCtr="0">
            <a:noAutofit/>
          </a:bodyPr>
          <a:lstStyle>
            <a:lvl1pPr marR="0" lvl="0" algn="l">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algn="l">
              <a:lnSpc>
                <a:spcPct val="100000"/>
              </a:lnSpc>
              <a:spcBef>
                <a:spcPts val="0"/>
              </a:spcBef>
              <a:spcAft>
                <a:spcPts val="0"/>
              </a:spcAft>
              <a:buSzPts val="1500"/>
              <a:buNone/>
              <a:defRPr sz="1900"/>
            </a:lvl2pPr>
            <a:lvl3pPr lvl="2" algn="l">
              <a:lnSpc>
                <a:spcPct val="100000"/>
              </a:lnSpc>
              <a:spcBef>
                <a:spcPts val="0"/>
              </a:spcBef>
              <a:spcAft>
                <a:spcPts val="0"/>
              </a:spcAft>
              <a:buSzPts val="1500"/>
              <a:buNone/>
              <a:defRPr sz="1900"/>
            </a:lvl3pPr>
            <a:lvl4pPr lvl="3" algn="l">
              <a:lnSpc>
                <a:spcPct val="100000"/>
              </a:lnSpc>
              <a:spcBef>
                <a:spcPts val="0"/>
              </a:spcBef>
              <a:spcAft>
                <a:spcPts val="0"/>
              </a:spcAft>
              <a:buSzPts val="1500"/>
              <a:buNone/>
              <a:defRPr sz="1900"/>
            </a:lvl4pPr>
            <a:lvl5pPr lvl="4" algn="l">
              <a:lnSpc>
                <a:spcPct val="100000"/>
              </a:lnSpc>
              <a:spcBef>
                <a:spcPts val="0"/>
              </a:spcBef>
              <a:spcAft>
                <a:spcPts val="0"/>
              </a:spcAft>
              <a:buSzPts val="1500"/>
              <a:buNone/>
              <a:defRPr sz="1900"/>
            </a:lvl5pPr>
            <a:lvl6pPr lvl="5" algn="l">
              <a:lnSpc>
                <a:spcPct val="100000"/>
              </a:lnSpc>
              <a:spcBef>
                <a:spcPts val="0"/>
              </a:spcBef>
              <a:spcAft>
                <a:spcPts val="0"/>
              </a:spcAft>
              <a:buSzPts val="1500"/>
              <a:buNone/>
              <a:defRPr sz="1900"/>
            </a:lvl6pPr>
            <a:lvl7pPr lvl="6" algn="l">
              <a:lnSpc>
                <a:spcPct val="100000"/>
              </a:lnSpc>
              <a:spcBef>
                <a:spcPts val="0"/>
              </a:spcBef>
              <a:spcAft>
                <a:spcPts val="0"/>
              </a:spcAft>
              <a:buSzPts val="1500"/>
              <a:buNone/>
              <a:defRPr sz="1900"/>
            </a:lvl7pPr>
            <a:lvl8pPr lvl="7" algn="l">
              <a:lnSpc>
                <a:spcPct val="100000"/>
              </a:lnSpc>
              <a:spcBef>
                <a:spcPts val="0"/>
              </a:spcBef>
              <a:spcAft>
                <a:spcPts val="0"/>
              </a:spcAft>
              <a:buSzPts val="1500"/>
              <a:buNone/>
              <a:defRPr sz="1900"/>
            </a:lvl8pPr>
            <a:lvl9pPr lvl="8" algn="l">
              <a:lnSpc>
                <a:spcPct val="100000"/>
              </a:lnSpc>
              <a:spcBef>
                <a:spcPts val="0"/>
              </a:spcBef>
              <a:spcAft>
                <a:spcPts val="0"/>
              </a:spcAft>
              <a:buSzPts val="1500"/>
              <a:buNone/>
              <a:defRPr sz="1900"/>
            </a:lvl9pPr>
          </a:lstStyle>
          <a:p>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7" name="TextBox 36"/>
          <p:cNvSpPr txBox="1"/>
          <p:nvPr/>
        </p:nvSpPr>
        <p:spPr>
          <a:xfrm>
            <a:off x="533400" y="6477000"/>
            <a:ext cx="2590800" cy="152401"/>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702833088"/>
      </p:ext>
    </p:extLst>
  </p:cSld>
  <p:clrMapOvr>
    <a:masterClrMapping/>
  </p:clrMapOvr>
  <p:hf sldNum="0" hdr="0" dt="0"/>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33" name="TextBox 32"/>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61299380"/>
      </p:ext>
    </p:extLst>
  </p:cSld>
  <p:clrMapOvr>
    <a:masterClrMapping/>
  </p:clrMapOvr>
  <p:hf sldNum="0" hdr="0" dt="0"/>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999150689"/>
      </p:ext>
    </p:extLst>
  </p:cSld>
  <p:clrMapOvr>
    <a:masterClrMapping/>
  </p:clrMapOvr>
  <p:hf sldNum="0" hdr="0" dt="0"/>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826176536"/>
      </p:ext>
    </p:extLst>
  </p:cSld>
  <p:clrMapOvr>
    <a:masterClrMapping/>
  </p:clrMapOvr>
  <p:hf sldNum="0" hdr="0" dt="0"/>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9" name="TextBox 18"/>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1">
                <a:latin typeface="Arial" pitchFamily="34" charset="0"/>
                <a:cs typeface="Arial" pitchFamily="34" charset="0"/>
              </a:rPr>
              <a:t> </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630763668"/>
      </p:ext>
    </p:extLst>
  </p:cSld>
  <p:clrMapOvr>
    <a:masterClrMapping/>
  </p:clrMapOvr>
  <p:hf sldNum="0" hdr="0" dt="0"/>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a:t>Click to edit Master title style</a:t>
            </a:r>
            <a:endParaRPr lang="en-GB" noProof="0"/>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6" name="TextBox 15"/>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2747557329"/>
      </p:ext>
    </p:extLst>
  </p:cSld>
  <p:clrMapOvr>
    <a:masterClrMapping/>
  </p:clrMapOvr>
  <p:hf sldNum="0" hdr="0" dt="0"/>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6752274"/>
      </p:ext>
    </p:extLst>
  </p:cSld>
  <p:clrMapOvr>
    <a:masterClrMapping/>
  </p:clrMapOvr>
  <p:hf sldNum="0" hdr="0" dt="0"/>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2" name="TextBox 11"/>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467796953"/>
      </p:ext>
    </p:extLst>
  </p:cSld>
  <p:clrMapOvr>
    <a:masterClrMapping/>
  </p:clrMapOvr>
  <p:hf sldNum="0" hdr="0" dt="0"/>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12" name="TextBox 11"/>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a:latin typeface="Arial" pitchFamily="34" charset="0"/>
                <a:cs typeface="Arial" pitchFamily="34" charset="0"/>
              </a:rPr>
              <a:t> </a:t>
            </a: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1809344599"/>
      </p:ext>
    </p:extLst>
  </p:cSld>
  <p:clrMapOvr>
    <a:masterClrMapping/>
  </p:clrMapOvr>
  <p:hf sldNum="0" hdr="0" dt="0"/>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a:p>
        </p:txBody>
      </p:sp>
      <p:sp>
        <p:nvSpPr>
          <p:cNvPr id="29" name="TextBox 28"/>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a:solidFill>
                  <a:schemeClr val="bg1"/>
                </a:solidFill>
                <a:latin typeface="Arial" pitchFamily="34" charset="0"/>
                <a:cs typeface="Arial" pitchFamily="34" charset="0"/>
              </a:rPr>
              <a:t> </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extLst>
      <p:ext uri="{BB962C8B-B14F-4D97-AF65-F5344CB8AC3E}">
        <p14:creationId xmlns:p14="http://schemas.microsoft.com/office/powerpoint/2010/main" val="3189852530"/>
      </p:ext>
    </p:extLst>
  </p:cSld>
  <p:clrMapOvr>
    <a:masterClrMapping/>
  </p:clrMapOvr>
  <p:hf sldNum="0" hdr="0" dt="0"/>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slideLayout" Target="../slideLayouts/slideLayout82.xml"/><Relationship Id="rId3" Type="http://schemas.openxmlformats.org/officeDocument/2006/relationships/slideLayout" Target="../slideLayouts/slideLayout67.xml"/><Relationship Id="rId21" Type="http://schemas.openxmlformats.org/officeDocument/2006/relationships/slideLayout" Target="../slideLayouts/slideLayout85.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slideLayout" Target="../slideLayouts/slideLayout81.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20" Type="http://schemas.openxmlformats.org/officeDocument/2006/relationships/slideLayout" Target="../slideLayouts/slideLayout84.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23" Type="http://schemas.openxmlformats.org/officeDocument/2006/relationships/theme" Target="../theme/theme2.xml"/><Relationship Id="rId10" Type="http://schemas.openxmlformats.org/officeDocument/2006/relationships/slideLayout" Target="../slideLayouts/slideLayout74.xml"/><Relationship Id="rId19" Type="http://schemas.openxmlformats.org/officeDocument/2006/relationships/slideLayout" Target="../slideLayouts/slideLayout83.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 Id="rId22" Type="http://schemas.openxmlformats.org/officeDocument/2006/relationships/slideLayout" Target="../slideLayouts/slideLayout8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18" Type="http://schemas.openxmlformats.org/officeDocument/2006/relationships/slideLayout" Target="../slideLayouts/slideLayout104.xml"/><Relationship Id="rId3" Type="http://schemas.openxmlformats.org/officeDocument/2006/relationships/slideLayout" Target="../slideLayouts/slideLayout89.xml"/><Relationship Id="rId21" Type="http://schemas.openxmlformats.org/officeDocument/2006/relationships/slideLayout" Target="../slideLayouts/slideLayout107.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slideLayout" Target="../slideLayouts/slideLayout103.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0" Type="http://schemas.openxmlformats.org/officeDocument/2006/relationships/slideLayout" Target="../slideLayouts/slideLayout106.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24" Type="http://schemas.openxmlformats.org/officeDocument/2006/relationships/theme" Target="../theme/theme3.xml"/><Relationship Id="rId5" Type="http://schemas.openxmlformats.org/officeDocument/2006/relationships/slideLayout" Target="../slideLayouts/slideLayout91.xml"/><Relationship Id="rId15" Type="http://schemas.openxmlformats.org/officeDocument/2006/relationships/slideLayout" Target="../slideLayouts/slideLayout101.xml"/><Relationship Id="rId23" Type="http://schemas.openxmlformats.org/officeDocument/2006/relationships/slideLayout" Target="../slideLayouts/slideLayout109.xml"/><Relationship Id="rId10" Type="http://schemas.openxmlformats.org/officeDocument/2006/relationships/slideLayout" Target="../slideLayouts/slideLayout96.xml"/><Relationship Id="rId19" Type="http://schemas.openxmlformats.org/officeDocument/2006/relationships/slideLayout" Target="../slideLayouts/slideLayout105.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 Id="rId22" Type="http://schemas.openxmlformats.org/officeDocument/2006/relationships/slideLayout" Target="../slideLayouts/slideLayout10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8"/>
        <p:cNvGrpSpPr/>
        <p:nvPr/>
      </p:nvGrpSpPr>
      <p:grpSpPr>
        <a:xfrm>
          <a:off x="0" y="0"/>
          <a:ext cx="0" cy="0"/>
          <a:chOff x="0" y="0"/>
          <a:chExt cx="0" cy="0"/>
        </a:xfrm>
      </p:grpSpPr>
      <p:sp>
        <p:nvSpPr>
          <p:cNvPr id="389" name="Google Shape;389;p44"/>
          <p:cNvSpPr txBox="1">
            <a:spLocks noGrp="1"/>
          </p:cNvSpPr>
          <p:nvPr>
            <p:ph type="title"/>
          </p:nvPr>
        </p:nvSpPr>
        <p:spPr>
          <a:xfrm>
            <a:off x="332185" y="432001"/>
            <a:ext cx="84795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9pPr>
          </a:lstStyle>
          <a:p>
            <a:endParaRPr/>
          </a:p>
        </p:txBody>
      </p:sp>
      <p:sp>
        <p:nvSpPr>
          <p:cNvPr id="390" name="Google Shape;390;p44"/>
          <p:cNvSpPr txBox="1">
            <a:spLocks noGrp="1"/>
          </p:cNvSpPr>
          <p:nvPr>
            <p:ph type="body" idx="1"/>
          </p:nvPr>
        </p:nvSpPr>
        <p:spPr>
          <a:xfrm>
            <a:off x="332185" y="2103438"/>
            <a:ext cx="84795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7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700"/>
              </a:spcBef>
              <a:spcAft>
                <a:spcPts val="7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91" name="Google Shape;391;p44"/>
          <p:cNvSpPr txBox="1">
            <a:spLocks noGrp="1"/>
          </p:cNvSpPr>
          <p:nvPr>
            <p:ph type="sldNum" idx="12"/>
          </p:nvPr>
        </p:nvSpPr>
        <p:spPr>
          <a:xfrm>
            <a:off x="6163867" y="6492240"/>
            <a:ext cx="2648100" cy="137100"/>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
        <p:nvSpPr>
          <p:cNvPr id="392" name="Google Shape;392;p44"/>
          <p:cNvSpPr txBox="1"/>
          <p:nvPr/>
        </p:nvSpPr>
        <p:spPr>
          <a:xfrm>
            <a:off x="7488222" y="6492240"/>
            <a:ext cx="1323600" cy="1371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800"/>
              <a:buFont typeface="Arial"/>
              <a:buNone/>
            </a:pPr>
            <a:fld id="{00000000-1234-1234-1234-123412341234}" type="slidenum">
              <a:rPr lang="en" sz="800" b="0" i="0" u="none" strike="noStrike" cap="none">
                <a:solidFill>
                  <a:srgbClr val="000000"/>
                </a:solidFill>
                <a:latin typeface="Arial"/>
                <a:ea typeface="Arial"/>
                <a:cs typeface="Arial"/>
                <a:sym typeface="Arial"/>
              </a:rPr>
              <a:t>‹Nº›</a:t>
            </a:fld>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6" r:id="rId19"/>
    <p:sldLayoutId id="2147483737" r:id="rId20"/>
    <p:sldLayoutId id="2147483738" r:id="rId21"/>
    <p:sldLayoutId id="2147483739" r:id="rId22"/>
    <p:sldLayoutId id="2147483740" r:id="rId23"/>
    <p:sldLayoutId id="2147483741" r:id="rId24"/>
    <p:sldLayoutId id="2147483742" r:id="rId25"/>
    <p:sldLayoutId id="2147483743" r:id="rId26"/>
    <p:sldLayoutId id="2147483744" r:id="rId27"/>
    <p:sldLayoutId id="2147483745" r:id="rId28"/>
    <p:sldLayoutId id="2147483746" r:id="rId29"/>
    <p:sldLayoutId id="2147483747" r:id="rId30"/>
    <p:sldLayoutId id="2147483748" r:id="rId31"/>
    <p:sldLayoutId id="2147483749" r:id="rId32"/>
    <p:sldLayoutId id="2147483750" r:id="rId33"/>
    <p:sldLayoutId id="2147483751" r:id="rId34"/>
    <p:sldLayoutId id="2147483752" r:id="rId35"/>
    <p:sldLayoutId id="2147483753" r:id="rId36"/>
    <p:sldLayoutId id="2147483754" r:id="rId37"/>
    <p:sldLayoutId id="2147483755" r:id="rId38"/>
    <p:sldLayoutId id="2147483756" r:id="rId39"/>
    <p:sldLayoutId id="2147483757" r:id="rId40"/>
    <p:sldLayoutId id="2147483758" r:id="rId41"/>
    <p:sldLayoutId id="2147483759" r:id="rId42"/>
    <p:sldLayoutId id="2147483760" r:id="rId43"/>
    <p:sldLayoutId id="2147483761" r:id="rId44"/>
    <p:sldLayoutId id="2147483762" r:id="rId45"/>
    <p:sldLayoutId id="2147483763" r:id="rId46"/>
    <p:sldLayoutId id="2147483764" r:id="rId47"/>
    <p:sldLayoutId id="2147483765" r:id="rId48"/>
    <p:sldLayoutId id="2147483766" r:id="rId49"/>
    <p:sldLayoutId id="2147483767" r:id="rId50"/>
    <p:sldLayoutId id="2147483768" r:id="rId51"/>
    <p:sldLayoutId id="2147483769" r:id="rId52"/>
    <p:sldLayoutId id="2147483770" r:id="rId53"/>
    <p:sldLayoutId id="2147483771" r:id="rId54"/>
    <p:sldLayoutId id="2147483772" r:id="rId55"/>
    <p:sldLayoutId id="2147483773" r:id="rId56"/>
    <p:sldLayoutId id="2147483774" r:id="rId57"/>
    <p:sldLayoutId id="2147483775" r:id="rId58"/>
    <p:sldLayoutId id="2147483776" r:id="rId59"/>
    <p:sldLayoutId id="2147483777" r:id="rId60"/>
    <p:sldLayoutId id="2147483778" r:id="rId61"/>
    <p:sldLayoutId id="2147483779" r:id="rId62"/>
    <p:sldLayoutId id="2147483866" r:id="rId63"/>
    <p:sldLayoutId id="2147483868" r:id="rId64"/>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rgbClr val="F26B43"/>
          </p15:clr>
        </p15:guide>
        <p15:guide id="2" pos="209">
          <p15:clr>
            <a:srgbClr val="F26B43"/>
          </p15:clr>
        </p15:guide>
        <p15:guide id="3" pos="5551">
          <p15:clr>
            <a:srgbClr val="F26B43"/>
          </p15:clr>
        </p15:guide>
        <p15:guide id="4" pos="2965">
          <p15:clr>
            <a:srgbClr val="F26B43"/>
          </p15:clr>
        </p15:guide>
        <p15:guide id="5" pos="2795">
          <p15:clr>
            <a:srgbClr val="F26B43"/>
          </p15:clr>
        </p15:guide>
        <p15:guide id="6" orient="horz" pos="3888">
          <p15:clr>
            <a:srgbClr val="F26B43"/>
          </p15:clr>
        </p15:guide>
        <p15:guide id="7" pos="2045">
          <p15:clr>
            <a:srgbClr val="F26B43"/>
          </p15:clr>
        </p15:guide>
        <p15:guide id="8" pos="1877">
          <p15:clr>
            <a:srgbClr val="F26B43"/>
          </p15:clr>
        </p15:guide>
        <p15:guide id="9" pos="3714">
          <p15:clr>
            <a:srgbClr val="F26B43"/>
          </p15:clr>
        </p15:guide>
        <p15:guide id="10" pos="3883">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a:t>Click to edit</a:t>
            </a:r>
            <a:br>
              <a:rPr lang="en-GB" noProof="0"/>
            </a:br>
            <a:r>
              <a:rPr lang="en-GB"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Tree>
    <p:extLst>
      <p:ext uri="{BB962C8B-B14F-4D97-AF65-F5344CB8AC3E}">
        <p14:creationId xmlns:p14="http://schemas.microsoft.com/office/powerpoint/2010/main" val="3217378883"/>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 id="2147483886" r:id="rId17"/>
    <p:sldLayoutId id="2147483887" r:id="rId18"/>
    <p:sldLayoutId id="2147483888" r:id="rId19"/>
    <p:sldLayoutId id="2147483889" r:id="rId20"/>
    <p:sldLayoutId id="2147483890" r:id="rId21"/>
    <p:sldLayoutId id="2147483891" r:id="rId22"/>
  </p:sldLayoutIdLst>
  <p:hf sldNum="0"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a:t>Click to edit</a:t>
            </a:r>
            <a:br>
              <a:rPr lang="en-GB" noProof="0"/>
            </a:br>
            <a:r>
              <a:rPr lang="en-GB" noProof="0"/>
              <a:t>Master title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lvl="0" indent="0" algn="r" rtl="0">
              <a:spcBef>
                <a:spcPts val="0"/>
              </a:spcBef>
              <a:spcAft>
                <a:spcPts val="0"/>
              </a:spcAft>
              <a:buNone/>
            </a:pPr>
            <a:fld id="{00000000-1234-1234-1234-123412341234}" type="slidenum">
              <a:rPr lang="en" smtClean="0"/>
              <a:t>‹Nº›</a:t>
            </a:fld>
            <a:endParaRPr lang="en"/>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Tree>
    <p:extLst>
      <p:ext uri="{BB962C8B-B14F-4D97-AF65-F5344CB8AC3E}">
        <p14:creationId xmlns:p14="http://schemas.microsoft.com/office/powerpoint/2010/main" val="3997635216"/>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 id="2147483910" r:id="rId18"/>
    <p:sldLayoutId id="2147483911" r:id="rId19"/>
    <p:sldLayoutId id="2147483912" r:id="rId20"/>
    <p:sldLayoutId id="2147483913" r:id="rId21"/>
    <p:sldLayoutId id="2147483914" r:id="rId22"/>
    <p:sldLayoutId id="2147483915" r:id="rId23"/>
  </p:sldLayoutIdLst>
  <p:hf sldNum="0"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8.xml"/></Relationships>
</file>

<file path=ppt/slides/_rels/slide20.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png"/><Relationship Id="rId9"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9"/>
        <p:cNvGrpSpPr/>
        <p:nvPr/>
      </p:nvGrpSpPr>
      <p:grpSpPr>
        <a:xfrm>
          <a:off x="0" y="0"/>
          <a:ext cx="0" cy="0"/>
          <a:chOff x="0" y="0"/>
          <a:chExt cx="0" cy="0"/>
        </a:xfrm>
      </p:grpSpPr>
      <p:sp>
        <p:nvSpPr>
          <p:cNvPr id="1140" name="Google Shape;1140;p1"/>
          <p:cNvSpPr txBox="1">
            <a:spLocks noGrp="1"/>
          </p:cNvSpPr>
          <p:nvPr>
            <p:ph type="subTitle" idx="1"/>
          </p:nvPr>
        </p:nvSpPr>
        <p:spPr>
          <a:xfrm>
            <a:off x="842325" y="3749040"/>
            <a:ext cx="4105200" cy="5943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600"/>
              <a:buNone/>
            </a:pPr>
            <a:r>
              <a:rPr lang="es-MX" sz="1400" dirty="0">
                <a:solidFill>
                  <a:schemeClr val="tx1"/>
                </a:solidFill>
              </a:rPr>
              <a:t>Noviembre</a:t>
            </a:r>
            <a:r>
              <a:rPr lang="en" sz="1400" dirty="0">
                <a:solidFill>
                  <a:schemeClr val="tx1"/>
                </a:solidFill>
              </a:rPr>
              <a:t>, 2022</a:t>
            </a:r>
            <a:endParaRPr sz="1400" dirty="0">
              <a:solidFill>
                <a:schemeClr val="tx1"/>
              </a:solidFill>
            </a:endParaRPr>
          </a:p>
        </p:txBody>
      </p:sp>
      <p:sp>
        <p:nvSpPr>
          <p:cNvPr id="1143" name="Google Shape;1143;p1"/>
          <p:cNvSpPr txBox="1"/>
          <p:nvPr/>
        </p:nvSpPr>
        <p:spPr>
          <a:xfrm>
            <a:off x="842313" y="639975"/>
            <a:ext cx="6697800" cy="3017626"/>
          </a:xfrm>
          <a:prstGeom prst="rect">
            <a:avLst/>
          </a:prstGeom>
          <a:noFill/>
          <a:ln>
            <a:noFill/>
          </a:ln>
        </p:spPr>
        <p:txBody>
          <a:bodyPr spcFirstLastPara="1" wrap="square" lIns="0" tIns="91425" rIns="91425" bIns="91425" anchor="t" anchorCtr="0">
            <a:noAutofit/>
          </a:bodyPr>
          <a:lstStyle/>
          <a:p>
            <a:pPr marL="0" marR="0" lvl="0" indent="0" algn="l" rtl="0">
              <a:lnSpc>
                <a:spcPct val="85000"/>
              </a:lnSpc>
              <a:spcBef>
                <a:spcPts val="0"/>
              </a:spcBef>
              <a:spcAft>
                <a:spcPts val="0"/>
              </a:spcAft>
              <a:buClr>
                <a:srgbClr val="000000"/>
              </a:buClr>
              <a:buSzPts val="4000"/>
              <a:buFont typeface="Arial"/>
              <a:buNone/>
            </a:pPr>
            <a:r>
              <a:rPr lang="es-MX" sz="4000" b="0" i="0" u="none" strike="noStrike" cap="none" dirty="0">
                <a:solidFill>
                  <a:schemeClr val="tx1"/>
                </a:solidFill>
                <a:latin typeface="Georgia"/>
                <a:ea typeface="Georgia"/>
                <a:cs typeface="Georgia"/>
                <a:sym typeface="Georgia"/>
              </a:rPr>
              <a:t>Cámara Minera de México</a:t>
            </a:r>
          </a:p>
          <a:p>
            <a:pPr marL="0" marR="0" lvl="0" indent="0" algn="l" rtl="0">
              <a:lnSpc>
                <a:spcPct val="85000"/>
              </a:lnSpc>
              <a:spcBef>
                <a:spcPts val="0"/>
              </a:spcBef>
              <a:spcAft>
                <a:spcPts val="0"/>
              </a:spcAft>
              <a:buClr>
                <a:srgbClr val="000000"/>
              </a:buClr>
              <a:buSzPts val="4000"/>
              <a:buFont typeface="Arial"/>
              <a:buNone/>
            </a:pPr>
            <a:r>
              <a:rPr lang="es-MX" sz="4000" dirty="0">
                <a:solidFill>
                  <a:schemeClr val="tx1"/>
                </a:solidFill>
                <a:latin typeface="Georgia"/>
                <a:ea typeface="Georgia"/>
                <a:cs typeface="Georgia"/>
                <a:sym typeface="Georgia"/>
              </a:rPr>
              <a:t>(CAMIMEX)</a:t>
            </a:r>
            <a:endParaRPr lang="es-MX" sz="4000" b="0" i="0" u="none" strike="noStrike" cap="none" dirty="0">
              <a:solidFill>
                <a:schemeClr val="tx1"/>
              </a:solidFill>
              <a:latin typeface="Georgia"/>
              <a:ea typeface="Georgia"/>
              <a:cs typeface="Georgia"/>
              <a:sym typeface="Georgia"/>
            </a:endParaRPr>
          </a:p>
          <a:p>
            <a:pPr marL="0" marR="0" lvl="0" indent="0" algn="l" rtl="0">
              <a:lnSpc>
                <a:spcPct val="85000"/>
              </a:lnSpc>
              <a:spcBef>
                <a:spcPts val="0"/>
              </a:spcBef>
              <a:spcAft>
                <a:spcPts val="0"/>
              </a:spcAft>
              <a:buClr>
                <a:srgbClr val="000000"/>
              </a:buClr>
              <a:buSzPts val="4000"/>
              <a:buFont typeface="Arial"/>
              <a:buNone/>
            </a:pPr>
            <a:endParaRPr lang="es-MX" sz="3600" dirty="0">
              <a:solidFill>
                <a:schemeClr val="tx1"/>
              </a:solidFill>
              <a:latin typeface="Georgia"/>
              <a:sym typeface="Georgia"/>
            </a:endParaRPr>
          </a:p>
          <a:p>
            <a:pPr marL="0" marR="0" lvl="0" indent="0" algn="l" rtl="0">
              <a:lnSpc>
                <a:spcPct val="85000"/>
              </a:lnSpc>
              <a:spcBef>
                <a:spcPts val="0"/>
              </a:spcBef>
              <a:spcAft>
                <a:spcPts val="0"/>
              </a:spcAft>
              <a:buClr>
                <a:srgbClr val="000000"/>
              </a:buClr>
              <a:buSzPts val="4000"/>
              <a:buFont typeface="Arial"/>
              <a:buNone/>
            </a:pPr>
            <a:r>
              <a:rPr lang="es-MX" sz="3200" dirty="0">
                <a:solidFill>
                  <a:schemeClr val="tx1"/>
                </a:solidFill>
                <a:latin typeface="Georgia"/>
                <a:sym typeface="Georgia"/>
              </a:rPr>
              <a:t>Aspectos fiscales a considerar por las compañías mineras al cierre del ejercicio</a:t>
            </a:r>
            <a:endParaRPr lang="es-MX" sz="3200" b="0" i="0" u="none" strike="noStrike" cap="none" dirty="0">
              <a:solidFill>
                <a:schemeClr val="tx1"/>
              </a:solidFill>
              <a:latin typeface="Arial"/>
              <a:ea typeface="Arial"/>
              <a:cs typeface="Arial"/>
              <a:sym typeface="Arial"/>
            </a:endParaRPr>
          </a:p>
        </p:txBody>
      </p:sp>
      <p:sp>
        <p:nvSpPr>
          <p:cNvPr id="4" name="Google Shape;1162;p11">
            <a:extLst>
              <a:ext uri="{FF2B5EF4-FFF2-40B4-BE49-F238E27FC236}">
                <a16:creationId xmlns:a16="http://schemas.microsoft.com/office/drawing/2014/main" id="{5C74D5F7-8CA0-4174-BDA3-A12136D854E9}"/>
              </a:ext>
            </a:extLst>
          </p:cNvPr>
          <p:cNvSpPr/>
          <p:nvPr/>
        </p:nvSpPr>
        <p:spPr>
          <a:xfrm>
            <a:off x="0" y="1836053"/>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5" name="Google Shape;1163;p11">
            <a:extLst>
              <a:ext uri="{FF2B5EF4-FFF2-40B4-BE49-F238E27FC236}">
                <a16:creationId xmlns:a16="http://schemas.microsoft.com/office/drawing/2014/main" id="{4D4AB8C8-42FE-4418-A0B3-2574E1AA3666}"/>
              </a:ext>
            </a:extLst>
          </p:cNvPr>
          <p:cNvSpPr/>
          <p:nvPr/>
        </p:nvSpPr>
        <p:spPr>
          <a:xfrm>
            <a:off x="0" y="379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3. Gastos de exploración, desarrollo y obra minera</a:t>
            </a: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aphicFrame>
        <p:nvGraphicFramePr>
          <p:cNvPr id="4" name="Table 6">
            <a:extLst>
              <a:ext uri="{FF2B5EF4-FFF2-40B4-BE49-F238E27FC236}">
                <a16:creationId xmlns:a16="http://schemas.microsoft.com/office/drawing/2014/main" id="{CDF3BF0C-AB23-4AA6-928E-B8724E121F11}"/>
              </a:ext>
            </a:extLst>
          </p:cNvPr>
          <p:cNvGraphicFramePr>
            <a:graphicFrameLocks noGrp="1"/>
          </p:cNvGraphicFramePr>
          <p:nvPr>
            <p:extLst>
              <p:ext uri="{D42A27DB-BD31-4B8C-83A1-F6EECF244321}">
                <p14:modId xmlns:p14="http://schemas.microsoft.com/office/powerpoint/2010/main" val="3515458557"/>
              </p:ext>
            </p:extLst>
          </p:nvPr>
        </p:nvGraphicFramePr>
        <p:xfrm>
          <a:off x="539422" y="1828800"/>
          <a:ext cx="4032577" cy="4202884"/>
        </p:xfrm>
        <a:graphic>
          <a:graphicData uri="http://schemas.openxmlformats.org/drawingml/2006/table">
            <a:tbl>
              <a:tblPr firstRow="1" bandRow="1">
                <a:tableStyleId>{C83B3015-830C-4F63-87CF-844D7EE60E51}</a:tableStyleId>
              </a:tblPr>
              <a:tblGrid>
                <a:gridCol w="4032577">
                  <a:extLst>
                    <a:ext uri="{9D8B030D-6E8A-4147-A177-3AD203B41FA5}">
                      <a16:colId xmlns:a16="http://schemas.microsoft.com/office/drawing/2014/main" val="979413974"/>
                    </a:ext>
                  </a:extLst>
                </a:gridCol>
              </a:tblGrid>
              <a:tr h="951596">
                <a:tc>
                  <a:txBody>
                    <a:bodyPr/>
                    <a:lstStyle/>
                    <a:p>
                      <a:pPr algn="ctr"/>
                      <a:r>
                        <a:rPr lang="es-MX" dirty="0">
                          <a:solidFill>
                            <a:schemeClr val="tx1"/>
                          </a:solidFill>
                          <a:latin typeface="Georgia" panose="02040502050405020303" pitchFamily="18" charset="0"/>
                        </a:rPr>
                        <a:t>Modificación párrafo sexto artículo 32 de la Ley del Impuesto Sobre la Renta (ISR)</a:t>
                      </a:r>
                    </a:p>
                  </a:txBody>
                  <a:tcPr>
                    <a:solidFill>
                      <a:srgbClr val="FFB800"/>
                    </a:solidFill>
                  </a:tcPr>
                </a:tc>
                <a:extLst>
                  <a:ext uri="{0D108BD9-81ED-4DB2-BD59-A6C34878D82A}">
                    <a16:rowId xmlns:a16="http://schemas.microsoft.com/office/drawing/2014/main" val="1015146793"/>
                  </a:ext>
                </a:extLst>
              </a:tr>
              <a:tr h="3251288">
                <a:tc>
                  <a:txBody>
                    <a:bodyPr/>
                    <a:lstStyle/>
                    <a:p>
                      <a:pPr marL="0" marR="0" lvl="0" indent="0" algn="l" rtl="0">
                        <a:lnSpc>
                          <a:spcPct val="100000"/>
                        </a:lnSpc>
                        <a:spcBef>
                          <a:spcPts val="0"/>
                        </a:spcBef>
                        <a:spcAft>
                          <a:spcPts val="0"/>
                        </a:spcAft>
                        <a:buClr>
                          <a:srgbClr val="000000"/>
                        </a:buClr>
                        <a:buSzPts val="1200"/>
                        <a:buFont typeface="Arial"/>
                        <a:buNone/>
                      </a:pPr>
                      <a:r>
                        <a:rPr lang="es-MX" sz="1200" b="0" i="0" u="none" strike="noStrike" cap="none" dirty="0">
                          <a:solidFill>
                            <a:srgbClr val="000000"/>
                          </a:solidFill>
                          <a:latin typeface="Georgia" panose="02040502050405020303" pitchFamily="18" charset="0"/>
                          <a:sym typeface="Arial"/>
                        </a:rPr>
                        <a:t>Erogaciones realizadas en periodos preoperativos son… Tratándose de industrias extractivas, estas erogaciones son las relacionadas con la exploración para la localización y cuantificación de nuevos yacimientos susceptibles de explotarse. </a:t>
                      </a:r>
                      <a:r>
                        <a:rPr lang="es-MX" sz="1200" b="1" i="0" u="none" strike="noStrike" cap="none" dirty="0">
                          <a:solidFill>
                            <a:srgbClr val="000000"/>
                          </a:solidFill>
                          <a:latin typeface="Georgia" panose="02040502050405020303" pitchFamily="18" charset="0"/>
                          <a:sym typeface="Arial"/>
                        </a:rPr>
                        <a:t>No se considerarán erogaciones en periodo preoperativo las correspondientes a activos intangibles que permitan la exploración o explotación de bienes del dominio público, las cuales tendrán el tratamiento de gasto diferido.</a:t>
                      </a:r>
                    </a:p>
                    <a:p>
                      <a:pPr marL="0" marR="0" lvl="0" indent="0" algn="l" rtl="0">
                        <a:lnSpc>
                          <a:spcPct val="100000"/>
                        </a:lnSpc>
                        <a:spcBef>
                          <a:spcPts val="0"/>
                        </a:spcBef>
                        <a:spcAft>
                          <a:spcPts val="0"/>
                        </a:spcAft>
                        <a:buClr>
                          <a:srgbClr val="000000"/>
                        </a:buClr>
                        <a:buSzPts val="1200"/>
                        <a:buFont typeface="Arial"/>
                        <a:buNone/>
                      </a:pPr>
                      <a:endParaRPr lang="es-MX" dirty="0"/>
                    </a:p>
                  </a:txBody>
                  <a:tcPr>
                    <a:solidFill>
                      <a:schemeClr val="bg1">
                        <a:lumMod val="95000"/>
                      </a:schemeClr>
                    </a:solidFill>
                  </a:tcPr>
                </a:tc>
                <a:extLst>
                  <a:ext uri="{0D108BD9-81ED-4DB2-BD59-A6C34878D82A}">
                    <a16:rowId xmlns:a16="http://schemas.microsoft.com/office/drawing/2014/main" val="1912200661"/>
                  </a:ext>
                </a:extLst>
              </a:tr>
            </a:tbl>
          </a:graphicData>
        </a:graphic>
      </p:graphicFrame>
      <p:graphicFrame>
        <p:nvGraphicFramePr>
          <p:cNvPr id="23" name="Table 6">
            <a:extLst>
              <a:ext uri="{FF2B5EF4-FFF2-40B4-BE49-F238E27FC236}">
                <a16:creationId xmlns:a16="http://schemas.microsoft.com/office/drawing/2014/main" id="{6AA36F59-6931-4FBB-9C8E-C87C71BF3DFB}"/>
              </a:ext>
            </a:extLst>
          </p:cNvPr>
          <p:cNvGraphicFramePr>
            <a:graphicFrameLocks noGrp="1"/>
          </p:cNvGraphicFramePr>
          <p:nvPr>
            <p:extLst>
              <p:ext uri="{D42A27DB-BD31-4B8C-83A1-F6EECF244321}">
                <p14:modId xmlns:p14="http://schemas.microsoft.com/office/powerpoint/2010/main" val="1944846240"/>
              </p:ext>
            </p:extLst>
          </p:nvPr>
        </p:nvGraphicFramePr>
        <p:xfrm>
          <a:off x="4791622" y="1811950"/>
          <a:ext cx="4032577" cy="4202884"/>
        </p:xfrm>
        <a:graphic>
          <a:graphicData uri="http://schemas.openxmlformats.org/drawingml/2006/table">
            <a:tbl>
              <a:tblPr firstRow="1" bandRow="1">
                <a:tableStyleId>{C83B3015-830C-4F63-87CF-844D7EE60E51}</a:tableStyleId>
              </a:tblPr>
              <a:tblGrid>
                <a:gridCol w="4032577">
                  <a:extLst>
                    <a:ext uri="{9D8B030D-6E8A-4147-A177-3AD203B41FA5}">
                      <a16:colId xmlns:a16="http://schemas.microsoft.com/office/drawing/2014/main" val="979413974"/>
                    </a:ext>
                  </a:extLst>
                </a:gridCol>
              </a:tblGrid>
              <a:tr h="951596">
                <a:tc>
                  <a:txBody>
                    <a:bodyPr/>
                    <a:lstStyle/>
                    <a:p>
                      <a:pPr algn="ctr"/>
                      <a:r>
                        <a:rPr lang="es-MX" dirty="0">
                          <a:solidFill>
                            <a:schemeClr val="tx1"/>
                          </a:solidFill>
                          <a:latin typeface="Georgia" panose="02040502050405020303" pitchFamily="18" charset="0"/>
                        </a:rPr>
                        <a:t>Modificación fracción I artículo 34 Ley del ISR 2022</a:t>
                      </a:r>
                    </a:p>
                  </a:txBody>
                  <a:tcPr>
                    <a:solidFill>
                      <a:srgbClr val="FFB800"/>
                    </a:solidFill>
                  </a:tcPr>
                </a:tc>
                <a:extLst>
                  <a:ext uri="{0D108BD9-81ED-4DB2-BD59-A6C34878D82A}">
                    <a16:rowId xmlns:a16="http://schemas.microsoft.com/office/drawing/2014/main" val="1015146793"/>
                  </a:ext>
                </a:extLst>
              </a:tr>
              <a:tr h="3251288">
                <a:tc>
                  <a:txBody>
                    <a:bodyPr/>
                    <a:lstStyle/>
                    <a:p>
                      <a:pPr marL="0" marR="0" lvl="0" indent="0" algn="l" rtl="0">
                        <a:lnSpc>
                          <a:spcPct val="100000"/>
                        </a:lnSpc>
                        <a:spcBef>
                          <a:spcPts val="0"/>
                        </a:spcBef>
                        <a:spcAft>
                          <a:spcPts val="0"/>
                        </a:spcAft>
                        <a:buClr>
                          <a:srgbClr val="000000"/>
                        </a:buClr>
                        <a:buSzPts val="1200"/>
                        <a:buFont typeface="Arial"/>
                        <a:buNone/>
                      </a:pPr>
                      <a:r>
                        <a:rPr lang="es-MX" sz="1200" b="0" i="0" u="none" strike="noStrike" cap="none" dirty="0">
                          <a:solidFill>
                            <a:srgbClr val="000000"/>
                          </a:solidFill>
                          <a:latin typeface="Georgia" panose="02040502050405020303" pitchFamily="18" charset="0"/>
                          <a:sym typeface="Arial"/>
                        </a:rPr>
                        <a:t>Los por cientos máximos autorizados, tratándose de activos fijos por tipo de bien son los siguientes:</a:t>
                      </a:r>
                    </a:p>
                    <a:p>
                      <a:pPr marL="0" marR="0" lvl="0" indent="0" algn="l" rtl="0">
                        <a:lnSpc>
                          <a:spcPct val="100000"/>
                        </a:lnSpc>
                        <a:spcBef>
                          <a:spcPts val="0"/>
                        </a:spcBef>
                        <a:spcAft>
                          <a:spcPts val="0"/>
                        </a:spcAft>
                        <a:buClr>
                          <a:srgbClr val="000000"/>
                        </a:buClr>
                        <a:buSzPts val="1200"/>
                        <a:buFont typeface="Arial"/>
                        <a:buNone/>
                      </a:pPr>
                      <a:endParaRPr lang="es-MX" sz="1200" dirty="0">
                        <a:latin typeface="Georgia" panose="02040502050405020303" pitchFamily="18" charset="0"/>
                      </a:endParaRPr>
                    </a:p>
                    <a:p>
                      <a:pPr marL="285750" marR="0" lvl="0" indent="-285750" algn="l" rtl="0">
                        <a:lnSpc>
                          <a:spcPct val="100000"/>
                        </a:lnSpc>
                        <a:spcBef>
                          <a:spcPts val="0"/>
                        </a:spcBef>
                        <a:spcAft>
                          <a:spcPts val="0"/>
                        </a:spcAft>
                        <a:buClr>
                          <a:srgbClr val="000000"/>
                        </a:buClr>
                        <a:buSzPts val="1200"/>
                        <a:buFont typeface="Arial"/>
                        <a:buAutoNum type="romanUcPeriod"/>
                      </a:pPr>
                      <a:r>
                        <a:rPr lang="es-MX" sz="1200" b="0" i="0" u="none" strike="noStrike" cap="none" dirty="0">
                          <a:solidFill>
                            <a:srgbClr val="000000"/>
                          </a:solidFill>
                          <a:latin typeface="Georgia" panose="02040502050405020303" pitchFamily="18" charset="0"/>
                          <a:sym typeface="Arial"/>
                        </a:rPr>
                        <a:t>Tratándose de construcciones:</a:t>
                      </a:r>
                    </a:p>
                    <a:p>
                      <a:pPr marR="0" lvl="0" algn="l" rtl="0">
                        <a:lnSpc>
                          <a:spcPct val="100000"/>
                        </a:lnSpc>
                        <a:spcBef>
                          <a:spcPts val="0"/>
                        </a:spcBef>
                        <a:spcAft>
                          <a:spcPts val="0"/>
                        </a:spcAft>
                        <a:buClr>
                          <a:srgbClr val="000000"/>
                        </a:buClr>
                        <a:buSzPts val="1200"/>
                      </a:pPr>
                      <a:endParaRPr lang="es-MX" sz="1200" dirty="0">
                        <a:latin typeface="Georgia" panose="02040502050405020303" pitchFamily="18" charset="0"/>
                      </a:endParaRPr>
                    </a:p>
                    <a:p>
                      <a:pPr marR="0" lvl="0" algn="l" rtl="0">
                        <a:lnSpc>
                          <a:spcPct val="100000"/>
                        </a:lnSpc>
                        <a:spcBef>
                          <a:spcPts val="0"/>
                        </a:spcBef>
                        <a:spcAft>
                          <a:spcPts val="0"/>
                        </a:spcAft>
                        <a:buClr>
                          <a:srgbClr val="000000"/>
                        </a:buClr>
                        <a:buSzPts val="1200"/>
                      </a:pPr>
                      <a:r>
                        <a:rPr lang="es-MX" sz="1200" dirty="0">
                          <a:latin typeface="Georgia" panose="02040502050405020303" pitchFamily="18" charset="0"/>
                        </a:rPr>
                        <a:t>a) …</a:t>
                      </a:r>
                    </a:p>
                    <a:p>
                      <a:pPr marR="0" lvl="0" algn="l" rtl="0">
                        <a:lnSpc>
                          <a:spcPct val="100000"/>
                        </a:lnSpc>
                        <a:spcBef>
                          <a:spcPts val="0"/>
                        </a:spcBef>
                        <a:spcAft>
                          <a:spcPts val="0"/>
                        </a:spcAft>
                        <a:buClr>
                          <a:srgbClr val="000000"/>
                        </a:buClr>
                        <a:buSzPts val="1200"/>
                      </a:pPr>
                      <a:endParaRPr lang="es-MX" sz="1200" dirty="0">
                        <a:latin typeface="Georgia" panose="02040502050405020303" pitchFamily="18" charset="0"/>
                      </a:endParaRPr>
                    </a:p>
                    <a:p>
                      <a:pPr marR="0" lvl="0" algn="l" rtl="0">
                        <a:lnSpc>
                          <a:spcPct val="100000"/>
                        </a:lnSpc>
                        <a:spcBef>
                          <a:spcPts val="0"/>
                        </a:spcBef>
                        <a:spcAft>
                          <a:spcPts val="0"/>
                        </a:spcAft>
                        <a:buClr>
                          <a:srgbClr val="000000"/>
                        </a:buClr>
                        <a:buSzPts val="1200"/>
                      </a:pPr>
                      <a:r>
                        <a:rPr lang="es-MX" sz="1200" b="0" i="0" u="none" strike="noStrike" cap="none" dirty="0">
                          <a:solidFill>
                            <a:srgbClr val="000000"/>
                          </a:solidFill>
                          <a:latin typeface="Georgia" panose="02040502050405020303" pitchFamily="18" charset="0"/>
                          <a:sym typeface="Arial"/>
                        </a:rPr>
                        <a:t>b) 5% en los demás casos, </a:t>
                      </a:r>
                      <a:r>
                        <a:rPr lang="es-MX" sz="1200" b="1" i="0" u="none" strike="noStrike" cap="none" dirty="0">
                          <a:solidFill>
                            <a:srgbClr val="000000"/>
                          </a:solidFill>
                          <a:latin typeface="Georgia" panose="02040502050405020303" pitchFamily="18" charset="0"/>
                          <a:sym typeface="Arial"/>
                        </a:rPr>
                        <a:t>incluyendo las instalaciones, adiciones, reparaciones, mejoras, adaptaciones, así como cualquier otra construcción que se realice en un lote minero de conformidad con el artículo 12 de la Ley Minera. </a:t>
                      </a:r>
                    </a:p>
                    <a:p>
                      <a:pPr marR="0" lvl="0" algn="l" rtl="0">
                        <a:lnSpc>
                          <a:spcPct val="100000"/>
                        </a:lnSpc>
                        <a:spcBef>
                          <a:spcPts val="0"/>
                        </a:spcBef>
                        <a:spcAft>
                          <a:spcPts val="0"/>
                        </a:spcAft>
                        <a:buClr>
                          <a:srgbClr val="000000"/>
                        </a:buClr>
                        <a:buSzPts val="1200"/>
                      </a:pPr>
                      <a:endParaRPr lang="es-MX" sz="1200" b="0" i="0" u="none" strike="noStrike" cap="none" dirty="0">
                        <a:solidFill>
                          <a:srgbClr val="000000"/>
                        </a:solidFill>
                        <a:latin typeface="Georgia" panose="02040502050405020303" pitchFamily="18" charset="0"/>
                        <a:sym typeface="Arial"/>
                      </a:endParaRPr>
                    </a:p>
                    <a:p>
                      <a:pPr marR="0" lvl="0" algn="l" rtl="0">
                        <a:lnSpc>
                          <a:spcPct val="100000"/>
                        </a:lnSpc>
                        <a:spcBef>
                          <a:spcPts val="0"/>
                        </a:spcBef>
                        <a:spcAft>
                          <a:spcPts val="0"/>
                        </a:spcAft>
                        <a:buClr>
                          <a:srgbClr val="000000"/>
                        </a:buClr>
                        <a:buSzPts val="1200"/>
                      </a:pPr>
                      <a:r>
                        <a:rPr lang="es-MX" sz="1200" b="0" i="0" u="none" strike="noStrike" cap="none" dirty="0">
                          <a:solidFill>
                            <a:srgbClr val="000000"/>
                          </a:solidFill>
                          <a:latin typeface="Georgia" panose="02040502050405020303" pitchFamily="18" charset="0"/>
                          <a:sym typeface="Arial"/>
                        </a:rPr>
                        <a:t>…</a:t>
                      </a:r>
                      <a:endParaRPr lang="es-MX" sz="1200" dirty="0"/>
                    </a:p>
                    <a:p>
                      <a:endParaRPr lang="es-MX" dirty="0"/>
                    </a:p>
                  </a:txBody>
                  <a:tcPr>
                    <a:solidFill>
                      <a:schemeClr val="bg1">
                        <a:lumMod val="95000"/>
                      </a:schemeClr>
                    </a:solidFill>
                  </a:tcPr>
                </a:tc>
                <a:extLst>
                  <a:ext uri="{0D108BD9-81ED-4DB2-BD59-A6C34878D82A}">
                    <a16:rowId xmlns:a16="http://schemas.microsoft.com/office/drawing/2014/main" val="1912200661"/>
                  </a:ext>
                </a:extLst>
              </a:tr>
            </a:tbl>
          </a:graphicData>
        </a:graphic>
      </p:graphicFrame>
    </p:spTree>
    <p:extLst>
      <p:ext uri="{BB962C8B-B14F-4D97-AF65-F5344CB8AC3E}">
        <p14:creationId xmlns:p14="http://schemas.microsoft.com/office/powerpoint/2010/main" val="2846982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3. Gastos de exploración, desarrollo y obra minera</a:t>
            </a: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14" name="Google Shape;1230;p16">
            <a:extLst>
              <a:ext uri="{FF2B5EF4-FFF2-40B4-BE49-F238E27FC236}">
                <a16:creationId xmlns:a16="http://schemas.microsoft.com/office/drawing/2014/main" id="{6333C871-0534-40D0-8D3E-940FDBB27CC6}"/>
              </a:ext>
            </a:extLst>
          </p:cNvPr>
          <p:cNvSpPr/>
          <p:nvPr/>
        </p:nvSpPr>
        <p:spPr>
          <a:xfrm>
            <a:off x="566900" y="4751938"/>
            <a:ext cx="3977400" cy="598976"/>
          </a:xfrm>
          <a:prstGeom prst="rect">
            <a:avLst/>
          </a:prstGeom>
          <a:solidFill>
            <a:srgbClr val="F3F3F3"/>
          </a:solidFill>
          <a:ln>
            <a:noFill/>
          </a:ln>
        </p:spPr>
        <p:txBody>
          <a:bodyPr spcFirstLastPara="1" wrap="square" lIns="640075" tIns="274300"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buSzPts val="1200"/>
            </a:pPr>
            <a:r>
              <a:rPr lang="es-MX" sz="1200" dirty="0">
                <a:latin typeface="Georgia" panose="02040502050405020303" pitchFamily="18" charset="0"/>
              </a:rPr>
              <a:t>Análisis de operación para identificar obras y trabajos depreciables</a:t>
            </a:r>
          </a:p>
        </p:txBody>
      </p:sp>
      <p:sp>
        <p:nvSpPr>
          <p:cNvPr id="15" name="Google Shape;1236;p16">
            <a:extLst>
              <a:ext uri="{FF2B5EF4-FFF2-40B4-BE49-F238E27FC236}">
                <a16:creationId xmlns:a16="http://schemas.microsoft.com/office/drawing/2014/main" id="{BBC653D2-C5A0-4456-953F-5EF51E37E0B6}"/>
              </a:ext>
            </a:extLst>
          </p:cNvPr>
          <p:cNvSpPr/>
          <p:nvPr/>
        </p:nvSpPr>
        <p:spPr>
          <a:xfrm>
            <a:off x="549950" y="2258927"/>
            <a:ext cx="7830652" cy="484800"/>
          </a:xfrm>
          <a:prstGeom prst="rect">
            <a:avLst/>
          </a:prstGeom>
          <a:noFill/>
          <a:ln>
            <a:noFill/>
          </a:ln>
        </p:spPr>
        <p:txBody>
          <a:bodyPr spcFirstLastPara="1" wrap="square" lIns="0" tIns="0"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chemeClr val="dk1"/>
              </a:buClr>
              <a:buSzPts val="1600"/>
              <a:buFont typeface="Georgia"/>
              <a:buNone/>
            </a:pPr>
            <a:r>
              <a:rPr lang="en" sz="1400" b="1" i="0" u="none" strike="noStrike" cap="none" dirty="0">
                <a:solidFill>
                  <a:schemeClr val="dk1"/>
                </a:solidFill>
                <a:latin typeface="Georgia" panose="02040502050405020303" pitchFamily="18" charset="0"/>
                <a:sym typeface="Arial"/>
              </a:rPr>
              <a:t>Algunos aspectos a considerar:</a:t>
            </a:r>
            <a:endParaRPr sz="1400" b="0" i="0" u="none" strike="noStrike" cap="none" dirty="0">
              <a:solidFill>
                <a:schemeClr val="dk1"/>
              </a:solidFill>
              <a:latin typeface="Georgia" panose="02040502050405020303" pitchFamily="18" charset="0"/>
              <a:sym typeface="Arial"/>
            </a:endParaRPr>
          </a:p>
          <a:p>
            <a:pPr marL="0" marR="0" lvl="0" indent="0" algn="l" rtl="0">
              <a:lnSpc>
                <a:spcPct val="100000"/>
              </a:lnSpc>
              <a:spcBef>
                <a:spcPts val="0"/>
              </a:spcBef>
              <a:spcAft>
                <a:spcPts val="1000"/>
              </a:spcAft>
              <a:buClr>
                <a:srgbClr val="000000"/>
              </a:buClr>
              <a:buSzPts val="1200"/>
              <a:buFont typeface="Arial"/>
              <a:buNone/>
            </a:pPr>
            <a:endParaRPr sz="1200" b="0" i="0" u="none" strike="noStrike" cap="none" dirty="0">
              <a:solidFill>
                <a:schemeClr val="dk1"/>
              </a:solidFill>
              <a:latin typeface="Georgia" panose="02040502050405020303" pitchFamily="18" charset="0"/>
              <a:sym typeface="Arial"/>
            </a:endParaRPr>
          </a:p>
        </p:txBody>
      </p:sp>
      <p:sp>
        <p:nvSpPr>
          <p:cNvPr id="16" name="Google Shape;1237;p16">
            <a:extLst>
              <a:ext uri="{FF2B5EF4-FFF2-40B4-BE49-F238E27FC236}">
                <a16:creationId xmlns:a16="http://schemas.microsoft.com/office/drawing/2014/main" id="{E235BCBD-355A-4B59-94B2-8C723084F5EA}"/>
              </a:ext>
            </a:extLst>
          </p:cNvPr>
          <p:cNvSpPr/>
          <p:nvPr/>
        </p:nvSpPr>
        <p:spPr>
          <a:xfrm>
            <a:off x="566900" y="2999352"/>
            <a:ext cx="3977400" cy="749100"/>
          </a:xfrm>
          <a:prstGeom prst="rect">
            <a:avLst/>
          </a:prstGeom>
          <a:solidFill>
            <a:srgbClr val="F3F3F3"/>
          </a:solidFill>
          <a:ln>
            <a:noFill/>
          </a:ln>
        </p:spPr>
        <p:txBody>
          <a:bodyPr spcFirstLastPara="1" wrap="square" lIns="640075" tIns="274300"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buSzPts val="1200"/>
            </a:pPr>
            <a:r>
              <a:rPr lang="en" sz="1200" dirty="0">
                <a:latin typeface="Georgia" panose="02040502050405020303" pitchFamily="18" charset="0"/>
              </a:rPr>
              <a:t>Impacto en ISR y Derecho Minero</a:t>
            </a:r>
            <a:endParaRPr sz="1200" b="0" i="0" u="none" strike="noStrike" cap="none" dirty="0">
              <a:solidFill>
                <a:srgbClr val="000000"/>
              </a:solidFill>
              <a:latin typeface="Georgia" panose="02040502050405020303" pitchFamily="18" charset="0"/>
              <a:sym typeface="Arial"/>
            </a:endParaRPr>
          </a:p>
        </p:txBody>
      </p:sp>
      <p:sp>
        <p:nvSpPr>
          <p:cNvPr id="17" name="Google Shape;1238;p16">
            <a:extLst>
              <a:ext uri="{FF2B5EF4-FFF2-40B4-BE49-F238E27FC236}">
                <a16:creationId xmlns:a16="http://schemas.microsoft.com/office/drawing/2014/main" id="{6E7A1ED6-E38D-4B0F-8DCA-EBEE99F332D4}"/>
              </a:ext>
            </a:extLst>
          </p:cNvPr>
          <p:cNvSpPr/>
          <p:nvPr/>
        </p:nvSpPr>
        <p:spPr>
          <a:xfrm>
            <a:off x="566900" y="4751938"/>
            <a:ext cx="507000" cy="598976"/>
          </a:xfrm>
          <a:prstGeom prst="rect">
            <a:avLst/>
          </a:prstGeom>
          <a:solidFill>
            <a:schemeClr val="accent2"/>
          </a:solidFill>
          <a:ln>
            <a:noFill/>
          </a:ln>
        </p:spPr>
        <p:txBody>
          <a:bodyPr spcFirstLastPara="1" wrap="square" lIns="5486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18" name="Google Shape;1239;p16">
            <a:extLst>
              <a:ext uri="{FF2B5EF4-FFF2-40B4-BE49-F238E27FC236}">
                <a16:creationId xmlns:a16="http://schemas.microsoft.com/office/drawing/2014/main" id="{ADACBD7D-4E9C-48D4-A8FE-252324AB3E45}"/>
              </a:ext>
            </a:extLst>
          </p:cNvPr>
          <p:cNvSpPr/>
          <p:nvPr/>
        </p:nvSpPr>
        <p:spPr>
          <a:xfrm>
            <a:off x="780563" y="4925050"/>
            <a:ext cx="88366" cy="187223"/>
          </a:xfrm>
          <a:custGeom>
            <a:avLst/>
            <a:gdLst/>
            <a:ahLst/>
            <a:cxnLst/>
            <a:rect l="l" t="t" r="r" b="b"/>
            <a:pathLst>
              <a:path w="109" h="200" extrusionOk="0">
                <a:moveTo>
                  <a:pt x="2" y="2"/>
                </a:moveTo>
                <a:cubicBezTo>
                  <a:pt x="5" y="0"/>
                  <a:pt x="9" y="0"/>
                  <a:pt x="11" y="2"/>
                </a:cubicBezTo>
                <a:cubicBezTo>
                  <a:pt x="109" y="100"/>
                  <a:pt x="109" y="100"/>
                  <a:pt x="109" y="100"/>
                </a:cubicBezTo>
                <a:cubicBezTo>
                  <a:pt x="11" y="199"/>
                  <a:pt x="11" y="199"/>
                  <a:pt x="11" y="199"/>
                </a:cubicBezTo>
                <a:cubicBezTo>
                  <a:pt x="10" y="200"/>
                  <a:pt x="8" y="200"/>
                  <a:pt x="7" y="200"/>
                </a:cubicBezTo>
                <a:cubicBezTo>
                  <a:pt x="5" y="200"/>
                  <a:pt x="3" y="200"/>
                  <a:pt x="2" y="199"/>
                </a:cubicBezTo>
                <a:cubicBezTo>
                  <a:pt x="0" y="196"/>
                  <a:pt x="0" y="192"/>
                  <a:pt x="2" y="190"/>
                </a:cubicBezTo>
                <a:cubicBezTo>
                  <a:pt x="91" y="100"/>
                  <a:pt x="91" y="100"/>
                  <a:pt x="91" y="100"/>
                </a:cubicBezTo>
                <a:cubicBezTo>
                  <a:pt x="2" y="11"/>
                  <a:pt x="2" y="11"/>
                  <a:pt x="2" y="11"/>
                </a:cubicBezTo>
                <a:cubicBezTo>
                  <a:pt x="0" y="9"/>
                  <a:pt x="0" y="5"/>
                  <a:pt x="2" y="2"/>
                </a:cubicBezTo>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Georgia" panose="02040502050405020303" pitchFamily="18" charset="0"/>
              <a:sym typeface="Arial"/>
            </a:endParaRPr>
          </a:p>
        </p:txBody>
      </p:sp>
      <p:sp>
        <p:nvSpPr>
          <p:cNvPr id="19" name="Google Shape;1240;p16">
            <a:extLst>
              <a:ext uri="{FF2B5EF4-FFF2-40B4-BE49-F238E27FC236}">
                <a16:creationId xmlns:a16="http://schemas.microsoft.com/office/drawing/2014/main" id="{2FAC5094-9222-4759-9F23-71AB17822D1E}"/>
              </a:ext>
            </a:extLst>
          </p:cNvPr>
          <p:cNvSpPr/>
          <p:nvPr/>
        </p:nvSpPr>
        <p:spPr>
          <a:xfrm>
            <a:off x="566900" y="3873628"/>
            <a:ext cx="3977400" cy="749100"/>
          </a:xfrm>
          <a:prstGeom prst="rect">
            <a:avLst/>
          </a:prstGeom>
          <a:solidFill>
            <a:srgbClr val="F3F3F3"/>
          </a:solidFill>
          <a:ln>
            <a:noFill/>
          </a:ln>
        </p:spPr>
        <p:txBody>
          <a:bodyPr spcFirstLastPara="1" wrap="square" lIns="640075" tIns="274300"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buSzPts val="1200"/>
            </a:pPr>
            <a:r>
              <a:rPr lang="es-MX" sz="1200">
                <a:latin typeface="Georgia" panose="02040502050405020303" pitchFamily="18" charset="0"/>
              </a:rPr>
              <a:t>Registro contable de gastos de exploración, desarrollo y obra minera</a:t>
            </a:r>
            <a:endParaRPr lang="es-MX" sz="1200" b="0" i="0" u="none" strike="noStrike" cap="none" dirty="0">
              <a:solidFill>
                <a:srgbClr val="000000"/>
              </a:solidFill>
              <a:latin typeface="Georgia" panose="02040502050405020303" pitchFamily="18" charset="0"/>
              <a:sym typeface="Arial"/>
            </a:endParaRPr>
          </a:p>
        </p:txBody>
      </p:sp>
      <p:sp>
        <p:nvSpPr>
          <p:cNvPr id="22" name="Google Shape;1241;p16">
            <a:extLst>
              <a:ext uri="{FF2B5EF4-FFF2-40B4-BE49-F238E27FC236}">
                <a16:creationId xmlns:a16="http://schemas.microsoft.com/office/drawing/2014/main" id="{FB20CEBE-540A-4557-8148-BF51DC4BF435}"/>
              </a:ext>
            </a:extLst>
          </p:cNvPr>
          <p:cNvSpPr/>
          <p:nvPr/>
        </p:nvSpPr>
        <p:spPr>
          <a:xfrm>
            <a:off x="4616650" y="2999352"/>
            <a:ext cx="3977400" cy="519000"/>
          </a:xfrm>
          <a:prstGeom prst="rect">
            <a:avLst/>
          </a:prstGeom>
          <a:solidFill>
            <a:srgbClr val="F3F3F3"/>
          </a:solidFill>
          <a:ln>
            <a:noFill/>
          </a:ln>
        </p:spPr>
        <p:txBody>
          <a:bodyPr spcFirstLastPara="1" wrap="square" lIns="640075" tIns="274300"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buSzPts val="1200"/>
            </a:pPr>
            <a:r>
              <a:rPr lang="en" sz="1200" dirty="0">
                <a:latin typeface="Georgia" panose="02040502050405020303" pitchFamily="18" charset="0"/>
              </a:rPr>
              <a:t>Valor de las construcciones en lotes mineros</a:t>
            </a:r>
            <a:endParaRPr sz="1200" b="0" i="0" u="none" strike="noStrike" cap="none" dirty="0">
              <a:solidFill>
                <a:srgbClr val="000000"/>
              </a:solidFill>
              <a:latin typeface="Georgia" panose="02040502050405020303" pitchFamily="18" charset="0"/>
              <a:sym typeface="Arial"/>
            </a:endParaRPr>
          </a:p>
        </p:txBody>
      </p:sp>
      <p:sp>
        <p:nvSpPr>
          <p:cNvPr id="23" name="Google Shape;1242;p16">
            <a:extLst>
              <a:ext uri="{FF2B5EF4-FFF2-40B4-BE49-F238E27FC236}">
                <a16:creationId xmlns:a16="http://schemas.microsoft.com/office/drawing/2014/main" id="{37A91182-2AE1-4EB9-9DAB-BA4791A5BBAF}"/>
              </a:ext>
            </a:extLst>
          </p:cNvPr>
          <p:cNvSpPr/>
          <p:nvPr/>
        </p:nvSpPr>
        <p:spPr>
          <a:xfrm>
            <a:off x="4616650" y="2999352"/>
            <a:ext cx="507000" cy="519000"/>
          </a:xfrm>
          <a:prstGeom prst="rect">
            <a:avLst/>
          </a:prstGeom>
          <a:solidFill>
            <a:schemeClr val="accent2"/>
          </a:solidFill>
          <a:ln>
            <a:noFill/>
          </a:ln>
        </p:spPr>
        <p:txBody>
          <a:bodyPr spcFirstLastPara="1" wrap="square" lIns="5486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24" name="Google Shape;1243;p16">
            <a:extLst>
              <a:ext uri="{FF2B5EF4-FFF2-40B4-BE49-F238E27FC236}">
                <a16:creationId xmlns:a16="http://schemas.microsoft.com/office/drawing/2014/main" id="{BF32B4CD-3C35-4081-8F32-85786F1BA515}"/>
              </a:ext>
            </a:extLst>
          </p:cNvPr>
          <p:cNvSpPr/>
          <p:nvPr/>
        </p:nvSpPr>
        <p:spPr>
          <a:xfrm>
            <a:off x="4830313" y="3172464"/>
            <a:ext cx="88366" cy="162225"/>
          </a:xfrm>
          <a:custGeom>
            <a:avLst/>
            <a:gdLst/>
            <a:ahLst/>
            <a:cxnLst/>
            <a:rect l="l" t="t" r="r" b="b"/>
            <a:pathLst>
              <a:path w="109" h="200" extrusionOk="0">
                <a:moveTo>
                  <a:pt x="2" y="2"/>
                </a:moveTo>
                <a:cubicBezTo>
                  <a:pt x="5" y="0"/>
                  <a:pt x="9" y="0"/>
                  <a:pt x="11" y="2"/>
                </a:cubicBezTo>
                <a:cubicBezTo>
                  <a:pt x="109" y="100"/>
                  <a:pt x="109" y="100"/>
                  <a:pt x="109" y="100"/>
                </a:cubicBezTo>
                <a:cubicBezTo>
                  <a:pt x="11" y="199"/>
                  <a:pt x="11" y="199"/>
                  <a:pt x="11" y="199"/>
                </a:cubicBezTo>
                <a:cubicBezTo>
                  <a:pt x="10" y="200"/>
                  <a:pt x="8" y="200"/>
                  <a:pt x="7" y="200"/>
                </a:cubicBezTo>
                <a:cubicBezTo>
                  <a:pt x="5" y="200"/>
                  <a:pt x="3" y="200"/>
                  <a:pt x="2" y="199"/>
                </a:cubicBezTo>
                <a:cubicBezTo>
                  <a:pt x="0" y="196"/>
                  <a:pt x="0" y="192"/>
                  <a:pt x="2" y="190"/>
                </a:cubicBezTo>
                <a:cubicBezTo>
                  <a:pt x="91" y="100"/>
                  <a:pt x="91" y="100"/>
                  <a:pt x="91" y="100"/>
                </a:cubicBezTo>
                <a:cubicBezTo>
                  <a:pt x="2" y="11"/>
                  <a:pt x="2" y="11"/>
                  <a:pt x="2" y="11"/>
                </a:cubicBezTo>
                <a:cubicBezTo>
                  <a:pt x="0" y="9"/>
                  <a:pt x="0" y="5"/>
                  <a:pt x="2" y="2"/>
                </a:cubicBezTo>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Georgia" panose="02040502050405020303" pitchFamily="18" charset="0"/>
              <a:sym typeface="Arial"/>
            </a:endParaRPr>
          </a:p>
        </p:txBody>
      </p:sp>
      <p:sp>
        <p:nvSpPr>
          <p:cNvPr id="25" name="Google Shape;1244;p16">
            <a:extLst>
              <a:ext uri="{FF2B5EF4-FFF2-40B4-BE49-F238E27FC236}">
                <a16:creationId xmlns:a16="http://schemas.microsoft.com/office/drawing/2014/main" id="{D46B7958-4AC3-4962-9BF4-646064E86048}"/>
              </a:ext>
            </a:extLst>
          </p:cNvPr>
          <p:cNvSpPr/>
          <p:nvPr/>
        </p:nvSpPr>
        <p:spPr>
          <a:xfrm>
            <a:off x="4616650" y="3620127"/>
            <a:ext cx="3977400" cy="696173"/>
          </a:xfrm>
          <a:prstGeom prst="rect">
            <a:avLst/>
          </a:prstGeom>
          <a:solidFill>
            <a:srgbClr val="F3F3F3"/>
          </a:solidFill>
          <a:ln>
            <a:noFill/>
          </a:ln>
        </p:spPr>
        <p:txBody>
          <a:bodyPr spcFirstLastPara="1" wrap="square" lIns="640075" tIns="274300"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r>
              <a:rPr lang="es-MX" sz="1200" dirty="0">
                <a:latin typeface="Georgia" panose="02040502050405020303" pitchFamily="18" charset="0"/>
              </a:rPr>
              <a:t>Alternativas a considerar</a:t>
            </a:r>
            <a:endParaRPr sz="1200" dirty="0">
              <a:latin typeface="Georgia" panose="02040502050405020303" pitchFamily="18" charset="0"/>
            </a:endParaRPr>
          </a:p>
        </p:txBody>
      </p:sp>
      <p:sp>
        <p:nvSpPr>
          <p:cNvPr id="26" name="Google Shape;1245;p16">
            <a:extLst>
              <a:ext uri="{FF2B5EF4-FFF2-40B4-BE49-F238E27FC236}">
                <a16:creationId xmlns:a16="http://schemas.microsoft.com/office/drawing/2014/main" id="{F023A9B2-5B05-4BDA-93B2-5C9485977A79}"/>
              </a:ext>
            </a:extLst>
          </p:cNvPr>
          <p:cNvSpPr/>
          <p:nvPr/>
        </p:nvSpPr>
        <p:spPr>
          <a:xfrm>
            <a:off x="4616650" y="3620115"/>
            <a:ext cx="507000" cy="696173"/>
          </a:xfrm>
          <a:prstGeom prst="rect">
            <a:avLst/>
          </a:prstGeom>
          <a:solidFill>
            <a:schemeClr val="accent2"/>
          </a:solidFill>
          <a:ln>
            <a:noFill/>
          </a:ln>
        </p:spPr>
        <p:txBody>
          <a:bodyPr spcFirstLastPara="1" wrap="square" lIns="5486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27" name="Google Shape;1246;p16">
            <a:extLst>
              <a:ext uri="{FF2B5EF4-FFF2-40B4-BE49-F238E27FC236}">
                <a16:creationId xmlns:a16="http://schemas.microsoft.com/office/drawing/2014/main" id="{E8B35211-5C49-4BC2-9FC8-8DE3B0D00968}"/>
              </a:ext>
            </a:extLst>
          </p:cNvPr>
          <p:cNvSpPr/>
          <p:nvPr/>
        </p:nvSpPr>
        <p:spPr>
          <a:xfrm>
            <a:off x="4830313" y="3793228"/>
            <a:ext cx="88366" cy="217604"/>
          </a:xfrm>
          <a:custGeom>
            <a:avLst/>
            <a:gdLst/>
            <a:ahLst/>
            <a:cxnLst/>
            <a:rect l="l" t="t" r="r" b="b"/>
            <a:pathLst>
              <a:path w="109" h="200" extrusionOk="0">
                <a:moveTo>
                  <a:pt x="2" y="2"/>
                </a:moveTo>
                <a:cubicBezTo>
                  <a:pt x="5" y="0"/>
                  <a:pt x="9" y="0"/>
                  <a:pt x="11" y="2"/>
                </a:cubicBezTo>
                <a:cubicBezTo>
                  <a:pt x="109" y="100"/>
                  <a:pt x="109" y="100"/>
                  <a:pt x="109" y="100"/>
                </a:cubicBezTo>
                <a:cubicBezTo>
                  <a:pt x="11" y="199"/>
                  <a:pt x="11" y="199"/>
                  <a:pt x="11" y="199"/>
                </a:cubicBezTo>
                <a:cubicBezTo>
                  <a:pt x="10" y="200"/>
                  <a:pt x="8" y="200"/>
                  <a:pt x="7" y="200"/>
                </a:cubicBezTo>
                <a:cubicBezTo>
                  <a:pt x="5" y="200"/>
                  <a:pt x="3" y="200"/>
                  <a:pt x="2" y="199"/>
                </a:cubicBezTo>
                <a:cubicBezTo>
                  <a:pt x="0" y="196"/>
                  <a:pt x="0" y="192"/>
                  <a:pt x="2" y="190"/>
                </a:cubicBezTo>
                <a:cubicBezTo>
                  <a:pt x="91" y="100"/>
                  <a:pt x="91" y="100"/>
                  <a:pt x="91" y="100"/>
                </a:cubicBezTo>
                <a:cubicBezTo>
                  <a:pt x="2" y="11"/>
                  <a:pt x="2" y="11"/>
                  <a:pt x="2" y="11"/>
                </a:cubicBezTo>
                <a:cubicBezTo>
                  <a:pt x="0" y="9"/>
                  <a:pt x="0" y="5"/>
                  <a:pt x="2" y="2"/>
                </a:cubicBezTo>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Georgia" panose="02040502050405020303" pitchFamily="18" charset="0"/>
              <a:sym typeface="Arial"/>
            </a:endParaRPr>
          </a:p>
        </p:txBody>
      </p:sp>
      <p:sp>
        <p:nvSpPr>
          <p:cNvPr id="34" name="Google Shape;1253;p16">
            <a:extLst>
              <a:ext uri="{FF2B5EF4-FFF2-40B4-BE49-F238E27FC236}">
                <a16:creationId xmlns:a16="http://schemas.microsoft.com/office/drawing/2014/main" id="{0274883C-465A-4E17-B4D4-33551A988EEC}"/>
              </a:ext>
            </a:extLst>
          </p:cNvPr>
          <p:cNvSpPr/>
          <p:nvPr/>
        </p:nvSpPr>
        <p:spPr>
          <a:xfrm>
            <a:off x="566900" y="3885173"/>
            <a:ext cx="507000" cy="749100"/>
          </a:xfrm>
          <a:prstGeom prst="rect">
            <a:avLst/>
          </a:prstGeom>
          <a:solidFill>
            <a:schemeClr val="accent2"/>
          </a:solidFill>
          <a:ln>
            <a:noFill/>
          </a:ln>
        </p:spPr>
        <p:txBody>
          <a:bodyPr spcFirstLastPara="1" wrap="square" lIns="5486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35" name="Google Shape;1254;p16">
            <a:extLst>
              <a:ext uri="{FF2B5EF4-FFF2-40B4-BE49-F238E27FC236}">
                <a16:creationId xmlns:a16="http://schemas.microsoft.com/office/drawing/2014/main" id="{36CDDB6C-6458-4ABA-B2C1-08519F2E0430}"/>
              </a:ext>
            </a:extLst>
          </p:cNvPr>
          <p:cNvSpPr/>
          <p:nvPr/>
        </p:nvSpPr>
        <p:spPr>
          <a:xfrm>
            <a:off x="566900" y="3002637"/>
            <a:ext cx="507000" cy="749100"/>
          </a:xfrm>
          <a:prstGeom prst="rect">
            <a:avLst/>
          </a:prstGeom>
          <a:solidFill>
            <a:schemeClr val="accent2"/>
          </a:solidFill>
          <a:ln>
            <a:noFill/>
          </a:ln>
        </p:spPr>
        <p:txBody>
          <a:bodyPr spcFirstLastPara="1" wrap="square" lIns="5486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36" name="Google Shape;1255;p16">
            <a:extLst>
              <a:ext uri="{FF2B5EF4-FFF2-40B4-BE49-F238E27FC236}">
                <a16:creationId xmlns:a16="http://schemas.microsoft.com/office/drawing/2014/main" id="{F95DB629-0548-4E47-9E21-7F21A1ECF55E}"/>
              </a:ext>
            </a:extLst>
          </p:cNvPr>
          <p:cNvSpPr/>
          <p:nvPr/>
        </p:nvSpPr>
        <p:spPr>
          <a:xfrm>
            <a:off x="780563" y="4201150"/>
            <a:ext cx="88366" cy="162225"/>
          </a:xfrm>
          <a:custGeom>
            <a:avLst/>
            <a:gdLst/>
            <a:ahLst/>
            <a:cxnLst/>
            <a:rect l="l" t="t" r="r" b="b"/>
            <a:pathLst>
              <a:path w="109" h="200" extrusionOk="0">
                <a:moveTo>
                  <a:pt x="2" y="2"/>
                </a:moveTo>
                <a:cubicBezTo>
                  <a:pt x="5" y="0"/>
                  <a:pt x="9" y="0"/>
                  <a:pt x="11" y="2"/>
                </a:cubicBezTo>
                <a:cubicBezTo>
                  <a:pt x="109" y="100"/>
                  <a:pt x="109" y="100"/>
                  <a:pt x="109" y="100"/>
                </a:cubicBezTo>
                <a:cubicBezTo>
                  <a:pt x="11" y="199"/>
                  <a:pt x="11" y="199"/>
                  <a:pt x="11" y="199"/>
                </a:cubicBezTo>
                <a:cubicBezTo>
                  <a:pt x="10" y="200"/>
                  <a:pt x="8" y="200"/>
                  <a:pt x="7" y="200"/>
                </a:cubicBezTo>
                <a:cubicBezTo>
                  <a:pt x="5" y="200"/>
                  <a:pt x="3" y="200"/>
                  <a:pt x="2" y="199"/>
                </a:cubicBezTo>
                <a:cubicBezTo>
                  <a:pt x="0" y="196"/>
                  <a:pt x="0" y="192"/>
                  <a:pt x="2" y="190"/>
                </a:cubicBezTo>
                <a:cubicBezTo>
                  <a:pt x="91" y="100"/>
                  <a:pt x="91" y="100"/>
                  <a:pt x="91" y="100"/>
                </a:cubicBezTo>
                <a:cubicBezTo>
                  <a:pt x="2" y="11"/>
                  <a:pt x="2" y="11"/>
                  <a:pt x="2" y="11"/>
                </a:cubicBezTo>
                <a:cubicBezTo>
                  <a:pt x="0" y="9"/>
                  <a:pt x="0" y="5"/>
                  <a:pt x="2" y="2"/>
                </a:cubicBezTo>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Georgia" panose="02040502050405020303" pitchFamily="18" charset="0"/>
              <a:sym typeface="Arial"/>
            </a:endParaRPr>
          </a:p>
        </p:txBody>
      </p:sp>
      <p:sp>
        <p:nvSpPr>
          <p:cNvPr id="37" name="Google Shape;1256;p16">
            <a:extLst>
              <a:ext uri="{FF2B5EF4-FFF2-40B4-BE49-F238E27FC236}">
                <a16:creationId xmlns:a16="http://schemas.microsoft.com/office/drawing/2014/main" id="{9BECF35D-087C-45FF-9272-13303801208B}"/>
              </a:ext>
            </a:extLst>
          </p:cNvPr>
          <p:cNvSpPr/>
          <p:nvPr/>
        </p:nvSpPr>
        <p:spPr>
          <a:xfrm>
            <a:off x="780563" y="3305601"/>
            <a:ext cx="88366" cy="162225"/>
          </a:xfrm>
          <a:custGeom>
            <a:avLst/>
            <a:gdLst/>
            <a:ahLst/>
            <a:cxnLst/>
            <a:rect l="l" t="t" r="r" b="b"/>
            <a:pathLst>
              <a:path w="109" h="200" extrusionOk="0">
                <a:moveTo>
                  <a:pt x="2" y="2"/>
                </a:moveTo>
                <a:cubicBezTo>
                  <a:pt x="5" y="0"/>
                  <a:pt x="9" y="0"/>
                  <a:pt x="11" y="2"/>
                </a:cubicBezTo>
                <a:cubicBezTo>
                  <a:pt x="109" y="100"/>
                  <a:pt x="109" y="100"/>
                  <a:pt x="109" y="100"/>
                </a:cubicBezTo>
                <a:cubicBezTo>
                  <a:pt x="11" y="199"/>
                  <a:pt x="11" y="199"/>
                  <a:pt x="11" y="199"/>
                </a:cubicBezTo>
                <a:cubicBezTo>
                  <a:pt x="10" y="200"/>
                  <a:pt x="8" y="200"/>
                  <a:pt x="7" y="200"/>
                </a:cubicBezTo>
                <a:cubicBezTo>
                  <a:pt x="5" y="200"/>
                  <a:pt x="3" y="200"/>
                  <a:pt x="2" y="199"/>
                </a:cubicBezTo>
                <a:cubicBezTo>
                  <a:pt x="0" y="196"/>
                  <a:pt x="0" y="192"/>
                  <a:pt x="2" y="190"/>
                </a:cubicBezTo>
                <a:cubicBezTo>
                  <a:pt x="91" y="100"/>
                  <a:pt x="91" y="100"/>
                  <a:pt x="91" y="100"/>
                </a:cubicBezTo>
                <a:cubicBezTo>
                  <a:pt x="2" y="11"/>
                  <a:pt x="2" y="11"/>
                  <a:pt x="2" y="11"/>
                </a:cubicBezTo>
                <a:cubicBezTo>
                  <a:pt x="0" y="9"/>
                  <a:pt x="0" y="5"/>
                  <a:pt x="2" y="2"/>
                </a:cubicBezTo>
              </a:path>
            </a:pathLst>
          </a:custGeom>
          <a:solidFill>
            <a:srgbClr val="0000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Georgia" panose="02040502050405020303" pitchFamily="18" charset="0"/>
              <a:sym typeface="Arial"/>
            </a:endParaRPr>
          </a:p>
        </p:txBody>
      </p:sp>
    </p:spTree>
    <p:extLst>
      <p:ext uri="{BB962C8B-B14F-4D97-AF65-F5344CB8AC3E}">
        <p14:creationId xmlns:p14="http://schemas.microsoft.com/office/powerpoint/2010/main" val="648004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4</a:t>
            </a:r>
            <a:r>
              <a:rPr lang="es-MX" sz="3200" dirty="0">
                <a:latin typeface="Georgia" panose="02040502050405020303" pitchFamily="18" charset="0"/>
              </a:rPr>
              <a:t>. Crédito del derecho por hectárea </a:t>
            </a:r>
            <a:r>
              <a:rPr lang="es-MX" dirty="0">
                <a:latin typeface="Georgia" panose="02040502050405020303" pitchFamily="18" charset="0"/>
              </a:rPr>
              <a:t>vs</a:t>
            </a:r>
            <a:r>
              <a:rPr lang="es-MX" sz="3200" dirty="0">
                <a:latin typeface="Georgia" panose="02040502050405020303" pitchFamily="18" charset="0"/>
              </a:rPr>
              <a:t>. Derecho Minero</a:t>
            </a: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1"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8" name="Google Shape;1218;p15">
            <a:extLst>
              <a:ext uri="{FF2B5EF4-FFF2-40B4-BE49-F238E27FC236}">
                <a16:creationId xmlns:a16="http://schemas.microsoft.com/office/drawing/2014/main" id="{ABCAA87B-6525-4750-8349-CABC06DF6709}"/>
              </a:ext>
            </a:extLst>
          </p:cNvPr>
          <p:cNvSpPr txBox="1"/>
          <p:nvPr/>
        </p:nvSpPr>
        <p:spPr>
          <a:xfrm>
            <a:off x="631047" y="2105964"/>
            <a:ext cx="6726098" cy="227149"/>
          </a:xfrm>
          <a:prstGeom prst="rect">
            <a:avLst/>
          </a:prstGeom>
          <a:solidFill>
            <a:schemeClr val="bg1">
              <a:lumMod val="95000"/>
            </a:schemeClr>
          </a:solidFill>
          <a:ln>
            <a:noFill/>
          </a:ln>
        </p:spPr>
        <p:txBody>
          <a:bodyPr spcFirstLastPara="1" wrap="square" lIns="0" tIns="0" rIns="0" bIns="0" anchor="t" anchorCtr="0">
            <a:noAutofit/>
          </a:bodyPr>
          <a:lstStyle/>
          <a:p>
            <a:pPr marL="0" marR="0" lvl="3" indent="0" algn="l" rtl="0">
              <a:lnSpc>
                <a:spcPct val="100000"/>
              </a:lnSpc>
              <a:spcBef>
                <a:spcPts val="0"/>
              </a:spcBef>
              <a:spcAft>
                <a:spcPts val="0"/>
              </a:spcAft>
              <a:buClr>
                <a:srgbClr val="000000"/>
              </a:buClr>
              <a:buSzPts val="3000"/>
              <a:buFont typeface="Arial"/>
              <a:buNone/>
            </a:pPr>
            <a:r>
              <a:rPr lang="es-MX" sz="1600" b="1" i="0" u="none" strike="noStrike" cap="none" dirty="0">
                <a:solidFill>
                  <a:srgbClr val="000000"/>
                </a:solidFill>
                <a:latin typeface="Georgia" panose="02040502050405020303" pitchFamily="18" charset="0"/>
                <a:ea typeface="Georgia"/>
                <a:cs typeface="Georgia"/>
                <a:sym typeface="Georgia"/>
              </a:rPr>
              <a:t>Acreditamiento del 100% </a:t>
            </a:r>
            <a:r>
              <a:rPr lang="es-MX" sz="1600" b="1" i="0" u="none" strike="noStrike" cap="none">
                <a:solidFill>
                  <a:srgbClr val="000000"/>
                </a:solidFill>
                <a:latin typeface="Georgia" panose="02040502050405020303" pitchFamily="18" charset="0"/>
                <a:ea typeface="Georgia"/>
                <a:cs typeface="Georgia"/>
                <a:sym typeface="Georgia"/>
              </a:rPr>
              <a:t>hasta 2020</a:t>
            </a:r>
            <a:endParaRPr sz="1600" b="1" i="0" u="none" strike="noStrike" cap="none" dirty="0">
              <a:solidFill>
                <a:srgbClr val="000000"/>
              </a:solidFill>
              <a:latin typeface="Georgia" panose="02040502050405020303" pitchFamily="18" charset="0"/>
              <a:ea typeface="Georgia"/>
              <a:cs typeface="Georgia"/>
              <a:sym typeface="Georgia"/>
            </a:endParaRPr>
          </a:p>
        </p:txBody>
      </p:sp>
      <p:sp>
        <p:nvSpPr>
          <p:cNvPr id="9" name="Google Shape;1218;p15">
            <a:extLst>
              <a:ext uri="{FF2B5EF4-FFF2-40B4-BE49-F238E27FC236}">
                <a16:creationId xmlns:a16="http://schemas.microsoft.com/office/drawing/2014/main" id="{C8DAD7C9-9C4A-459D-85DA-DFF48E507B93}"/>
              </a:ext>
            </a:extLst>
          </p:cNvPr>
          <p:cNvSpPr txBox="1"/>
          <p:nvPr/>
        </p:nvSpPr>
        <p:spPr>
          <a:xfrm>
            <a:off x="1210018" y="3274882"/>
            <a:ext cx="6147127" cy="249057"/>
          </a:xfrm>
          <a:prstGeom prst="rect">
            <a:avLst/>
          </a:prstGeom>
          <a:solidFill>
            <a:schemeClr val="bg1">
              <a:lumMod val="95000"/>
            </a:schemeClr>
          </a:solidFill>
          <a:ln>
            <a:noFill/>
          </a:ln>
        </p:spPr>
        <p:txBody>
          <a:bodyPr spcFirstLastPara="1" wrap="square" lIns="0" tIns="0" rIns="0" bIns="0" anchor="t" anchorCtr="0">
            <a:noAutofit/>
          </a:bodyPr>
          <a:lstStyle/>
          <a:p>
            <a:pPr marL="0" marR="0" lvl="3" indent="0" algn="r" rtl="0">
              <a:lnSpc>
                <a:spcPct val="100000"/>
              </a:lnSpc>
              <a:spcBef>
                <a:spcPts val="0"/>
              </a:spcBef>
              <a:spcAft>
                <a:spcPts val="0"/>
              </a:spcAft>
              <a:buClr>
                <a:srgbClr val="000000"/>
              </a:buClr>
              <a:buSzPts val="3000"/>
              <a:buFont typeface="Arial"/>
              <a:buNone/>
            </a:pPr>
            <a:r>
              <a:rPr lang="es-MX" sz="1600" b="1" i="0" u="none" strike="noStrike" cap="none" dirty="0">
                <a:solidFill>
                  <a:srgbClr val="000000"/>
                </a:solidFill>
                <a:latin typeface="Georgia" panose="02040502050405020303" pitchFamily="18" charset="0"/>
                <a:ea typeface="Georgia"/>
                <a:cs typeface="Georgia"/>
                <a:sym typeface="Georgia"/>
              </a:rPr>
              <a:t>Transición con acreditamiento del 50% en para 2021</a:t>
            </a:r>
            <a:endParaRPr sz="1600" b="1" i="0" u="none" strike="noStrike" cap="none" dirty="0">
              <a:solidFill>
                <a:srgbClr val="000000"/>
              </a:solidFill>
              <a:latin typeface="Georgia" panose="02040502050405020303" pitchFamily="18" charset="0"/>
              <a:ea typeface="Georgia"/>
              <a:cs typeface="Georgia"/>
              <a:sym typeface="Georgia"/>
            </a:endParaRPr>
          </a:p>
        </p:txBody>
      </p:sp>
      <p:sp>
        <p:nvSpPr>
          <p:cNvPr id="11" name="Google Shape;1458;p26">
            <a:extLst>
              <a:ext uri="{FF2B5EF4-FFF2-40B4-BE49-F238E27FC236}">
                <a16:creationId xmlns:a16="http://schemas.microsoft.com/office/drawing/2014/main" id="{3FCC5452-96DF-4AEC-9D55-1A80C376939E}"/>
              </a:ext>
            </a:extLst>
          </p:cNvPr>
          <p:cNvSpPr/>
          <p:nvPr/>
        </p:nvSpPr>
        <p:spPr>
          <a:xfrm>
            <a:off x="539422" y="2105964"/>
            <a:ext cx="91625" cy="252025"/>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13" name="Google Shape;1458;p26">
            <a:extLst>
              <a:ext uri="{FF2B5EF4-FFF2-40B4-BE49-F238E27FC236}">
                <a16:creationId xmlns:a16="http://schemas.microsoft.com/office/drawing/2014/main" id="{9DFD1D3C-86F8-442E-92A3-7FCFB5FFE0CA}"/>
              </a:ext>
            </a:extLst>
          </p:cNvPr>
          <p:cNvSpPr/>
          <p:nvPr/>
        </p:nvSpPr>
        <p:spPr>
          <a:xfrm>
            <a:off x="994479" y="3271914"/>
            <a:ext cx="91625" cy="252025"/>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14" name="Google Shape;1218;p15">
            <a:extLst>
              <a:ext uri="{FF2B5EF4-FFF2-40B4-BE49-F238E27FC236}">
                <a16:creationId xmlns:a16="http://schemas.microsoft.com/office/drawing/2014/main" id="{BB4EA67C-4F7F-4742-B9B2-BC1BDC0049D5}"/>
              </a:ext>
            </a:extLst>
          </p:cNvPr>
          <p:cNvSpPr txBox="1"/>
          <p:nvPr/>
        </p:nvSpPr>
        <p:spPr>
          <a:xfrm>
            <a:off x="1787830" y="4581100"/>
            <a:ext cx="7257928" cy="416289"/>
          </a:xfrm>
          <a:prstGeom prst="rect">
            <a:avLst/>
          </a:prstGeom>
          <a:noFill/>
          <a:ln>
            <a:noFill/>
          </a:ln>
        </p:spPr>
        <p:txBody>
          <a:bodyPr spcFirstLastPara="1" wrap="square" lIns="0" tIns="0" rIns="0" bIns="0" anchor="t" anchorCtr="0">
            <a:noAutofit/>
          </a:bodyPr>
          <a:lstStyle/>
          <a:p>
            <a:pPr marL="0" marR="0" lvl="3" indent="0" algn="l" rtl="0">
              <a:lnSpc>
                <a:spcPct val="100000"/>
              </a:lnSpc>
              <a:spcBef>
                <a:spcPts val="0"/>
              </a:spcBef>
              <a:spcAft>
                <a:spcPts val="0"/>
              </a:spcAft>
              <a:buClr>
                <a:srgbClr val="000000"/>
              </a:buClr>
              <a:buSzPts val="3000"/>
              <a:buFont typeface="Arial"/>
              <a:buNone/>
            </a:pPr>
            <a:r>
              <a:rPr lang="es-MX" sz="1600" b="1" i="0" u="none" strike="noStrike" cap="none" dirty="0">
                <a:solidFill>
                  <a:srgbClr val="000000"/>
                </a:solidFill>
                <a:latin typeface="Georgia" panose="02040502050405020303" pitchFamily="18" charset="0"/>
                <a:ea typeface="Georgia"/>
                <a:cs typeface="Georgia"/>
                <a:sym typeface="Georgia"/>
              </a:rPr>
              <a:t>Eliminación total del acreditamiento a partir del ejercicio 2022</a:t>
            </a:r>
            <a:endParaRPr sz="1600" b="1" i="0" u="none" strike="noStrike" cap="none" dirty="0">
              <a:solidFill>
                <a:srgbClr val="000000"/>
              </a:solidFill>
              <a:latin typeface="Georgia" panose="02040502050405020303" pitchFamily="18" charset="0"/>
              <a:ea typeface="Georgia"/>
              <a:cs typeface="Georgia"/>
              <a:sym typeface="Georgia"/>
            </a:endParaRPr>
          </a:p>
        </p:txBody>
      </p:sp>
      <p:sp>
        <p:nvSpPr>
          <p:cNvPr id="15" name="Freeform 9">
            <a:extLst>
              <a:ext uri="{FF2B5EF4-FFF2-40B4-BE49-F238E27FC236}">
                <a16:creationId xmlns:a16="http://schemas.microsoft.com/office/drawing/2014/main" id="{4E4B4FD2-AD58-4C8D-BB41-4160D1F5650C}"/>
              </a:ext>
            </a:extLst>
          </p:cNvPr>
          <p:cNvSpPr>
            <a:spLocks noChangeAspect="1" noEditPoints="1"/>
          </p:cNvSpPr>
          <p:nvPr/>
        </p:nvSpPr>
        <p:spPr bwMode="auto">
          <a:xfrm>
            <a:off x="994479" y="4524888"/>
            <a:ext cx="607226" cy="608764"/>
          </a:xfrm>
          <a:custGeom>
            <a:avLst/>
            <a:gdLst>
              <a:gd name="T0" fmla="*/ 0 w 395"/>
              <a:gd name="T1" fmla="*/ 0 h 396"/>
              <a:gd name="T2" fmla="*/ 0 w 395"/>
              <a:gd name="T3" fmla="*/ 396 h 396"/>
              <a:gd name="T4" fmla="*/ 395 w 395"/>
              <a:gd name="T5" fmla="*/ 396 h 396"/>
              <a:gd name="T6" fmla="*/ 395 w 395"/>
              <a:gd name="T7" fmla="*/ 0 h 396"/>
              <a:gd name="T8" fmla="*/ 0 w 395"/>
              <a:gd name="T9" fmla="*/ 0 h 396"/>
              <a:gd name="T10" fmla="*/ 378 w 395"/>
              <a:gd name="T11" fmla="*/ 380 h 396"/>
              <a:gd name="T12" fmla="*/ 28 w 395"/>
              <a:gd name="T13" fmla="*/ 380 h 396"/>
              <a:gd name="T14" fmla="*/ 178 w 395"/>
              <a:gd name="T15" fmla="*/ 230 h 396"/>
              <a:gd name="T16" fmla="*/ 247 w 395"/>
              <a:gd name="T17" fmla="*/ 299 h 396"/>
              <a:gd name="T18" fmla="*/ 330 w 395"/>
              <a:gd name="T19" fmla="*/ 216 h 396"/>
              <a:gd name="T20" fmla="*/ 180 w 395"/>
              <a:gd name="T21" fmla="*/ 66 h 396"/>
              <a:gd name="T22" fmla="*/ 97 w 395"/>
              <a:gd name="T23" fmla="*/ 149 h 396"/>
              <a:gd name="T24" fmla="*/ 167 w 395"/>
              <a:gd name="T25" fmla="*/ 218 h 396"/>
              <a:gd name="T26" fmla="*/ 16 w 395"/>
              <a:gd name="T27" fmla="*/ 368 h 396"/>
              <a:gd name="T28" fmla="*/ 16 w 395"/>
              <a:gd name="T29" fmla="*/ 18 h 396"/>
              <a:gd name="T30" fmla="*/ 378 w 395"/>
              <a:gd name="T31" fmla="*/ 18 h 396"/>
              <a:gd name="T32" fmla="*/ 378 w 395"/>
              <a:gd name="T33" fmla="*/ 380 h 396"/>
              <a:gd name="T34" fmla="*/ 121 w 395"/>
              <a:gd name="T35" fmla="*/ 149 h 396"/>
              <a:gd name="T36" fmla="*/ 180 w 395"/>
              <a:gd name="T37" fmla="*/ 90 h 396"/>
              <a:gd name="T38" fmla="*/ 193 w 395"/>
              <a:gd name="T39" fmla="*/ 102 h 396"/>
              <a:gd name="T40" fmla="*/ 133 w 395"/>
              <a:gd name="T41" fmla="*/ 162 h 396"/>
              <a:gd name="T42" fmla="*/ 121 w 395"/>
              <a:gd name="T43" fmla="*/ 149 h 396"/>
              <a:gd name="T44" fmla="*/ 205 w 395"/>
              <a:gd name="T45" fmla="*/ 114 h 396"/>
              <a:gd name="T46" fmla="*/ 282 w 395"/>
              <a:gd name="T47" fmla="*/ 191 h 396"/>
              <a:gd name="T48" fmla="*/ 223 w 395"/>
              <a:gd name="T49" fmla="*/ 251 h 396"/>
              <a:gd name="T50" fmla="*/ 145 w 395"/>
              <a:gd name="T51" fmla="*/ 173 h 396"/>
              <a:gd name="T52" fmla="*/ 205 w 395"/>
              <a:gd name="T53" fmla="*/ 114 h 396"/>
              <a:gd name="T54" fmla="*/ 306 w 395"/>
              <a:gd name="T55" fmla="*/ 216 h 396"/>
              <a:gd name="T56" fmla="*/ 247 w 395"/>
              <a:gd name="T57" fmla="*/ 275 h 396"/>
              <a:gd name="T58" fmla="*/ 235 w 395"/>
              <a:gd name="T59" fmla="*/ 262 h 396"/>
              <a:gd name="T60" fmla="*/ 295 w 395"/>
              <a:gd name="T61" fmla="*/ 203 h 396"/>
              <a:gd name="T62" fmla="*/ 306 w 395"/>
              <a:gd name="T63" fmla="*/ 216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95" h="396">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800">
              <a:solidFill>
                <a:schemeClr val="accent1"/>
              </a:solidFill>
            </a:endParaRPr>
          </a:p>
        </p:txBody>
      </p:sp>
    </p:spTree>
    <p:extLst>
      <p:ext uri="{BB962C8B-B14F-4D97-AF65-F5344CB8AC3E}">
        <p14:creationId xmlns:p14="http://schemas.microsoft.com/office/powerpoint/2010/main" val="2924766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5</a:t>
            </a:r>
            <a:r>
              <a:rPr lang="es-MX" sz="3200" dirty="0">
                <a:latin typeface="Georgia" panose="02040502050405020303" pitchFamily="18" charset="0"/>
              </a:rPr>
              <a:t>. Regalías mineras e intangibles</a:t>
            </a: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aphicFrame>
        <p:nvGraphicFramePr>
          <p:cNvPr id="6" name="Table 6">
            <a:extLst>
              <a:ext uri="{FF2B5EF4-FFF2-40B4-BE49-F238E27FC236}">
                <a16:creationId xmlns:a16="http://schemas.microsoft.com/office/drawing/2014/main" id="{2C8170A1-72FA-4391-87C1-B5C37977D257}"/>
              </a:ext>
            </a:extLst>
          </p:cNvPr>
          <p:cNvGraphicFramePr>
            <a:graphicFrameLocks noGrp="1"/>
          </p:cNvGraphicFramePr>
          <p:nvPr>
            <p:extLst>
              <p:ext uri="{D42A27DB-BD31-4B8C-83A1-F6EECF244321}">
                <p14:modId xmlns:p14="http://schemas.microsoft.com/office/powerpoint/2010/main" val="2716719742"/>
              </p:ext>
            </p:extLst>
          </p:nvPr>
        </p:nvGraphicFramePr>
        <p:xfrm>
          <a:off x="811441" y="1515972"/>
          <a:ext cx="7793136" cy="2809689"/>
        </p:xfrm>
        <a:graphic>
          <a:graphicData uri="http://schemas.openxmlformats.org/drawingml/2006/table">
            <a:tbl>
              <a:tblPr firstRow="1" bandRow="1">
                <a:tableStyleId>{C83B3015-830C-4F63-87CF-844D7EE60E51}</a:tableStyleId>
              </a:tblPr>
              <a:tblGrid>
                <a:gridCol w="3712934">
                  <a:extLst>
                    <a:ext uri="{9D8B030D-6E8A-4147-A177-3AD203B41FA5}">
                      <a16:colId xmlns:a16="http://schemas.microsoft.com/office/drawing/2014/main" val="979413974"/>
                    </a:ext>
                  </a:extLst>
                </a:gridCol>
                <a:gridCol w="4080202">
                  <a:extLst>
                    <a:ext uri="{9D8B030D-6E8A-4147-A177-3AD203B41FA5}">
                      <a16:colId xmlns:a16="http://schemas.microsoft.com/office/drawing/2014/main" val="3235465002"/>
                    </a:ext>
                  </a:extLst>
                </a:gridCol>
              </a:tblGrid>
              <a:tr h="338517">
                <a:tc gridSpan="2">
                  <a:txBody>
                    <a:bodyPr/>
                    <a:lstStyle/>
                    <a:p>
                      <a:pPr algn="ctr"/>
                      <a:r>
                        <a:rPr lang="es-MX" dirty="0">
                          <a:solidFill>
                            <a:schemeClr val="tx1"/>
                          </a:solidFill>
                          <a:latin typeface="Georgia" panose="02040502050405020303" pitchFamily="18" charset="0"/>
                        </a:rPr>
                        <a:t>Efectos fiscales a considerar</a:t>
                      </a:r>
                    </a:p>
                  </a:txBody>
                  <a:tcPr>
                    <a:solidFill>
                      <a:srgbClr val="FFB800"/>
                    </a:solidFill>
                  </a:tcPr>
                </a:tc>
                <a:tc hMerge="1">
                  <a:txBody>
                    <a:bodyPr/>
                    <a:lstStyle/>
                    <a:p>
                      <a:endParaRPr lang="es-MX" dirty="0"/>
                    </a:p>
                  </a:txBody>
                  <a:tcPr/>
                </a:tc>
                <a:extLst>
                  <a:ext uri="{0D108BD9-81ED-4DB2-BD59-A6C34878D82A}">
                    <a16:rowId xmlns:a16="http://schemas.microsoft.com/office/drawing/2014/main" val="1015146793"/>
                  </a:ext>
                </a:extLst>
              </a:tr>
              <a:tr h="338517">
                <a:tc>
                  <a:txBody>
                    <a:bodyPr/>
                    <a:lstStyle/>
                    <a:p>
                      <a:pPr algn="ctr"/>
                      <a:r>
                        <a:rPr lang="es-MX" b="1" dirty="0">
                          <a:latin typeface="Georgia" panose="02040502050405020303" pitchFamily="18" charset="0"/>
                        </a:rPr>
                        <a:t>Ley Federal de Derechos 2021</a:t>
                      </a:r>
                    </a:p>
                  </a:txBody>
                  <a:tcPr>
                    <a:solidFill>
                      <a:schemeClr val="accent4">
                        <a:lumMod val="20000"/>
                        <a:lumOff val="80000"/>
                      </a:schemeClr>
                    </a:solidFill>
                  </a:tcPr>
                </a:tc>
                <a:tc>
                  <a:txBody>
                    <a:bodyPr/>
                    <a:lstStyle/>
                    <a:p>
                      <a:pPr algn="ctr"/>
                      <a:r>
                        <a:rPr lang="es-MX" b="1" dirty="0">
                          <a:latin typeface="Georgia" panose="02040502050405020303" pitchFamily="18" charset="0"/>
                        </a:rPr>
                        <a:t>Ley del Impuesto sobre la Renta 2022</a:t>
                      </a:r>
                    </a:p>
                  </a:txBody>
                  <a:tcPr>
                    <a:solidFill>
                      <a:schemeClr val="accent4">
                        <a:lumMod val="20000"/>
                        <a:lumOff val="80000"/>
                      </a:schemeClr>
                    </a:solidFill>
                  </a:tcPr>
                </a:tc>
                <a:extLst>
                  <a:ext uri="{0D108BD9-81ED-4DB2-BD59-A6C34878D82A}">
                    <a16:rowId xmlns:a16="http://schemas.microsoft.com/office/drawing/2014/main" val="2253593337"/>
                  </a:ext>
                </a:extLst>
              </a:tr>
              <a:tr h="2132655">
                <a:tc>
                  <a:txBody>
                    <a:bodyPr/>
                    <a:lstStyle/>
                    <a:p>
                      <a:pPr marL="0" marR="0" lvl="0" indent="0" algn="l" rtl="0">
                        <a:lnSpc>
                          <a:spcPct val="100000"/>
                        </a:lnSpc>
                        <a:spcBef>
                          <a:spcPts val="0"/>
                        </a:spcBef>
                        <a:spcAft>
                          <a:spcPts val="0"/>
                        </a:spcAft>
                        <a:buClr>
                          <a:srgbClr val="000000"/>
                        </a:buClr>
                        <a:buSzPts val="1200"/>
                        <a:buFont typeface="Arial"/>
                        <a:buNone/>
                      </a:pPr>
                      <a:r>
                        <a:rPr lang="es-MX" sz="1200" b="1" dirty="0">
                          <a:latin typeface="Georgia" panose="02040502050405020303" pitchFamily="18" charset="0"/>
                        </a:rPr>
                        <a:t>Artículo 268</a:t>
                      </a:r>
                    </a:p>
                    <a:p>
                      <a:pPr marL="0" marR="0" lvl="0" indent="0" algn="l" rtl="0">
                        <a:lnSpc>
                          <a:spcPct val="100000"/>
                        </a:lnSpc>
                        <a:spcBef>
                          <a:spcPts val="0"/>
                        </a:spcBef>
                        <a:spcAft>
                          <a:spcPts val="0"/>
                        </a:spcAft>
                        <a:buClr>
                          <a:srgbClr val="000000"/>
                        </a:buClr>
                        <a:buSzPts val="1200"/>
                        <a:buFont typeface="Arial"/>
                        <a:buNone/>
                      </a:pPr>
                      <a:endParaRPr lang="es-MX" sz="1200" b="1" dirty="0">
                        <a:latin typeface="Georgia" panose="02040502050405020303" pitchFamily="18" charset="0"/>
                      </a:endParaRPr>
                    </a:p>
                    <a:p>
                      <a:pPr marL="0" marR="0" lvl="0" indent="0" algn="l" rtl="0">
                        <a:lnSpc>
                          <a:spcPct val="100000"/>
                        </a:lnSpc>
                        <a:spcBef>
                          <a:spcPts val="0"/>
                        </a:spcBef>
                        <a:spcAft>
                          <a:spcPts val="0"/>
                        </a:spcAft>
                        <a:buClr>
                          <a:srgbClr val="000000"/>
                        </a:buClr>
                        <a:buSzPts val="1200"/>
                        <a:buFont typeface="Arial"/>
                        <a:buNone/>
                      </a:pPr>
                      <a:r>
                        <a:rPr lang="es-MX" sz="1200" b="1" dirty="0">
                          <a:latin typeface="Georgia" panose="02040502050405020303" pitchFamily="18" charset="0"/>
                        </a:rPr>
                        <a:t>a)</a:t>
                      </a:r>
                      <a:r>
                        <a:rPr lang="es-MX" sz="1200" dirty="0">
                          <a:latin typeface="Georgia" panose="02040502050405020303" pitchFamily="18" charset="0"/>
                        </a:rPr>
                        <a:t> ..., </a:t>
                      </a:r>
                      <a:r>
                        <a:rPr lang="es-MX" sz="1200" b="1" dirty="0">
                          <a:latin typeface="Georgia" panose="02040502050405020303" pitchFamily="18" charset="0"/>
                        </a:rPr>
                        <a:t>no serán deducibles </a:t>
                      </a:r>
                      <a:r>
                        <a:rPr lang="es-MX" sz="1200" b="0" dirty="0">
                          <a:latin typeface="Georgia" panose="02040502050405020303" pitchFamily="18" charset="0"/>
                        </a:rPr>
                        <a:t>los activos intangibles que permitan la explotación de bienes del dominio público o la prestación de un servicio público concesionado a que se refiere la Ley del Impuesto sobre la Renta, </a:t>
                      </a:r>
                      <a:r>
                        <a:rPr lang="es-MX" sz="1200" b="0" u="none" dirty="0">
                          <a:latin typeface="Georgia" panose="02040502050405020303" pitchFamily="18" charset="0"/>
                        </a:rPr>
                        <a:t>entre otros, los títulos de concesiones o asignaciones mineras</a:t>
                      </a:r>
                      <a:r>
                        <a:rPr lang="es-MX" sz="1200" dirty="0">
                          <a:latin typeface="Georgia" panose="02040502050405020303" pitchFamily="18" charset="0"/>
                        </a:rPr>
                        <a:t>, </a:t>
                      </a:r>
                      <a:r>
                        <a:rPr lang="es-MX" sz="1200" b="1" u="sng" dirty="0">
                          <a:latin typeface="Georgia" panose="02040502050405020303" pitchFamily="18" charset="0"/>
                        </a:rPr>
                        <a:t>así como los derechos adquiridos para la exploración y explotación de minerales o sustancias conforme a la Ley Minera.</a:t>
                      </a:r>
                      <a:endParaRPr lang="es-MX" sz="1200" u="sng" dirty="0">
                        <a:latin typeface="Georgia" panose="02040502050405020303" pitchFamily="18" charset="0"/>
                      </a:endParaRPr>
                    </a:p>
                  </a:txBody>
                  <a:tcPr>
                    <a:solidFill>
                      <a:schemeClr val="bg1">
                        <a:lumMod val="95000"/>
                      </a:schemeClr>
                    </a:solidFill>
                  </a:tcPr>
                </a:tc>
                <a:tc>
                  <a:txBody>
                    <a:bodyPr/>
                    <a:lstStyle/>
                    <a:p>
                      <a:r>
                        <a:rPr lang="es-MX" sz="1200" b="1" dirty="0">
                          <a:latin typeface="Georgia" panose="02040502050405020303" pitchFamily="18" charset="0"/>
                        </a:rPr>
                        <a:t>Artículo 32</a:t>
                      </a:r>
                    </a:p>
                    <a:p>
                      <a:endParaRPr lang="es-MX" sz="1200" dirty="0">
                        <a:latin typeface="Georgia" panose="02040502050405020303" pitchFamily="18" charset="0"/>
                      </a:endParaRPr>
                    </a:p>
                    <a:p>
                      <a:r>
                        <a:rPr lang="es-MX" sz="1200" dirty="0">
                          <a:latin typeface="Georgia" panose="02040502050405020303" pitchFamily="18" charset="0"/>
                        </a:rPr>
                        <a:t>[..] Tratándose de industrias extractivas, estas erogaciones son las relacionadas con la exploración para la localización y cuantificación de nuevos yacimientos susceptibles de explotarse. </a:t>
                      </a:r>
                      <a:r>
                        <a:rPr lang="es-MX" sz="1200" b="1" dirty="0">
                          <a:latin typeface="Georgia" panose="02040502050405020303" pitchFamily="18" charset="0"/>
                        </a:rPr>
                        <a:t>No se considerarán erogaciones en periodo preoperativo las correspondientes a activos intangibles que permitan la exploración o explotación de bienes del dominio público, las cuales tendrán el tratamiento de gasto diferido.</a:t>
                      </a:r>
                    </a:p>
                  </a:txBody>
                  <a:tcPr>
                    <a:solidFill>
                      <a:schemeClr val="bg1">
                        <a:lumMod val="95000"/>
                      </a:schemeClr>
                    </a:solidFill>
                  </a:tcPr>
                </a:tc>
                <a:extLst>
                  <a:ext uri="{0D108BD9-81ED-4DB2-BD59-A6C34878D82A}">
                    <a16:rowId xmlns:a16="http://schemas.microsoft.com/office/drawing/2014/main" val="1912200661"/>
                  </a:ext>
                </a:extLst>
              </a:tr>
            </a:tbl>
          </a:graphicData>
        </a:graphic>
      </p:graphicFrame>
      <p:sp>
        <p:nvSpPr>
          <p:cNvPr id="3" name="TextBox 2">
            <a:extLst>
              <a:ext uri="{FF2B5EF4-FFF2-40B4-BE49-F238E27FC236}">
                <a16:creationId xmlns:a16="http://schemas.microsoft.com/office/drawing/2014/main" id="{3A5A9245-CD3F-4077-8762-39A191A25154}"/>
              </a:ext>
            </a:extLst>
          </p:cNvPr>
          <p:cNvSpPr txBox="1"/>
          <p:nvPr/>
        </p:nvSpPr>
        <p:spPr>
          <a:xfrm>
            <a:off x="1465034" y="5176031"/>
            <a:ext cx="7139543" cy="1138773"/>
          </a:xfrm>
          <a:prstGeom prst="rect">
            <a:avLst/>
          </a:prstGeom>
          <a:noFill/>
        </p:spPr>
        <p:txBody>
          <a:bodyPr wrap="square" rtlCol="0">
            <a:spAutoFit/>
          </a:bodyPr>
          <a:lstStyle/>
          <a:p>
            <a:r>
              <a:rPr lang="es-MX" sz="1700" dirty="0">
                <a:latin typeface="Georgia" panose="02040502050405020303" pitchFamily="18" charset="0"/>
              </a:rPr>
              <a:t>Los activos intangibles que permitan la explotación de bienes del dominio público o la prestación de un servicio publico concesionado aplican el % de deducción en función del número de años por los que se otorgó la concesión (Fracción IV artículo 33 Ley del ISR).</a:t>
            </a:r>
          </a:p>
        </p:txBody>
      </p:sp>
      <p:grpSp>
        <p:nvGrpSpPr>
          <p:cNvPr id="8" name="Group 7">
            <a:extLst>
              <a:ext uri="{FF2B5EF4-FFF2-40B4-BE49-F238E27FC236}">
                <a16:creationId xmlns:a16="http://schemas.microsoft.com/office/drawing/2014/main" id="{EC53E377-5B1A-409E-BB1A-91FF0BED538E}"/>
              </a:ext>
            </a:extLst>
          </p:cNvPr>
          <p:cNvGrpSpPr>
            <a:grpSpLocks noChangeAspect="1"/>
          </p:cNvGrpSpPr>
          <p:nvPr/>
        </p:nvGrpSpPr>
        <p:grpSpPr>
          <a:xfrm>
            <a:off x="811441" y="5008230"/>
            <a:ext cx="584605" cy="584605"/>
            <a:chOff x="7040017" y="2411017"/>
            <a:chExt cx="206140" cy="206140"/>
          </a:xfrm>
          <a:solidFill>
            <a:schemeClr val="accent1"/>
          </a:solidFill>
        </p:grpSpPr>
        <p:sp>
          <p:nvSpPr>
            <p:cNvPr id="9" name="Freeform 41">
              <a:extLst>
                <a:ext uri="{FF2B5EF4-FFF2-40B4-BE49-F238E27FC236}">
                  <a16:creationId xmlns:a16="http://schemas.microsoft.com/office/drawing/2014/main" id="{1253F491-A40D-45F0-B3BB-7F0798820E51}"/>
                </a:ext>
              </a:extLst>
            </p:cNvPr>
            <p:cNvSpPr>
              <a:spLocks/>
            </p:cNvSpPr>
            <p:nvPr/>
          </p:nvSpPr>
          <p:spPr bwMode="auto">
            <a:xfrm>
              <a:off x="7073266" y="2411017"/>
              <a:ext cx="36572" cy="39898"/>
            </a:xfrm>
            <a:custGeom>
              <a:avLst/>
              <a:gdLst>
                <a:gd name="T0" fmla="*/ 11 w 11"/>
                <a:gd name="T1" fmla="*/ 7 h 12"/>
                <a:gd name="T2" fmla="*/ 9 w 11"/>
                <a:gd name="T3" fmla="*/ 5 h 12"/>
                <a:gd name="T4" fmla="*/ 7 w 11"/>
                <a:gd name="T5" fmla="*/ 8 h 12"/>
                <a:gd name="T6" fmla="*/ 7 w 11"/>
                <a:gd name="T7" fmla="*/ 0 h 12"/>
                <a:gd name="T8" fmla="*/ 4 w 11"/>
                <a:gd name="T9" fmla="*/ 0 h 12"/>
                <a:gd name="T10" fmla="*/ 4 w 11"/>
                <a:gd name="T11" fmla="*/ 8 h 12"/>
                <a:gd name="T12" fmla="*/ 2 w 11"/>
                <a:gd name="T13" fmla="*/ 5 h 12"/>
                <a:gd name="T14" fmla="*/ 0 w 11"/>
                <a:gd name="T15" fmla="*/ 7 h 12"/>
                <a:gd name="T16" fmla="*/ 5 w 11"/>
                <a:gd name="T17" fmla="*/ 12 h 12"/>
                <a:gd name="T18" fmla="*/ 11 w 11"/>
                <a:gd name="T19" fmla="*/ 7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2">
                  <a:moveTo>
                    <a:pt x="11" y="7"/>
                  </a:moveTo>
                  <a:lnTo>
                    <a:pt x="9" y="5"/>
                  </a:lnTo>
                  <a:lnTo>
                    <a:pt x="7" y="8"/>
                  </a:lnTo>
                  <a:lnTo>
                    <a:pt x="7" y="0"/>
                  </a:lnTo>
                  <a:lnTo>
                    <a:pt x="4" y="0"/>
                  </a:lnTo>
                  <a:lnTo>
                    <a:pt x="4" y="8"/>
                  </a:lnTo>
                  <a:lnTo>
                    <a:pt x="2" y="5"/>
                  </a:lnTo>
                  <a:lnTo>
                    <a:pt x="0" y="7"/>
                  </a:lnTo>
                  <a:lnTo>
                    <a:pt x="5" y="12"/>
                  </a:lnTo>
                  <a:lnTo>
                    <a:pt x="11"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a:p>
          </p:txBody>
        </p:sp>
        <p:sp>
          <p:nvSpPr>
            <p:cNvPr id="10" name="Freeform 42">
              <a:extLst>
                <a:ext uri="{FF2B5EF4-FFF2-40B4-BE49-F238E27FC236}">
                  <a16:creationId xmlns:a16="http://schemas.microsoft.com/office/drawing/2014/main" id="{4377A6A1-E3D0-4826-A066-FC464C8F0AFC}"/>
                </a:ext>
              </a:extLst>
            </p:cNvPr>
            <p:cNvSpPr>
              <a:spLocks/>
            </p:cNvSpPr>
            <p:nvPr/>
          </p:nvSpPr>
          <p:spPr bwMode="auto">
            <a:xfrm>
              <a:off x="7176335" y="2411017"/>
              <a:ext cx="36572" cy="39898"/>
            </a:xfrm>
            <a:custGeom>
              <a:avLst/>
              <a:gdLst>
                <a:gd name="T0" fmla="*/ 11 w 11"/>
                <a:gd name="T1" fmla="*/ 8 h 12"/>
                <a:gd name="T2" fmla="*/ 9 w 11"/>
                <a:gd name="T3" fmla="*/ 5 h 12"/>
                <a:gd name="T4" fmla="*/ 7 w 11"/>
                <a:gd name="T5" fmla="*/ 8 h 12"/>
                <a:gd name="T6" fmla="*/ 7 w 11"/>
                <a:gd name="T7" fmla="*/ 0 h 12"/>
                <a:gd name="T8" fmla="*/ 4 w 11"/>
                <a:gd name="T9" fmla="*/ 0 h 12"/>
                <a:gd name="T10" fmla="*/ 4 w 11"/>
                <a:gd name="T11" fmla="*/ 8 h 12"/>
                <a:gd name="T12" fmla="*/ 2 w 11"/>
                <a:gd name="T13" fmla="*/ 5 h 12"/>
                <a:gd name="T14" fmla="*/ 0 w 11"/>
                <a:gd name="T15" fmla="*/ 7 h 12"/>
                <a:gd name="T16" fmla="*/ 5 w 11"/>
                <a:gd name="T17" fmla="*/ 12 h 12"/>
                <a:gd name="T18" fmla="*/ 11 w 11"/>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2">
                  <a:moveTo>
                    <a:pt x="11" y="8"/>
                  </a:moveTo>
                  <a:lnTo>
                    <a:pt x="9" y="5"/>
                  </a:lnTo>
                  <a:lnTo>
                    <a:pt x="7" y="8"/>
                  </a:lnTo>
                  <a:lnTo>
                    <a:pt x="7" y="0"/>
                  </a:lnTo>
                  <a:lnTo>
                    <a:pt x="4" y="0"/>
                  </a:lnTo>
                  <a:lnTo>
                    <a:pt x="4" y="8"/>
                  </a:lnTo>
                  <a:lnTo>
                    <a:pt x="2" y="5"/>
                  </a:lnTo>
                  <a:lnTo>
                    <a:pt x="0" y="7"/>
                  </a:lnTo>
                  <a:lnTo>
                    <a:pt x="5" y="12"/>
                  </a:lnTo>
                  <a:lnTo>
                    <a:pt x="11"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a:p>
          </p:txBody>
        </p:sp>
        <p:sp>
          <p:nvSpPr>
            <p:cNvPr id="11" name="Freeform 43">
              <a:extLst>
                <a:ext uri="{FF2B5EF4-FFF2-40B4-BE49-F238E27FC236}">
                  <a16:creationId xmlns:a16="http://schemas.microsoft.com/office/drawing/2014/main" id="{9FEA9241-BD83-4A69-84C3-AC19BF1E48D3}"/>
                </a:ext>
              </a:extLst>
            </p:cNvPr>
            <p:cNvSpPr>
              <a:spLocks noEditPoints="1"/>
            </p:cNvSpPr>
            <p:nvPr/>
          </p:nvSpPr>
          <p:spPr bwMode="auto">
            <a:xfrm>
              <a:off x="7040017" y="2411017"/>
              <a:ext cx="206140" cy="206140"/>
            </a:xfrm>
            <a:custGeom>
              <a:avLst/>
              <a:gdLst>
                <a:gd name="T0" fmla="*/ 100 w 192"/>
                <a:gd name="T1" fmla="*/ 41 h 192"/>
                <a:gd name="T2" fmla="*/ 100 w 192"/>
                <a:gd name="T3" fmla="*/ 16 h 192"/>
                <a:gd name="T4" fmla="*/ 107 w 192"/>
                <a:gd name="T5" fmla="*/ 24 h 192"/>
                <a:gd name="T6" fmla="*/ 113 w 192"/>
                <a:gd name="T7" fmla="*/ 18 h 192"/>
                <a:gd name="T8" fmla="*/ 96 w 192"/>
                <a:gd name="T9" fmla="*/ 0 h 192"/>
                <a:gd name="T10" fmla="*/ 79 w 192"/>
                <a:gd name="T11" fmla="*/ 17 h 192"/>
                <a:gd name="T12" fmla="*/ 85 w 192"/>
                <a:gd name="T13" fmla="*/ 23 h 192"/>
                <a:gd name="T14" fmla="*/ 92 w 192"/>
                <a:gd name="T15" fmla="*/ 16 h 192"/>
                <a:gd name="T16" fmla="*/ 92 w 192"/>
                <a:gd name="T17" fmla="*/ 41 h 192"/>
                <a:gd name="T18" fmla="*/ 0 w 192"/>
                <a:gd name="T19" fmla="*/ 41 h 192"/>
                <a:gd name="T20" fmla="*/ 0 w 192"/>
                <a:gd name="T21" fmla="*/ 133 h 192"/>
                <a:gd name="T22" fmla="*/ 0 w 192"/>
                <a:gd name="T23" fmla="*/ 141 h 192"/>
                <a:gd name="T24" fmla="*/ 0 w 192"/>
                <a:gd name="T25" fmla="*/ 158 h 192"/>
                <a:gd name="T26" fmla="*/ 0 w 192"/>
                <a:gd name="T27" fmla="*/ 167 h 192"/>
                <a:gd name="T28" fmla="*/ 0 w 192"/>
                <a:gd name="T29" fmla="*/ 192 h 192"/>
                <a:gd name="T30" fmla="*/ 192 w 192"/>
                <a:gd name="T31" fmla="*/ 192 h 192"/>
                <a:gd name="T32" fmla="*/ 192 w 192"/>
                <a:gd name="T33" fmla="*/ 167 h 192"/>
                <a:gd name="T34" fmla="*/ 192 w 192"/>
                <a:gd name="T35" fmla="*/ 158 h 192"/>
                <a:gd name="T36" fmla="*/ 192 w 192"/>
                <a:gd name="T37" fmla="*/ 141 h 192"/>
                <a:gd name="T38" fmla="*/ 192 w 192"/>
                <a:gd name="T39" fmla="*/ 133 h 192"/>
                <a:gd name="T40" fmla="*/ 192 w 192"/>
                <a:gd name="T41" fmla="*/ 41 h 192"/>
                <a:gd name="T42" fmla="*/ 100 w 192"/>
                <a:gd name="T43" fmla="*/ 41 h 192"/>
                <a:gd name="T44" fmla="*/ 184 w 192"/>
                <a:gd name="T45" fmla="*/ 109 h 192"/>
                <a:gd name="T46" fmla="*/ 160 w 192"/>
                <a:gd name="T47" fmla="*/ 133 h 192"/>
                <a:gd name="T48" fmla="*/ 32 w 192"/>
                <a:gd name="T49" fmla="*/ 133 h 192"/>
                <a:gd name="T50" fmla="*/ 8 w 192"/>
                <a:gd name="T51" fmla="*/ 109 h 192"/>
                <a:gd name="T52" fmla="*/ 8 w 192"/>
                <a:gd name="T53" fmla="*/ 73 h 192"/>
                <a:gd name="T54" fmla="*/ 32 w 192"/>
                <a:gd name="T55" fmla="*/ 49 h 192"/>
                <a:gd name="T56" fmla="*/ 160 w 192"/>
                <a:gd name="T57" fmla="*/ 49 h 192"/>
                <a:gd name="T58" fmla="*/ 184 w 192"/>
                <a:gd name="T59" fmla="*/ 73 h 192"/>
                <a:gd name="T60" fmla="*/ 184 w 192"/>
                <a:gd name="T61" fmla="*/ 109 h 192"/>
                <a:gd name="T62" fmla="*/ 184 w 192"/>
                <a:gd name="T63" fmla="*/ 65 h 192"/>
                <a:gd name="T64" fmla="*/ 169 w 192"/>
                <a:gd name="T65" fmla="*/ 49 h 192"/>
                <a:gd name="T66" fmla="*/ 184 w 192"/>
                <a:gd name="T67" fmla="*/ 49 h 192"/>
                <a:gd name="T68" fmla="*/ 184 w 192"/>
                <a:gd name="T69" fmla="*/ 65 h 192"/>
                <a:gd name="T70" fmla="*/ 23 w 192"/>
                <a:gd name="T71" fmla="*/ 49 h 192"/>
                <a:gd name="T72" fmla="*/ 8 w 192"/>
                <a:gd name="T73" fmla="*/ 65 h 192"/>
                <a:gd name="T74" fmla="*/ 8 w 192"/>
                <a:gd name="T75" fmla="*/ 49 h 192"/>
                <a:gd name="T76" fmla="*/ 23 w 192"/>
                <a:gd name="T77" fmla="*/ 49 h 192"/>
                <a:gd name="T78" fmla="*/ 8 w 192"/>
                <a:gd name="T79" fmla="*/ 117 h 192"/>
                <a:gd name="T80" fmla="*/ 23 w 192"/>
                <a:gd name="T81" fmla="*/ 133 h 192"/>
                <a:gd name="T82" fmla="*/ 8 w 192"/>
                <a:gd name="T83" fmla="*/ 133 h 192"/>
                <a:gd name="T84" fmla="*/ 8 w 192"/>
                <a:gd name="T85" fmla="*/ 117 h 192"/>
                <a:gd name="T86" fmla="*/ 184 w 192"/>
                <a:gd name="T87" fmla="*/ 184 h 192"/>
                <a:gd name="T88" fmla="*/ 8 w 192"/>
                <a:gd name="T89" fmla="*/ 184 h 192"/>
                <a:gd name="T90" fmla="*/ 8 w 192"/>
                <a:gd name="T91" fmla="*/ 167 h 192"/>
                <a:gd name="T92" fmla="*/ 184 w 192"/>
                <a:gd name="T93" fmla="*/ 167 h 192"/>
                <a:gd name="T94" fmla="*/ 184 w 192"/>
                <a:gd name="T95" fmla="*/ 184 h 192"/>
                <a:gd name="T96" fmla="*/ 184 w 192"/>
                <a:gd name="T97" fmla="*/ 158 h 192"/>
                <a:gd name="T98" fmla="*/ 8 w 192"/>
                <a:gd name="T99" fmla="*/ 158 h 192"/>
                <a:gd name="T100" fmla="*/ 8 w 192"/>
                <a:gd name="T101" fmla="*/ 141 h 192"/>
                <a:gd name="T102" fmla="*/ 184 w 192"/>
                <a:gd name="T103" fmla="*/ 141 h 192"/>
                <a:gd name="T104" fmla="*/ 184 w 192"/>
                <a:gd name="T105" fmla="*/ 158 h 192"/>
                <a:gd name="T106" fmla="*/ 169 w 192"/>
                <a:gd name="T107" fmla="*/ 133 h 192"/>
                <a:gd name="T108" fmla="*/ 184 w 192"/>
                <a:gd name="T109" fmla="*/ 117 h 192"/>
                <a:gd name="T110" fmla="*/ 184 w 192"/>
                <a:gd name="T111" fmla="*/ 133 h 192"/>
                <a:gd name="T112" fmla="*/ 169 w 192"/>
                <a:gd name="T113"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92" h="192">
                  <a:moveTo>
                    <a:pt x="100" y="41"/>
                  </a:moveTo>
                  <a:cubicBezTo>
                    <a:pt x="100" y="16"/>
                    <a:pt x="100" y="16"/>
                    <a:pt x="100" y="16"/>
                  </a:cubicBezTo>
                  <a:cubicBezTo>
                    <a:pt x="107" y="24"/>
                    <a:pt x="107" y="24"/>
                    <a:pt x="107" y="24"/>
                  </a:cubicBezTo>
                  <a:cubicBezTo>
                    <a:pt x="113" y="18"/>
                    <a:pt x="113" y="18"/>
                    <a:pt x="113" y="18"/>
                  </a:cubicBezTo>
                  <a:cubicBezTo>
                    <a:pt x="96" y="0"/>
                    <a:pt x="96" y="0"/>
                    <a:pt x="96" y="0"/>
                  </a:cubicBezTo>
                  <a:cubicBezTo>
                    <a:pt x="79" y="17"/>
                    <a:pt x="79" y="17"/>
                    <a:pt x="79" y="17"/>
                  </a:cubicBezTo>
                  <a:cubicBezTo>
                    <a:pt x="85" y="23"/>
                    <a:pt x="85" y="23"/>
                    <a:pt x="85" y="23"/>
                  </a:cubicBezTo>
                  <a:cubicBezTo>
                    <a:pt x="92" y="16"/>
                    <a:pt x="92" y="16"/>
                    <a:pt x="92" y="16"/>
                  </a:cubicBezTo>
                  <a:cubicBezTo>
                    <a:pt x="92" y="41"/>
                    <a:pt x="92" y="41"/>
                    <a:pt x="92" y="41"/>
                  </a:cubicBezTo>
                  <a:cubicBezTo>
                    <a:pt x="0" y="41"/>
                    <a:pt x="0" y="41"/>
                    <a:pt x="0" y="41"/>
                  </a:cubicBezTo>
                  <a:cubicBezTo>
                    <a:pt x="0" y="133"/>
                    <a:pt x="0" y="133"/>
                    <a:pt x="0" y="133"/>
                  </a:cubicBezTo>
                  <a:cubicBezTo>
                    <a:pt x="0" y="141"/>
                    <a:pt x="0" y="141"/>
                    <a:pt x="0" y="141"/>
                  </a:cubicBezTo>
                  <a:cubicBezTo>
                    <a:pt x="0" y="158"/>
                    <a:pt x="0" y="158"/>
                    <a:pt x="0" y="158"/>
                  </a:cubicBezTo>
                  <a:cubicBezTo>
                    <a:pt x="0" y="167"/>
                    <a:pt x="0" y="167"/>
                    <a:pt x="0" y="167"/>
                  </a:cubicBezTo>
                  <a:cubicBezTo>
                    <a:pt x="0" y="192"/>
                    <a:pt x="0" y="192"/>
                    <a:pt x="0" y="192"/>
                  </a:cubicBezTo>
                  <a:cubicBezTo>
                    <a:pt x="192" y="192"/>
                    <a:pt x="192" y="192"/>
                    <a:pt x="192" y="192"/>
                  </a:cubicBezTo>
                  <a:cubicBezTo>
                    <a:pt x="192" y="167"/>
                    <a:pt x="192" y="167"/>
                    <a:pt x="192" y="167"/>
                  </a:cubicBezTo>
                  <a:cubicBezTo>
                    <a:pt x="192" y="158"/>
                    <a:pt x="192" y="158"/>
                    <a:pt x="192" y="158"/>
                  </a:cubicBezTo>
                  <a:cubicBezTo>
                    <a:pt x="192" y="141"/>
                    <a:pt x="192" y="141"/>
                    <a:pt x="192" y="141"/>
                  </a:cubicBezTo>
                  <a:cubicBezTo>
                    <a:pt x="192" y="133"/>
                    <a:pt x="192" y="133"/>
                    <a:pt x="192" y="133"/>
                  </a:cubicBezTo>
                  <a:cubicBezTo>
                    <a:pt x="192" y="41"/>
                    <a:pt x="192" y="41"/>
                    <a:pt x="192" y="41"/>
                  </a:cubicBezTo>
                  <a:lnTo>
                    <a:pt x="100" y="41"/>
                  </a:lnTo>
                  <a:close/>
                  <a:moveTo>
                    <a:pt x="184" y="109"/>
                  </a:moveTo>
                  <a:cubicBezTo>
                    <a:pt x="172" y="111"/>
                    <a:pt x="162" y="120"/>
                    <a:pt x="160" y="133"/>
                  </a:cubicBezTo>
                  <a:cubicBezTo>
                    <a:pt x="32" y="133"/>
                    <a:pt x="32" y="133"/>
                    <a:pt x="32" y="133"/>
                  </a:cubicBezTo>
                  <a:cubicBezTo>
                    <a:pt x="30" y="120"/>
                    <a:pt x="20" y="111"/>
                    <a:pt x="8" y="109"/>
                  </a:cubicBezTo>
                  <a:cubicBezTo>
                    <a:pt x="8" y="73"/>
                    <a:pt x="8" y="73"/>
                    <a:pt x="8" y="73"/>
                  </a:cubicBezTo>
                  <a:cubicBezTo>
                    <a:pt x="20" y="71"/>
                    <a:pt x="30" y="62"/>
                    <a:pt x="32" y="49"/>
                  </a:cubicBezTo>
                  <a:cubicBezTo>
                    <a:pt x="160" y="49"/>
                    <a:pt x="160" y="49"/>
                    <a:pt x="160" y="49"/>
                  </a:cubicBezTo>
                  <a:cubicBezTo>
                    <a:pt x="162" y="62"/>
                    <a:pt x="172" y="71"/>
                    <a:pt x="184" y="73"/>
                  </a:cubicBezTo>
                  <a:lnTo>
                    <a:pt x="184" y="109"/>
                  </a:lnTo>
                  <a:close/>
                  <a:moveTo>
                    <a:pt x="184" y="65"/>
                  </a:moveTo>
                  <a:cubicBezTo>
                    <a:pt x="176" y="63"/>
                    <a:pt x="170" y="57"/>
                    <a:pt x="169" y="49"/>
                  </a:cubicBezTo>
                  <a:cubicBezTo>
                    <a:pt x="184" y="49"/>
                    <a:pt x="184" y="49"/>
                    <a:pt x="184" y="49"/>
                  </a:cubicBezTo>
                  <a:lnTo>
                    <a:pt x="184" y="65"/>
                  </a:lnTo>
                  <a:close/>
                  <a:moveTo>
                    <a:pt x="23" y="49"/>
                  </a:moveTo>
                  <a:cubicBezTo>
                    <a:pt x="22" y="57"/>
                    <a:pt x="16" y="63"/>
                    <a:pt x="8" y="65"/>
                  </a:cubicBezTo>
                  <a:cubicBezTo>
                    <a:pt x="8" y="49"/>
                    <a:pt x="8" y="49"/>
                    <a:pt x="8" y="49"/>
                  </a:cubicBezTo>
                  <a:lnTo>
                    <a:pt x="23" y="49"/>
                  </a:lnTo>
                  <a:close/>
                  <a:moveTo>
                    <a:pt x="8" y="117"/>
                  </a:moveTo>
                  <a:cubicBezTo>
                    <a:pt x="16" y="119"/>
                    <a:pt x="22" y="125"/>
                    <a:pt x="23" y="133"/>
                  </a:cubicBezTo>
                  <a:cubicBezTo>
                    <a:pt x="8" y="133"/>
                    <a:pt x="8" y="133"/>
                    <a:pt x="8" y="133"/>
                  </a:cubicBezTo>
                  <a:lnTo>
                    <a:pt x="8" y="117"/>
                  </a:lnTo>
                  <a:close/>
                  <a:moveTo>
                    <a:pt x="184" y="184"/>
                  </a:moveTo>
                  <a:cubicBezTo>
                    <a:pt x="8" y="184"/>
                    <a:pt x="8" y="184"/>
                    <a:pt x="8" y="184"/>
                  </a:cubicBezTo>
                  <a:cubicBezTo>
                    <a:pt x="8" y="167"/>
                    <a:pt x="8" y="167"/>
                    <a:pt x="8" y="167"/>
                  </a:cubicBezTo>
                  <a:cubicBezTo>
                    <a:pt x="184" y="167"/>
                    <a:pt x="184" y="167"/>
                    <a:pt x="184" y="167"/>
                  </a:cubicBezTo>
                  <a:lnTo>
                    <a:pt x="184" y="184"/>
                  </a:lnTo>
                  <a:close/>
                  <a:moveTo>
                    <a:pt x="184" y="158"/>
                  </a:moveTo>
                  <a:cubicBezTo>
                    <a:pt x="8" y="158"/>
                    <a:pt x="8" y="158"/>
                    <a:pt x="8" y="158"/>
                  </a:cubicBezTo>
                  <a:cubicBezTo>
                    <a:pt x="8" y="141"/>
                    <a:pt x="8" y="141"/>
                    <a:pt x="8" y="141"/>
                  </a:cubicBezTo>
                  <a:cubicBezTo>
                    <a:pt x="184" y="141"/>
                    <a:pt x="184" y="141"/>
                    <a:pt x="184" y="141"/>
                  </a:cubicBezTo>
                  <a:lnTo>
                    <a:pt x="184" y="158"/>
                  </a:lnTo>
                  <a:close/>
                  <a:moveTo>
                    <a:pt x="169" y="133"/>
                  </a:moveTo>
                  <a:cubicBezTo>
                    <a:pt x="170" y="125"/>
                    <a:pt x="176" y="119"/>
                    <a:pt x="184" y="117"/>
                  </a:cubicBezTo>
                  <a:cubicBezTo>
                    <a:pt x="184" y="133"/>
                    <a:pt x="184" y="133"/>
                    <a:pt x="184" y="133"/>
                  </a:cubicBezTo>
                  <a:lnTo>
                    <a:pt x="169" y="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a:p>
          </p:txBody>
        </p:sp>
        <p:sp>
          <p:nvSpPr>
            <p:cNvPr id="12" name="Freeform 44">
              <a:extLst>
                <a:ext uri="{FF2B5EF4-FFF2-40B4-BE49-F238E27FC236}">
                  <a16:creationId xmlns:a16="http://schemas.microsoft.com/office/drawing/2014/main" id="{2860429B-9D0F-417C-A5DA-5D17AFA06D50}"/>
                </a:ext>
              </a:extLst>
            </p:cNvPr>
            <p:cNvSpPr>
              <a:spLocks noEditPoints="1"/>
            </p:cNvSpPr>
            <p:nvPr/>
          </p:nvSpPr>
          <p:spPr bwMode="auto">
            <a:xfrm>
              <a:off x="7113164" y="2477514"/>
              <a:ext cx="59847" cy="59847"/>
            </a:xfrm>
            <a:custGeom>
              <a:avLst/>
              <a:gdLst>
                <a:gd name="T0" fmla="*/ 28 w 56"/>
                <a:gd name="T1" fmla="*/ 0 h 56"/>
                <a:gd name="T2" fmla="*/ 0 w 56"/>
                <a:gd name="T3" fmla="*/ 28 h 56"/>
                <a:gd name="T4" fmla="*/ 28 w 56"/>
                <a:gd name="T5" fmla="*/ 56 h 56"/>
                <a:gd name="T6" fmla="*/ 56 w 56"/>
                <a:gd name="T7" fmla="*/ 28 h 56"/>
                <a:gd name="T8" fmla="*/ 28 w 56"/>
                <a:gd name="T9" fmla="*/ 0 h 56"/>
                <a:gd name="T10" fmla="*/ 28 w 56"/>
                <a:gd name="T11" fmla="*/ 48 h 56"/>
                <a:gd name="T12" fmla="*/ 8 w 56"/>
                <a:gd name="T13" fmla="*/ 28 h 56"/>
                <a:gd name="T14" fmla="*/ 28 w 56"/>
                <a:gd name="T15" fmla="*/ 8 h 56"/>
                <a:gd name="T16" fmla="*/ 48 w 56"/>
                <a:gd name="T17" fmla="*/ 28 h 56"/>
                <a:gd name="T18" fmla="*/ 28 w 56"/>
                <a:gd name="T19" fmla="*/ 4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0"/>
                  </a:moveTo>
                  <a:cubicBezTo>
                    <a:pt x="13" y="0"/>
                    <a:pt x="0" y="13"/>
                    <a:pt x="0" y="28"/>
                  </a:cubicBezTo>
                  <a:cubicBezTo>
                    <a:pt x="0" y="43"/>
                    <a:pt x="13" y="56"/>
                    <a:pt x="28" y="56"/>
                  </a:cubicBezTo>
                  <a:cubicBezTo>
                    <a:pt x="43" y="56"/>
                    <a:pt x="56" y="43"/>
                    <a:pt x="56" y="28"/>
                  </a:cubicBezTo>
                  <a:cubicBezTo>
                    <a:pt x="56" y="13"/>
                    <a:pt x="43" y="0"/>
                    <a:pt x="28" y="0"/>
                  </a:cubicBezTo>
                  <a:close/>
                  <a:moveTo>
                    <a:pt x="28" y="48"/>
                  </a:moveTo>
                  <a:cubicBezTo>
                    <a:pt x="17" y="48"/>
                    <a:pt x="8" y="39"/>
                    <a:pt x="8" y="28"/>
                  </a:cubicBezTo>
                  <a:cubicBezTo>
                    <a:pt x="8" y="17"/>
                    <a:pt x="17" y="8"/>
                    <a:pt x="28" y="8"/>
                  </a:cubicBezTo>
                  <a:cubicBezTo>
                    <a:pt x="39" y="8"/>
                    <a:pt x="48" y="17"/>
                    <a:pt x="48" y="28"/>
                  </a:cubicBezTo>
                  <a:cubicBezTo>
                    <a:pt x="48" y="39"/>
                    <a:pt x="39" y="48"/>
                    <a:pt x="28"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a:p>
          </p:txBody>
        </p:sp>
        <p:sp>
          <p:nvSpPr>
            <p:cNvPr id="13" name="Freeform 45">
              <a:extLst>
                <a:ext uri="{FF2B5EF4-FFF2-40B4-BE49-F238E27FC236}">
                  <a16:creationId xmlns:a16="http://schemas.microsoft.com/office/drawing/2014/main" id="{5804163C-E8A8-4E66-B176-BB0CC94B58F7}"/>
                </a:ext>
              </a:extLst>
            </p:cNvPr>
            <p:cNvSpPr>
              <a:spLocks noEditPoints="1"/>
            </p:cNvSpPr>
            <p:nvPr/>
          </p:nvSpPr>
          <p:spPr bwMode="auto">
            <a:xfrm>
              <a:off x="7133113" y="2494139"/>
              <a:ext cx="16623" cy="29925"/>
            </a:xfrm>
            <a:custGeom>
              <a:avLst/>
              <a:gdLst>
                <a:gd name="T0" fmla="*/ 15 w 16"/>
                <a:gd name="T1" fmla="*/ 15 h 27"/>
                <a:gd name="T2" fmla="*/ 14 w 16"/>
                <a:gd name="T3" fmla="*/ 13 h 27"/>
                <a:gd name="T4" fmla="*/ 10 w 16"/>
                <a:gd name="T5" fmla="*/ 12 h 27"/>
                <a:gd name="T6" fmla="*/ 9 w 16"/>
                <a:gd name="T7" fmla="*/ 12 h 27"/>
                <a:gd name="T8" fmla="*/ 9 w 16"/>
                <a:gd name="T9" fmla="*/ 12 h 27"/>
                <a:gd name="T10" fmla="*/ 9 w 16"/>
                <a:gd name="T11" fmla="*/ 6 h 27"/>
                <a:gd name="T12" fmla="*/ 10 w 16"/>
                <a:gd name="T13" fmla="*/ 7 h 27"/>
                <a:gd name="T14" fmla="*/ 11 w 16"/>
                <a:gd name="T15" fmla="*/ 9 h 27"/>
                <a:gd name="T16" fmla="*/ 15 w 16"/>
                <a:gd name="T17" fmla="*/ 9 h 27"/>
                <a:gd name="T18" fmla="*/ 15 w 16"/>
                <a:gd name="T19" fmla="*/ 6 h 27"/>
                <a:gd name="T20" fmla="*/ 13 w 16"/>
                <a:gd name="T21" fmla="*/ 5 h 27"/>
                <a:gd name="T22" fmla="*/ 11 w 16"/>
                <a:gd name="T23" fmla="*/ 3 h 27"/>
                <a:gd name="T24" fmla="*/ 9 w 16"/>
                <a:gd name="T25" fmla="*/ 3 h 27"/>
                <a:gd name="T26" fmla="*/ 9 w 16"/>
                <a:gd name="T27" fmla="*/ 0 h 27"/>
                <a:gd name="T28" fmla="*/ 7 w 16"/>
                <a:gd name="T29" fmla="*/ 0 h 27"/>
                <a:gd name="T30" fmla="*/ 7 w 16"/>
                <a:gd name="T31" fmla="*/ 3 h 27"/>
                <a:gd name="T32" fmla="*/ 4 w 16"/>
                <a:gd name="T33" fmla="*/ 3 h 27"/>
                <a:gd name="T34" fmla="*/ 2 w 16"/>
                <a:gd name="T35" fmla="*/ 5 h 27"/>
                <a:gd name="T36" fmla="*/ 1 w 16"/>
                <a:gd name="T37" fmla="*/ 6 h 27"/>
                <a:gd name="T38" fmla="*/ 0 w 16"/>
                <a:gd name="T39" fmla="*/ 9 h 27"/>
                <a:gd name="T40" fmla="*/ 1 w 16"/>
                <a:gd name="T41" fmla="*/ 12 h 27"/>
                <a:gd name="T42" fmla="*/ 2 w 16"/>
                <a:gd name="T43" fmla="*/ 13 h 27"/>
                <a:gd name="T44" fmla="*/ 4 w 16"/>
                <a:gd name="T45" fmla="*/ 14 h 27"/>
                <a:gd name="T46" fmla="*/ 6 w 16"/>
                <a:gd name="T47" fmla="*/ 15 h 27"/>
                <a:gd name="T48" fmla="*/ 7 w 16"/>
                <a:gd name="T49" fmla="*/ 15 h 27"/>
                <a:gd name="T50" fmla="*/ 7 w 16"/>
                <a:gd name="T51" fmla="*/ 15 h 27"/>
                <a:gd name="T52" fmla="*/ 7 w 16"/>
                <a:gd name="T53" fmla="*/ 22 h 27"/>
                <a:gd name="T54" fmla="*/ 5 w 16"/>
                <a:gd name="T55" fmla="*/ 20 h 27"/>
                <a:gd name="T56" fmla="*/ 4 w 16"/>
                <a:gd name="T57" fmla="*/ 18 h 27"/>
                <a:gd name="T58" fmla="*/ 0 w 16"/>
                <a:gd name="T59" fmla="*/ 18 h 27"/>
                <a:gd name="T60" fmla="*/ 2 w 16"/>
                <a:gd name="T61" fmla="*/ 23 h 27"/>
                <a:gd name="T62" fmla="*/ 7 w 16"/>
                <a:gd name="T63" fmla="*/ 25 h 27"/>
                <a:gd name="T64" fmla="*/ 7 w 16"/>
                <a:gd name="T65" fmla="*/ 27 h 27"/>
                <a:gd name="T66" fmla="*/ 9 w 16"/>
                <a:gd name="T67" fmla="*/ 27 h 27"/>
                <a:gd name="T68" fmla="*/ 9 w 16"/>
                <a:gd name="T69" fmla="*/ 25 h 27"/>
                <a:gd name="T70" fmla="*/ 12 w 16"/>
                <a:gd name="T71" fmla="*/ 24 h 27"/>
                <a:gd name="T72" fmla="*/ 15 w 16"/>
                <a:gd name="T73" fmla="*/ 22 h 27"/>
                <a:gd name="T74" fmla="*/ 16 w 16"/>
                <a:gd name="T75" fmla="*/ 20 h 27"/>
                <a:gd name="T76" fmla="*/ 16 w 16"/>
                <a:gd name="T77" fmla="*/ 19 h 27"/>
                <a:gd name="T78" fmla="*/ 16 w 16"/>
                <a:gd name="T79" fmla="*/ 17 h 27"/>
                <a:gd name="T80" fmla="*/ 15 w 16"/>
                <a:gd name="T81" fmla="*/ 15 h 27"/>
                <a:gd name="T82" fmla="*/ 7 w 16"/>
                <a:gd name="T83" fmla="*/ 11 h 27"/>
                <a:gd name="T84" fmla="*/ 5 w 16"/>
                <a:gd name="T85" fmla="*/ 10 h 27"/>
                <a:gd name="T86" fmla="*/ 4 w 16"/>
                <a:gd name="T87" fmla="*/ 9 h 27"/>
                <a:gd name="T88" fmla="*/ 5 w 16"/>
                <a:gd name="T89" fmla="*/ 8 h 27"/>
                <a:gd name="T90" fmla="*/ 5 w 16"/>
                <a:gd name="T91" fmla="*/ 7 h 27"/>
                <a:gd name="T92" fmla="*/ 6 w 16"/>
                <a:gd name="T93" fmla="*/ 6 h 27"/>
                <a:gd name="T94" fmla="*/ 7 w 16"/>
                <a:gd name="T95" fmla="*/ 6 h 27"/>
                <a:gd name="T96" fmla="*/ 7 w 16"/>
                <a:gd name="T97" fmla="*/ 11 h 27"/>
                <a:gd name="T98" fmla="*/ 12 w 16"/>
                <a:gd name="T99" fmla="*/ 20 h 27"/>
                <a:gd name="T100" fmla="*/ 11 w 16"/>
                <a:gd name="T101" fmla="*/ 21 h 27"/>
                <a:gd name="T102" fmla="*/ 10 w 16"/>
                <a:gd name="T103" fmla="*/ 21 h 27"/>
                <a:gd name="T104" fmla="*/ 9 w 16"/>
                <a:gd name="T105" fmla="*/ 22 h 27"/>
                <a:gd name="T106" fmla="*/ 9 w 16"/>
                <a:gd name="T107" fmla="*/ 16 h 27"/>
                <a:gd name="T108" fmla="*/ 11 w 16"/>
                <a:gd name="T109" fmla="*/ 17 h 27"/>
                <a:gd name="T110" fmla="*/ 12 w 16"/>
                <a:gd name="T111" fmla="*/ 19 h 27"/>
                <a:gd name="T112" fmla="*/ 12 w 16"/>
                <a:gd name="T113" fmla="*/ 2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 h="27">
                  <a:moveTo>
                    <a:pt x="15" y="15"/>
                  </a:moveTo>
                  <a:cubicBezTo>
                    <a:pt x="15" y="15"/>
                    <a:pt x="14" y="14"/>
                    <a:pt x="14" y="13"/>
                  </a:cubicBezTo>
                  <a:cubicBezTo>
                    <a:pt x="13" y="13"/>
                    <a:pt x="12" y="12"/>
                    <a:pt x="10" y="12"/>
                  </a:cubicBezTo>
                  <a:cubicBezTo>
                    <a:pt x="10" y="12"/>
                    <a:pt x="10" y="12"/>
                    <a:pt x="9" y="12"/>
                  </a:cubicBezTo>
                  <a:cubicBezTo>
                    <a:pt x="9" y="12"/>
                    <a:pt x="9" y="12"/>
                    <a:pt x="9" y="12"/>
                  </a:cubicBezTo>
                  <a:cubicBezTo>
                    <a:pt x="9" y="6"/>
                    <a:pt x="9" y="6"/>
                    <a:pt x="9" y="6"/>
                  </a:cubicBezTo>
                  <a:cubicBezTo>
                    <a:pt x="9" y="6"/>
                    <a:pt x="10" y="7"/>
                    <a:pt x="10" y="7"/>
                  </a:cubicBezTo>
                  <a:cubicBezTo>
                    <a:pt x="11" y="8"/>
                    <a:pt x="11" y="8"/>
                    <a:pt x="11" y="9"/>
                  </a:cubicBezTo>
                  <a:cubicBezTo>
                    <a:pt x="15" y="9"/>
                    <a:pt x="15" y="9"/>
                    <a:pt x="15" y="9"/>
                  </a:cubicBezTo>
                  <a:cubicBezTo>
                    <a:pt x="15" y="8"/>
                    <a:pt x="15" y="7"/>
                    <a:pt x="15" y="6"/>
                  </a:cubicBezTo>
                  <a:cubicBezTo>
                    <a:pt x="14" y="6"/>
                    <a:pt x="14" y="5"/>
                    <a:pt x="13" y="5"/>
                  </a:cubicBezTo>
                  <a:cubicBezTo>
                    <a:pt x="13" y="4"/>
                    <a:pt x="12" y="4"/>
                    <a:pt x="11" y="3"/>
                  </a:cubicBezTo>
                  <a:cubicBezTo>
                    <a:pt x="10" y="3"/>
                    <a:pt x="10" y="3"/>
                    <a:pt x="9" y="3"/>
                  </a:cubicBezTo>
                  <a:cubicBezTo>
                    <a:pt x="9" y="0"/>
                    <a:pt x="9" y="0"/>
                    <a:pt x="9" y="0"/>
                  </a:cubicBezTo>
                  <a:cubicBezTo>
                    <a:pt x="7" y="0"/>
                    <a:pt x="7" y="0"/>
                    <a:pt x="7" y="0"/>
                  </a:cubicBezTo>
                  <a:cubicBezTo>
                    <a:pt x="7" y="3"/>
                    <a:pt x="7" y="3"/>
                    <a:pt x="7" y="3"/>
                  </a:cubicBezTo>
                  <a:cubicBezTo>
                    <a:pt x="6" y="3"/>
                    <a:pt x="5" y="3"/>
                    <a:pt x="4" y="3"/>
                  </a:cubicBezTo>
                  <a:cubicBezTo>
                    <a:pt x="4" y="4"/>
                    <a:pt x="3" y="4"/>
                    <a:pt x="2" y="5"/>
                  </a:cubicBezTo>
                  <a:cubicBezTo>
                    <a:pt x="2" y="5"/>
                    <a:pt x="1" y="6"/>
                    <a:pt x="1" y="6"/>
                  </a:cubicBezTo>
                  <a:cubicBezTo>
                    <a:pt x="0" y="7"/>
                    <a:pt x="0" y="8"/>
                    <a:pt x="0" y="9"/>
                  </a:cubicBezTo>
                  <a:cubicBezTo>
                    <a:pt x="0" y="10"/>
                    <a:pt x="0" y="11"/>
                    <a:pt x="1" y="12"/>
                  </a:cubicBezTo>
                  <a:cubicBezTo>
                    <a:pt x="1" y="12"/>
                    <a:pt x="1" y="13"/>
                    <a:pt x="2" y="13"/>
                  </a:cubicBezTo>
                  <a:cubicBezTo>
                    <a:pt x="3" y="14"/>
                    <a:pt x="3" y="14"/>
                    <a:pt x="4" y="14"/>
                  </a:cubicBezTo>
                  <a:cubicBezTo>
                    <a:pt x="5" y="15"/>
                    <a:pt x="5" y="15"/>
                    <a:pt x="6" y="15"/>
                  </a:cubicBezTo>
                  <a:cubicBezTo>
                    <a:pt x="6" y="15"/>
                    <a:pt x="6" y="15"/>
                    <a:pt x="7" y="15"/>
                  </a:cubicBezTo>
                  <a:cubicBezTo>
                    <a:pt x="7" y="15"/>
                    <a:pt x="7" y="15"/>
                    <a:pt x="7" y="15"/>
                  </a:cubicBezTo>
                  <a:cubicBezTo>
                    <a:pt x="7" y="22"/>
                    <a:pt x="7" y="22"/>
                    <a:pt x="7" y="22"/>
                  </a:cubicBezTo>
                  <a:cubicBezTo>
                    <a:pt x="6" y="21"/>
                    <a:pt x="5" y="21"/>
                    <a:pt x="5" y="20"/>
                  </a:cubicBezTo>
                  <a:cubicBezTo>
                    <a:pt x="4" y="20"/>
                    <a:pt x="4" y="19"/>
                    <a:pt x="4" y="18"/>
                  </a:cubicBezTo>
                  <a:cubicBezTo>
                    <a:pt x="0" y="18"/>
                    <a:pt x="0" y="18"/>
                    <a:pt x="0" y="18"/>
                  </a:cubicBezTo>
                  <a:cubicBezTo>
                    <a:pt x="0" y="20"/>
                    <a:pt x="1" y="22"/>
                    <a:pt x="2" y="23"/>
                  </a:cubicBezTo>
                  <a:cubicBezTo>
                    <a:pt x="3" y="24"/>
                    <a:pt x="5" y="25"/>
                    <a:pt x="7" y="25"/>
                  </a:cubicBezTo>
                  <a:cubicBezTo>
                    <a:pt x="7" y="27"/>
                    <a:pt x="7" y="27"/>
                    <a:pt x="7" y="27"/>
                  </a:cubicBezTo>
                  <a:cubicBezTo>
                    <a:pt x="9" y="27"/>
                    <a:pt x="9" y="27"/>
                    <a:pt x="9" y="27"/>
                  </a:cubicBezTo>
                  <a:cubicBezTo>
                    <a:pt x="9" y="25"/>
                    <a:pt x="9" y="25"/>
                    <a:pt x="9" y="25"/>
                  </a:cubicBezTo>
                  <a:cubicBezTo>
                    <a:pt x="10" y="25"/>
                    <a:pt x="11" y="25"/>
                    <a:pt x="12" y="24"/>
                  </a:cubicBezTo>
                  <a:cubicBezTo>
                    <a:pt x="13" y="24"/>
                    <a:pt x="14" y="23"/>
                    <a:pt x="15" y="22"/>
                  </a:cubicBezTo>
                  <a:cubicBezTo>
                    <a:pt x="15" y="22"/>
                    <a:pt x="16" y="21"/>
                    <a:pt x="16" y="20"/>
                  </a:cubicBezTo>
                  <a:cubicBezTo>
                    <a:pt x="16" y="20"/>
                    <a:pt x="16" y="19"/>
                    <a:pt x="16" y="19"/>
                  </a:cubicBezTo>
                  <a:cubicBezTo>
                    <a:pt x="16" y="18"/>
                    <a:pt x="16" y="18"/>
                    <a:pt x="16" y="17"/>
                  </a:cubicBezTo>
                  <a:cubicBezTo>
                    <a:pt x="16" y="16"/>
                    <a:pt x="16" y="16"/>
                    <a:pt x="15" y="15"/>
                  </a:cubicBezTo>
                  <a:close/>
                  <a:moveTo>
                    <a:pt x="7" y="11"/>
                  </a:moveTo>
                  <a:cubicBezTo>
                    <a:pt x="6" y="11"/>
                    <a:pt x="5" y="11"/>
                    <a:pt x="5" y="10"/>
                  </a:cubicBezTo>
                  <a:cubicBezTo>
                    <a:pt x="5" y="10"/>
                    <a:pt x="4" y="9"/>
                    <a:pt x="4" y="9"/>
                  </a:cubicBezTo>
                  <a:cubicBezTo>
                    <a:pt x="4" y="8"/>
                    <a:pt x="4" y="8"/>
                    <a:pt x="5" y="8"/>
                  </a:cubicBezTo>
                  <a:cubicBezTo>
                    <a:pt x="5" y="7"/>
                    <a:pt x="5" y="7"/>
                    <a:pt x="5" y="7"/>
                  </a:cubicBezTo>
                  <a:cubicBezTo>
                    <a:pt x="5" y="7"/>
                    <a:pt x="6" y="6"/>
                    <a:pt x="6" y="6"/>
                  </a:cubicBezTo>
                  <a:cubicBezTo>
                    <a:pt x="6" y="6"/>
                    <a:pt x="7" y="6"/>
                    <a:pt x="7" y="6"/>
                  </a:cubicBezTo>
                  <a:lnTo>
                    <a:pt x="7" y="11"/>
                  </a:lnTo>
                  <a:close/>
                  <a:moveTo>
                    <a:pt x="12" y="20"/>
                  </a:moveTo>
                  <a:cubicBezTo>
                    <a:pt x="11" y="20"/>
                    <a:pt x="11" y="20"/>
                    <a:pt x="11" y="21"/>
                  </a:cubicBezTo>
                  <a:cubicBezTo>
                    <a:pt x="11" y="21"/>
                    <a:pt x="10" y="21"/>
                    <a:pt x="10" y="21"/>
                  </a:cubicBezTo>
                  <a:cubicBezTo>
                    <a:pt x="9" y="21"/>
                    <a:pt x="9" y="21"/>
                    <a:pt x="9" y="22"/>
                  </a:cubicBezTo>
                  <a:cubicBezTo>
                    <a:pt x="9" y="16"/>
                    <a:pt x="9" y="16"/>
                    <a:pt x="9" y="16"/>
                  </a:cubicBezTo>
                  <a:cubicBezTo>
                    <a:pt x="10" y="16"/>
                    <a:pt x="11" y="16"/>
                    <a:pt x="11" y="17"/>
                  </a:cubicBezTo>
                  <a:cubicBezTo>
                    <a:pt x="12" y="17"/>
                    <a:pt x="12" y="18"/>
                    <a:pt x="12" y="19"/>
                  </a:cubicBezTo>
                  <a:cubicBezTo>
                    <a:pt x="12" y="19"/>
                    <a:pt x="12" y="19"/>
                    <a:pt x="12"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400"/>
            </a:p>
          </p:txBody>
        </p:sp>
      </p:grpSp>
    </p:spTree>
    <p:extLst>
      <p:ext uri="{BB962C8B-B14F-4D97-AF65-F5344CB8AC3E}">
        <p14:creationId xmlns:p14="http://schemas.microsoft.com/office/powerpoint/2010/main" val="1665527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703616"/>
            <a:ext cx="8065154" cy="690513"/>
          </a:xfrm>
        </p:spPr>
        <p:txBody>
          <a:bodyPr/>
          <a:lstStyle/>
          <a:p>
            <a:r>
              <a:rPr lang="es-MX" dirty="0">
                <a:latin typeface="Georgia" panose="02040502050405020303" pitchFamily="18" charset="0"/>
              </a:rPr>
              <a:t>5</a:t>
            </a:r>
            <a:r>
              <a:rPr lang="es-MX" sz="3200" dirty="0">
                <a:latin typeface="Georgia" panose="02040502050405020303" pitchFamily="18" charset="0"/>
              </a:rPr>
              <a:t>. Regalías mineras e intangibles</a:t>
            </a: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53966"/>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pSp>
        <p:nvGrpSpPr>
          <p:cNvPr id="47" name="Group 46">
            <a:extLst>
              <a:ext uri="{FF2B5EF4-FFF2-40B4-BE49-F238E27FC236}">
                <a16:creationId xmlns:a16="http://schemas.microsoft.com/office/drawing/2014/main" id="{F5B4723D-9EAD-489F-B7F1-798E79BCE97C}"/>
              </a:ext>
            </a:extLst>
          </p:cNvPr>
          <p:cNvGrpSpPr/>
          <p:nvPr/>
        </p:nvGrpSpPr>
        <p:grpSpPr>
          <a:xfrm>
            <a:off x="2650554" y="1811950"/>
            <a:ext cx="4381733" cy="4068530"/>
            <a:chOff x="2638464" y="2148457"/>
            <a:chExt cx="3915695" cy="3882532"/>
          </a:xfrm>
        </p:grpSpPr>
        <p:grpSp>
          <p:nvGrpSpPr>
            <p:cNvPr id="48" name="Group 47">
              <a:extLst>
                <a:ext uri="{FF2B5EF4-FFF2-40B4-BE49-F238E27FC236}">
                  <a16:creationId xmlns:a16="http://schemas.microsoft.com/office/drawing/2014/main" id="{483AE61C-09C0-4EF1-8610-4F997B361A89}"/>
                </a:ext>
              </a:extLst>
            </p:cNvPr>
            <p:cNvGrpSpPr>
              <a:grpSpLocks/>
            </p:cNvGrpSpPr>
            <p:nvPr/>
          </p:nvGrpSpPr>
          <p:grpSpPr bwMode="auto">
            <a:xfrm>
              <a:off x="2638464" y="2388520"/>
              <a:ext cx="1965325" cy="1879599"/>
              <a:chOff x="7643903" y="2156064"/>
              <a:chExt cx="1965917" cy="1880401"/>
            </a:xfrm>
          </p:grpSpPr>
          <p:sp>
            <p:nvSpPr>
              <p:cNvPr id="62" name="Freeform 7">
                <a:extLst>
                  <a:ext uri="{FF2B5EF4-FFF2-40B4-BE49-F238E27FC236}">
                    <a16:creationId xmlns:a16="http://schemas.microsoft.com/office/drawing/2014/main" id="{972BAE50-E954-4DAE-AD52-CD04C7609F3B}"/>
                  </a:ext>
                </a:extLst>
              </p:cNvPr>
              <p:cNvSpPr>
                <a:spLocks/>
              </p:cNvSpPr>
              <p:nvPr/>
            </p:nvSpPr>
            <p:spPr bwMode="auto">
              <a:xfrm>
                <a:off x="7643903" y="2156064"/>
                <a:ext cx="1965917" cy="1880401"/>
              </a:xfrm>
              <a:custGeom>
                <a:avLst/>
                <a:gdLst>
                  <a:gd name="T0" fmla="*/ 2147483646 w 11035"/>
                  <a:gd name="T1" fmla="*/ 2147483646 h 10555"/>
                  <a:gd name="T2" fmla="*/ 2147483646 w 11035"/>
                  <a:gd name="T3" fmla="*/ 2147483646 h 10555"/>
                  <a:gd name="T4" fmla="*/ 2147483646 w 11035"/>
                  <a:gd name="T5" fmla="*/ 2147483646 h 10555"/>
                  <a:gd name="T6" fmla="*/ 2147483646 w 11035"/>
                  <a:gd name="T7" fmla="*/ 2147483646 h 10555"/>
                  <a:gd name="T8" fmla="*/ 2147483646 w 11035"/>
                  <a:gd name="T9" fmla="*/ 2147483646 h 10555"/>
                  <a:gd name="T10" fmla="*/ 2147483646 w 11035"/>
                  <a:gd name="T11" fmla="*/ 2147483646 h 10555"/>
                  <a:gd name="T12" fmla="*/ 2147483646 w 11035"/>
                  <a:gd name="T13" fmla="*/ 2147483646 h 10555"/>
                  <a:gd name="T14" fmla="*/ 2147483646 w 11035"/>
                  <a:gd name="T15" fmla="*/ 2147483646 h 10555"/>
                  <a:gd name="T16" fmla="*/ 2147483646 w 11035"/>
                  <a:gd name="T17" fmla="*/ 2147483646 h 10555"/>
                  <a:gd name="T18" fmla="*/ 2147483646 w 11035"/>
                  <a:gd name="T19" fmla="*/ 2147483646 h 10555"/>
                  <a:gd name="T20" fmla="*/ 2147483646 w 11035"/>
                  <a:gd name="T21" fmla="*/ 2147483646 h 10555"/>
                  <a:gd name="T22" fmla="*/ 2147483646 w 11035"/>
                  <a:gd name="T23" fmla="*/ 2147483646 h 10555"/>
                  <a:gd name="T24" fmla="*/ 2147483646 w 11035"/>
                  <a:gd name="T25" fmla="*/ 2147483646 h 10555"/>
                  <a:gd name="T26" fmla="*/ 2147483646 w 11035"/>
                  <a:gd name="T27" fmla="*/ 2147483646 h 10555"/>
                  <a:gd name="T28" fmla="*/ 2147483646 w 11035"/>
                  <a:gd name="T29" fmla="*/ 2147483646 h 10555"/>
                  <a:gd name="T30" fmla="*/ 2147483646 w 11035"/>
                  <a:gd name="T31" fmla="*/ 2147483646 h 10555"/>
                  <a:gd name="T32" fmla="*/ 2147483646 w 11035"/>
                  <a:gd name="T33" fmla="*/ 2147483646 h 10555"/>
                  <a:gd name="T34" fmla="*/ 2147483646 w 11035"/>
                  <a:gd name="T35" fmla="*/ 2147483646 h 10555"/>
                  <a:gd name="T36" fmla="*/ 2147483646 w 11035"/>
                  <a:gd name="T37" fmla="*/ 2147483646 h 10555"/>
                  <a:gd name="T38" fmla="*/ 2147483646 w 11035"/>
                  <a:gd name="T39" fmla="*/ 2147483646 h 10555"/>
                  <a:gd name="T40" fmla="*/ 2147483646 w 11035"/>
                  <a:gd name="T41" fmla="*/ 2147483646 h 10555"/>
                  <a:gd name="T42" fmla="*/ 2147483646 w 11035"/>
                  <a:gd name="T43" fmla="*/ 2147483646 h 10555"/>
                  <a:gd name="T44" fmla="*/ 2147483646 w 11035"/>
                  <a:gd name="T45" fmla="*/ 2147483646 h 10555"/>
                  <a:gd name="T46" fmla="*/ 2147483646 w 11035"/>
                  <a:gd name="T47" fmla="*/ 2147483646 h 10555"/>
                  <a:gd name="T48" fmla="*/ 2147483646 w 11035"/>
                  <a:gd name="T49" fmla="*/ 2147483646 h 10555"/>
                  <a:gd name="T50" fmla="*/ 2147483646 w 11035"/>
                  <a:gd name="T51" fmla="*/ 2147483646 h 10555"/>
                  <a:gd name="T52" fmla="*/ 2147483646 w 11035"/>
                  <a:gd name="T53" fmla="*/ 2147483646 h 10555"/>
                  <a:gd name="T54" fmla="*/ 2147483646 w 11035"/>
                  <a:gd name="T55" fmla="*/ 2147483646 h 10555"/>
                  <a:gd name="T56" fmla="*/ 2147483646 w 11035"/>
                  <a:gd name="T57" fmla="*/ 2147483646 h 10555"/>
                  <a:gd name="T58" fmla="*/ 2147483646 w 11035"/>
                  <a:gd name="T59" fmla="*/ 2147483646 h 10555"/>
                  <a:gd name="T60" fmla="*/ 1142171589 w 11035"/>
                  <a:gd name="T61" fmla="*/ 2147483646 h 10555"/>
                  <a:gd name="T62" fmla="*/ 441037401 w 11035"/>
                  <a:gd name="T63" fmla="*/ 2147483646 h 10555"/>
                  <a:gd name="T64" fmla="*/ 424057472 w 11035"/>
                  <a:gd name="T65" fmla="*/ 2147483646 h 10555"/>
                  <a:gd name="T66" fmla="*/ 90454629 w 11035"/>
                  <a:gd name="T67" fmla="*/ 2147483646 h 10555"/>
                  <a:gd name="T68" fmla="*/ 0 w 11035"/>
                  <a:gd name="T69" fmla="*/ 2147483646 h 10555"/>
                  <a:gd name="T70" fmla="*/ 169641980 w 11035"/>
                  <a:gd name="T71" fmla="*/ 2147483646 h 10555"/>
                  <a:gd name="T72" fmla="*/ 593699452 w 11035"/>
                  <a:gd name="T73" fmla="*/ 2147483646 h 10555"/>
                  <a:gd name="T74" fmla="*/ 1577559583 w 11035"/>
                  <a:gd name="T75" fmla="*/ 2147483646 h 10555"/>
                  <a:gd name="T76" fmla="*/ 2147483646 w 11035"/>
                  <a:gd name="T77" fmla="*/ 2147483646 h 10555"/>
                  <a:gd name="T78" fmla="*/ 2147483646 w 11035"/>
                  <a:gd name="T79" fmla="*/ 2147483646 h 10555"/>
                  <a:gd name="T80" fmla="*/ 2147483646 w 11035"/>
                  <a:gd name="T81" fmla="*/ 2147483646 h 10555"/>
                  <a:gd name="T82" fmla="*/ 2147483646 w 11035"/>
                  <a:gd name="T83" fmla="*/ 2147483646 h 10555"/>
                  <a:gd name="T84" fmla="*/ 2147483646 w 11035"/>
                  <a:gd name="T85" fmla="*/ 2147483646 h 10555"/>
                  <a:gd name="T86" fmla="*/ 2147483646 w 11035"/>
                  <a:gd name="T87" fmla="*/ 2147483646 h 10555"/>
                  <a:gd name="T88" fmla="*/ 2147483646 w 11035"/>
                  <a:gd name="T89" fmla="*/ 2147483646 h 10555"/>
                  <a:gd name="T90" fmla="*/ 2147483646 w 11035"/>
                  <a:gd name="T91" fmla="*/ 2147483646 h 10555"/>
                  <a:gd name="T92" fmla="*/ 2147483646 w 11035"/>
                  <a:gd name="T93" fmla="*/ 2147483646 h 10555"/>
                  <a:gd name="T94" fmla="*/ 2147483646 w 11035"/>
                  <a:gd name="T95" fmla="*/ 2147483646 h 10555"/>
                  <a:gd name="T96" fmla="*/ 2147483646 w 11035"/>
                  <a:gd name="T97" fmla="*/ 1837653007 h 10555"/>
                  <a:gd name="T98" fmla="*/ 2147483646 w 11035"/>
                  <a:gd name="T99" fmla="*/ 1023436269 h 10555"/>
                  <a:gd name="T100" fmla="*/ 2147483646 w 11035"/>
                  <a:gd name="T101" fmla="*/ 441036665 h 10555"/>
                  <a:gd name="T102" fmla="*/ 2147483646 w 11035"/>
                  <a:gd name="T103" fmla="*/ 96135664 h 10555"/>
                  <a:gd name="T104" fmla="*/ 2147483646 w 11035"/>
                  <a:gd name="T105" fmla="*/ 5649401 h 10555"/>
                  <a:gd name="T106" fmla="*/ 2147483646 w 11035"/>
                  <a:gd name="T107" fmla="*/ 192239438 h 10555"/>
                  <a:gd name="T108" fmla="*/ 2147483646 w 11035"/>
                  <a:gd name="T109" fmla="*/ 655905596 h 10555"/>
                  <a:gd name="T110" fmla="*/ 2147483646 w 11035"/>
                  <a:gd name="T111" fmla="*/ 1125189444 h 10555"/>
                  <a:gd name="T112" fmla="*/ 2147483646 w 11035"/>
                  <a:gd name="T113" fmla="*/ 2147483646 h 10555"/>
                  <a:gd name="T114" fmla="*/ 2147483646 w 11035"/>
                  <a:gd name="T115" fmla="*/ 2147483646 h 10555"/>
                  <a:gd name="T116" fmla="*/ 2147483646 w 11035"/>
                  <a:gd name="T117" fmla="*/ 2147483646 h 10555"/>
                  <a:gd name="T118" fmla="*/ 2147483646 w 11035"/>
                  <a:gd name="T119" fmla="*/ 2147483646 h 1055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1035" h="10555">
                    <a:moveTo>
                      <a:pt x="11035" y="1823"/>
                    </a:moveTo>
                    <a:lnTo>
                      <a:pt x="11035" y="1823"/>
                    </a:lnTo>
                    <a:lnTo>
                      <a:pt x="11028" y="1815"/>
                    </a:lnTo>
                    <a:lnTo>
                      <a:pt x="11021" y="1809"/>
                    </a:lnTo>
                    <a:lnTo>
                      <a:pt x="11013" y="1803"/>
                    </a:lnTo>
                    <a:lnTo>
                      <a:pt x="11005" y="1798"/>
                    </a:lnTo>
                    <a:lnTo>
                      <a:pt x="10987" y="1789"/>
                    </a:lnTo>
                    <a:lnTo>
                      <a:pt x="10968" y="1782"/>
                    </a:lnTo>
                    <a:lnTo>
                      <a:pt x="10948" y="1776"/>
                    </a:lnTo>
                    <a:lnTo>
                      <a:pt x="10927" y="1772"/>
                    </a:lnTo>
                    <a:lnTo>
                      <a:pt x="10905" y="1770"/>
                    </a:lnTo>
                    <a:lnTo>
                      <a:pt x="10882" y="1769"/>
                    </a:lnTo>
                    <a:lnTo>
                      <a:pt x="10858" y="1769"/>
                    </a:lnTo>
                    <a:lnTo>
                      <a:pt x="10833" y="1770"/>
                    </a:lnTo>
                    <a:lnTo>
                      <a:pt x="10806" y="1773"/>
                    </a:lnTo>
                    <a:lnTo>
                      <a:pt x="10780" y="1777"/>
                    </a:lnTo>
                    <a:lnTo>
                      <a:pt x="10754" y="1781"/>
                    </a:lnTo>
                    <a:lnTo>
                      <a:pt x="10728" y="1787"/>
                    </a:lnTo>
                    <a:lnTo>
                      <a:pt x="10701" y="1793"/>
                    </a:lnTo>
                    <a:lnTo>
                      <a:pt x="10674" y="1800"/>
                    </a:lnTo>
                    <a:lnTo>
                      <a:pt x="10647" y="1808"/>
                    </a:lnTo>
                    <a:lnTo>
                      <a:pt x="10620" y="1816"/>
                    </a:lnTo>
                    <a:lnTo>
                      <a:pt x="10568" y="1836"/>
                    </a:lnTo>
                    <a:lnTo>
                      <a:pt x="10518" y="1855"/>
                    </a:lnTo>
                    <a:lnTo>
                      <a:pt x="10471" y="1875"/>
                    </a:lnTo>
                    <a:lnTo>
                      <a:pt x="10427" y="1896"/>
                    </a:lnTo>
                    <a:lnTo>
                      <a:pt x="10389" y="1916"/>
                    </a:lnTo>
                    <a:lnTo>
                      <a:pt x="10357" y="1934"/>
                    </a:lnTo>
                    <a:lnTo>
                      <a:pt x="10332" y="1951"/>
                    </a:lnTo>
                    <a:lnTo>
                      <a:pt x="10312" y="1966"/>
                    </a:lnTo>
                    <a:lnTo>
                      <a:pt x="10293" y="1981"/>
                    </a:lnTo>
                    <a:lnTo>
                      <a:pt x="10273" y="1997"/>
                    </a:lnTo>
                    <a:lnTo>
                      <a:pt x="10255" y="2014"/>
                    </a:lnTo>
                    <a:lnTo>
                      <a:pt x="10237" y="2030"/>
                    </a:lnTo>
                    <a:lnTo>
                      <a:pt x="10220" y="2047"/>
                    </a:lnTo>
                    <a:lnTo>
                      <a:pt x="10186" y="2082"/>
                    </a:lnTo>
                    <a:lnTo>
                      <a:pt x="10155" y="2118"/>
                    </a:lnTo>
                    <a:lnTo>
                      <a:pt x="10125" y="2156"/>
                    </a:lnTo>
                    <a:lnTo>
                      <a:pt x="10096" y="2196"/>
                    </a:lnTo>
                    <a:lnTo>
                      <a:pt x="10069" y="2236"/>
                    </a:lnTo>
                    <a:lnTo>
                      <a:pt x="10044" y="2277"/>
                    </a:lnTo>
                    <a:lnTo>
                      <a:pt x="10020" y="2319"/>
                    </a:lnTo>
                    <a:lnTo>
                      <a:pt x="9998" y="2364"/>
                    </a:lnTo>
                    <a:lnTo>
                      <a:pt x="9977" y="2408"/>
                    </a:lnTo>
                    <a:lnTo>
                      <a:pt x="9957" y="2453"/>
                    </a:lnTo>
                    <a:lnTo>
                      <a:pt x="9936" y="2498"/>
                    </a:lnTo>
                    <a:lnTo>
                      <a:pt x="9918" y="2545"/>
                    </a:lnTo>
                    <a:lnTo>
                      <a:pt x="9901" y="2592"/>
                    </a:lnTo>
                    <a:lnTo>
                      <a:pt x="9885" y="2639"/>
                    </a:lnTo>
                    <a:lnTo>
                      <a:pt x="9869" y="2687"/>
                    </a:lnTo>
                    <a:lnTo>
                      <a:pt x="9854" y="2736"/>
                    </a:lnTo>
                    <a:lnTo>
                      <a:pt x="9840" y="2784"/>
                    </a:lnTo>
                    <a:lnTo>
                      <a:pt x="9813" y="2880"/>
                    </a:lnTo>
                    <a:lnTo>
                      <a:pt x="9787" y="2977"/>
                    </a:lnTo>
                    <a:lnTo>
                      <a:pt x="9736" y="3168"/>
                    </a:lnTo>
                    <a:lnTo>
                      <a:pt x="9711" y="3261"/>
                    </a:lnTo>
                    <a:lnTo>
                      <a:pt x="9698" y="3306"/>
                    </a:lnTo>
                    <a:lnTo>
                      <a:pt x="9684" y="3350"/>
                    </a:lnTo>
                    <a:lnTo>
                      <a:pt x="9670" y="3395"/>
                    </a:lnTo>
                    <a:lnTo>
                      <a:pt x="9655" y="3439"/>
                    </a:lnTo>
                    <a:lnTo>
                      <a:pt x="9639" y="3485"/>
                    </a:lnTo>
                    <a:lnTo>
                      <a:pt x="9622" y="3529"/>
                    </a:lnTo>
                    <a:lnTo>
                      <a:pt x="9605" y="3573"/>
                    </a:lnTo>
                    <a:lnTo>
                      <a:pt x="9585" y="3617"/>
                    </a:lnTo>
                    <a:lnTo>
                      <a:pt x="9567" y="3662"/>
                    </a:lnTo>
                    <a:lnTo>
                      <a:pt x="9547" y="3706"/>
                    </a:lnTo>
                    <a:lnTo>
                      <a:pt x="9527" y="3749"/>
                    </a:lnTo>
                    <a:lnTo>
                      <a:pt x="9506" y="3792"/>
                    </a:lnTo>
                    <a:lnTo>
                      <a:pt x="9485" y="3836"/>
                    </a:lnTo>
                    <a:lnTo>
                      <a:pt x="9463" y="3879"/>
                    </a:lnTo>
                    <a:lnTo>
                      <a:pt x="9418" y="3964"/>
                    </a:lnTo>
                    <a:lnTo>
                      <a:pt x="9369" y="4049"/>
                    </a:lnTo>
                    <a:lnTo>
                      <a:pt x="9320" y="4132"/>
                    </a:lnTo>
                    <a:lnTo>
                      <a:pt x="9269" y="4214"/>
                    </a:lnTo>
                    <a:lnTo>
                      <a:pt x="9215" y="4295"/>
                    </a:lnTo>
                    <a:lnTo>
                      <a:pt x="9161" y="4375"/>
                    </a:lnTo>
                    <a:lnTo>
                      <a:pt x="9106" y="4454"/>
                    </a:lnTo>
                    <a:lnTo>
                      <a:pt x="9048" y="4531"/>
                    </a:lnTo>
                    <a:lnTo>
                      <a:pt x="8991" y="4607"/>
                    </a:lnTo>
                    <a:lnTo>
                      <a:pt x="8933" y="4681"/>
                    </a:lnTo>
                    <a:lnTo>
                      <a:pt x="8869" y="4758"/>
                    </a:lnTo>
                    <a:lnTo>
                      <a:pt x="8805" y="4833"/>
                    </a:lnTo>
                    <a:lnTo>
                      <a:pt x="8740" y="4908"/>
                    </a:lnTo>
                    <a:lnTo>
                      <a:pt x="8672" y="4980"/>
                    </a:lnTo>
                    <a:lnTo>
                      <a:pt x="8603" y="5050"/>
                    </a:lnTo>
                    <a:lnTo>
                      <a:pt x="8533" y="5120"/>
                    </a:lnTo>
                    <a:lnTo>
                      <a:pt x="8460" y="5188"/>
                    </a:lnTo>
                    <a:lnTo>
                      <a:pt x="8388" y="5254"/>
                    </a:lnTo>
                    <a:lnTo>
                      <a:pt x="8312" y="5319"/>
                    </a:lnTo>
                    <a:lnTo>
                      <a:pt x="8237" y="5381"/>
                    </a:lnTo>
                    <a:lnTo>
                      <a:pt x="8159" y="5443"/>
                    </a:lnTo>
                    <a:lnTo>
                      <a:pt x="8080" y="5502"/>
                    </a:lnTo>
                    <a:lnTo>
                      <a:pt x="8000" y="5559"/>
                    </a:lnTo>
                    <a:lnTo>
                      <a:pt x="7919" y="5615"/>
                    </a:lnTo>
                    <a:lnTo>
                      <a:pt x="7837" y="5668"/>
                    </a:lnTo>
                    <a:lnTo>
                      <a:pt x="7753" y="5719"/>
                    </a:lnTo>
                    <a:lnTo>
                      <a:pt x="7669" y="5769"/>
                    </a:lnTo>
                    <a:lnTo>
                      <a:pt x="7582" y="5817"/>
                    </a:lnTo>
                    <a:lnTo>
                      <a:pt x="7496" y="5862"/>
                    </a:lnTo>
                    <a:lnTo>
                      <a:pt x="7407" y="5905"/>
                    </a:lnTo>
                    <a:lnTo>
                      <a:pt x="7319" y="5946"/>
                    </a:lnTo>
                    <a:lnTo>
                      <a:pt x="7273" y="5967"/>
                    </a:lnTo>
                    <a:lnTo>
                      <a:pt x="7228" y="5986"/>
                    </a:lnTo>
                    <a:lnTo>
                      <a:pt x="7183" y="6005"/>
                    </a:lnTo>
                    <a:lnTo>
                      <a:pt x="7137" y="6023"/>
                    </a:lnTo>
                    <a:lnTo>
                      <a:pt x="7091" y="6040"/>
                    </a:lnTo>
                    <a:lnTo>
                      <a:pt x="7045" y="6057"/>
                    </a:lnTo>
                    <a:lnTo>
                      <a:pt x="6998" y="6073"/>
                    </a:lnTo>
                    <a:lnTo>
                      <a:pt x="6952" y="6089"/>
                    </a:lnTo>
                    <a:lnTo>
                      <a:pt x="6904" y="6104"/>
                    </a:lnTo>
                    <a:lnTo>
                      <a:pt x="6858" y="6119"/>
                    </a:lnTo>
                    <a:lnTo>
                      <a:pt x="6811" y="6133"/>
                    </a:lnTo>
                    <a:lnTo>
                      <a:pt x="6762" y="6147"/>
                    </a:lnTo>
                    <a:lnTo>
                      <a:pt x="6715" y="6160"/>
                    </a:lnTo>
                    <a:lnTo>
                      <a:pt x="6667" y="6172"/>
                    </a:lnTo>
                    <a:lnTo>
                      <a:pt x="6619" y="6183"/>
                    </a:lnTo>
                    <a:lnTo>
                      <a:pt x="6570" y="6194"/>
                    </a:lnTo>
                    <a:lnTo>
                      <a:pt x="6522" y="6205"/>
                    </a:lnTo>
                    <a:lnTo>
                      <a:pt x="6474" y="6214"/>
                    </a:lnTo>
                    <a:lnTo>
                      <a:pt x="6425" y="6223"/>
                    </a:lnTo>
                    <a:lnTo>
                      <a:pt x="6375" y="6232"/>
                    </a:lnTo>
                    <a:lnTo>
                      <a:pt x="6326" y="6240"/>
                    </a:lnTo>
                    <a:lnTo>
                      <a:pt x="6277" y="6247"/>
                    </a:lnTo>
                    <a:lnTo>
                      <a:pt x="6050" y="6277"/>
                    </a:lnTo>
                    <a:lnTo>
                      <a:pt x="5825" y="6306"/>
                    </a:lnTo>
                    <a:lnTo>
                      <a:pt x="5600" y="6337"/>
                    </a:lnTo>
                    <a:lnTo>
                      <a:pt x="5375" y="6367"/>
                    </a:lnTo>
                    <a:lnTo>
                      <a:pt x="5150" y="6399"/>
                    </a:lnTo>
                    <a:lnTo>
                      <a:pt x="5038" y="6416"/>
                    </a:lnTo>
                    <a:lnTo>
                      <a:pt x="4926" y="6433"/>
                    </a:lnTo>
                    <a:lnTo>
                      <a:pt x="4815" y="6451"/>
                    </a:lnTo>
                    <a:lnTo>
                      <a:pt x="4704" y="6470"/>
                    </a:lnTo>
                    <a:lnTo>
                      <a:pt x="4593" y="6490"/>
                    </a:lnTo>
                    <a:lnTo>
                      <a:pt x="4482" y="6511"/>
                    </a:lnTo>
                    <a:lnTo>
                      <a:pt x="4372" y="6533"/>
                    </a:lnTo>
                    <a:lnTo>
                      <a:pt x="4262" y="6557"/>
                    </a:lnTo>
                    <a:lnTo>
                      <a:pt x="4153" y="6581"/>
                    </a:lnTo>
                    <a:lnTo>
                      <a:pt x="4044" y="6607"/>
                    </a:lnTo>
                    <a:lnTo>
                      <a:pt x="3935" y="6634"/>
                    </a:lnTo>
                    <a:lnTo>
                      <a:pt x="3828" y="6663"/>
                    </a:lnTo>
                    <a:lnTo>
                      <a:pt x="3720" y="6695"/>
                    </a:lnTo>
                    <a:lnTo>
                      <a:pt x="3613" y="6727"/>
                    </a:lnTo>
                    <a:lnTo>
                      <a:pt x="3507" y="6761"/>
                    </a:lnTo>
                    <a:lnTo>
                      <a:pt x="3400" y="6797"/>
                    </a:lnTo>
                    <a:lnTo>
                      <a:pt x="3296" y="6836"/>
                    </a:lnTo>
                    <a:lnTo>
                      <a:pt x="3191" y="6877"/>
                    </a:lnTo>
                    <a:lnTo>
                      <a:pt x="3088" y="6919"/>
                    </a:lnTo>
                    <a:lnTo>
                      <a:pt x="3035" y="6942"/>
                    </a:lnTo>
                    <a:lnTo>
                      <a:pt x="2984" y="6964"/>
                    </a:lnTo>
                    <a:lnTo>
                      <a:pt x="2933" y="6988"/>
                    </a:lnTo>
                    <a:lnTo>
                      <a:pt x="2881" y="7012"/>
                    </a:lnTo>
                    <a:lnTo>
                      <a:pt x="2830" y="7036"/>
                    </a:lnTo>
                    <a:lnTo>
                      <a:pt x="2780" y="7062"/>
                    </a:lnTo>
                    <a:lnTo>
                      <a:pt x="2730" y="7088"/>
                    </a:lnTo>
                    <a:lnTo>
                      <a:pt x="2679" y="7115"/>
                    </a:lnTo>
                    <a:lnTo>
                      <a:pt x="2629" y="7142"/>
                    </a:lnTo>
                    <a:lnTo>
                      <a:pt x="2579" y="7170"/>
                    </a:lnTo>
                    <a:lnTo>
                      <a:pt x="2528" y="7199"/>
                    </a:lnTo>
                    <a:lnTo>
                      <a:pt x="2479" y="7229"/>
                    </a:lnTo>
                    <a:lnTo>
                      <a:pt x="2430" y="7259"/>
                    </a:lnTo>
                    <a:lnTo>
                      <a:pt x="2381" y="7290"/>
                    </a:lnTo>
                    <a:lnTo>
                      <a:pt x="2332" y="7321"/>
                    </a:lnTo>
                    <a:lnTo>
                      <a:pt x="2283" y="7353"/>
                    </a:lnTo>
                    <a:lnTo>
                      <a:pt x="2235" y="7386"/>
                    </a:lnTo>
                    <a:lnTo>
                      <a:pt x="2186" y="7421"/>
                    </a:lnTo>
                    <a:lnTo>
                      <a:pt x="2138" y="7456"/>
                    </a:lnTo>
                    <a:lnTo>
                      <a:pt x="2091" y="7491"/>
                    </a:lnTo>
                    <a:lnTo>
                      <a:pt x="2043" y="7527"/>
                    </a:lnTo>
                    <a:lnTo>
                      <a:pt x="1995" y="7564"/>
                    </a:lnTo>
                    <a:lnTo>
                      <a:pt x="1949" y="7603"/>
                    </a:lnTo>
                    <a:lnTo>
                      <a:pt x="1902" y="7642"/>
                    </a:lnTo>
                    <a:lnTo>
                      <a:pt x="1856" y="7682"/>
                    </a:lnTo>
                    <a:lnTo>
                      <a:pt x="1809" y="7722"/>
                    </a:lnTo>
                    <a:lnTo>
                      <a:pt x="1763" y="7764"/>
                    </a:lnTo>
                    <a:lnTo>
                      <a:pt x="1717" y="7806"/>
                    </a:lnTo>
                    <a:lnTo>
                      <a:pt x="1672" y="7850"/>
                    </a:lnTo>
                    <a:lnTo>
                      <a:pt x="1626" y="7894"/>
                    </a:lnTo>
                    <a:lnTo>
                      <a:pt x="1581" y="7939"/>
                    </a:lnTo>
                    <a:lnTo>
                      <a:pt x="1537" y="7985"/>
                    </a:lnTo>
                    <a:lnTo>
                      <a:pt x="1492" y="8032"/>
                    </a:lnTo>
                    <a:lnTo>
                      <a:pt x="1448" y="8080"/>
                    </a:lnTo>
                    <a:lnTo>
                      <a:pt x="1404" y="8130"/>
                    </a:lnTo>
                    <a:lnTo>
                      <a:pt x="1361" y="8180"/>
                    </a:lnTo>
                    <a:lnTo>
                      <a:pt x="1317" y="8230"/>
                    </a:lnTo>
                    <a:lnTo>
                      <a:pt x="1274" y="8282"/>
                    </a:lnTo>
                    <a:lnTo>
                      <a:pt x="1232" y="8336"/>
                    </a:lnTo>
                    <a:lnTo>
                      <a:pt x="1189" y="8390"/>
                    </a:lnTo>
                    <a:lnTo>
                      <a:pt x="1148" y="8445"/>
                    </a:lnTo>
                    <a:lnTo>
                      <a:pt x="1105" y="8502"/>
                    </a:lnTo>
                    <a:lnTo>
                      <a:pt x="1064" y="8559"/>
                    </a:lnTo>
                    <a:lnTo>
                      <a:pt x="1023" y="8617"/>
                    </a:lnTo>
                    <a:lnTo>
                      <a:pt x="982" y="8677"/>
                    </a:lnTo>
                    <a:lnTo>
                      <a:pt x="941" y="8737"/>
                    </a:lnTo>
                    <a:lnTo>
                      <a:pt x="901" y="8799"/>
                    </a:lnTo>
                    <a:lnTo>
                      <a:pt x="861" y="8862"/>
                    </a:lnTo>
                    <a:lnTo>
                      <a:pt x="822" y="8926"/>
                    </a:lnTo>
                    <a:lnTo>
                      <a:pt x="782" y="8991"/>
                    </a:lnTo>
                    <a:lnTo>
                      <a:pt x="743" y="9058"/>
                    </a:lnTo>
                    <a:lnTo>
                      <a:pt x="705" y="9125"/>
                    </a:lnTo>
                    <a:lnTo>
                      <a:pt x="667" y="9193"/>
                    </a:lnTo>
                    <a:lnTo>
                      <a:pt x="629" y="9264"/>
                    </a:lnTo>
                    <a:lnTo>
                      <a:pt x="591" y="9334"/>
                    </a:lnTo>
                    <a:lnTo>
                      <a:pt x="554" y="9407"/>
                    </a:lnTo>
                    <a:lnTo>
                      <a:pt x="517" y="9480"/>
                    </a:lnTo>
                    <a:lnTo>
                      <a:pt x="481" y="9555"/>
                    </a:lnTo>
                    <a:lnTo>
                      <a:pt x="445" y="9632"/>
                    </a:lnTo>
                    <a:lnTo>
                      <a:pt x="408" y="9708"/>
                    </a:lnTo>
                    <a:lnTo>
                      <a:pt x="373" y="9788"/>
                    </a:lnTo>
                    <a:lnTo>
                      <a:pt x="338" y="9867"/>
                    </a:lnTo>
                    <a:lnTo>
                      <a:pt x="304" y="9949"/>
                    </a:lnTo>
                    <a:lnTo>
                      <a:pt x="270" y="10031"/>
                    </a:lnTo>
                    <a:lnTo>
                      <a:pt x="235" y="10116"/>
                    </a:lnTo>
                    <a:lnTo>
                      <a:pt x="202" y="10200"/>
                    </a:lnTo>
                    <a:lnTo>
                      <a:pt x="169" y="10287"/>
                    </a:lnTo>
                    <a:lnTo>
                      <a:pt x="136" y="10375"/>
                    </a:lnTo>
                    <a:lnTo>
                      <a:pt x="104" y="10465"/>
                    </a:lnTo>
                    <a:lnTo>
                      <a:pt x="71" y="10555"/>
                    </a:lnTo>
                    <a:lnTo>
                      <a:pt x="75" y="10542"/>
                    </a:lnTo>
                    <a:lnTo>
                      <a:pt x="78" y="10528"/>
                    </a:lnTo>
                    <a:lnTo>
                      <a:pt x="81" y="10513"/>
                    </a:lnTo>
                    <a:lnTo>
                      <a:pt x="82" y="10497"/>
                    </a:lnTo>
                    <a:lnTo>
                      <a:pt x="83" y="10480"/>
                    </a:lnTo>
                    <a:lnTo>
                      <a:pt x="84" y="10463"/>
                    </a:lnTo>
                    <a:lnTo>
                      <a:pt x="83" y="10425"/>
                    </a:lnTo>
                    <a:lnTo>
                      <a:pt x="80" y="10386"/>
                    </a:lnTo>
                    <a:lnTo>
                      <a:pt x="75" y="10346"/>
                    </a:lnTo>
                    <a:lnTo>
                      <a:pt x="69" y="10304"/>
                    </a:lnTo>
                    <a:lnTo>
                      <a:pt x="63" y="10261"/>
                    </a:lnTo>
                    <a:lnTo>
                      <a:pt x="47" y="10176"/>
                    </a:lnTo>
                    <a:lnTo>
                      <a:pt x="32" y="10095"/>
                    </a:lnTo>
                    <a:lnTo>
                      <a:pt x="25" y="10057"/>
                    </a:lnTo>
                    <a:lnTo>
                      <a:pt x="20" y="10022"/>
                    </a:lnTo>
                    <a:lnTo>
                      <a:pt x="16" y="9990"/>
                    </a:lnTo>
                    <a:lnTo>
                      <a:pt x="13" y="9961"/>
                    </a:lnTo>
                    <a:lnTo>
                      <a:pt x="8" y="9857"/>
                    </a:lnTo>
                    <a:lnTo>
                      <a:pt x="4" y="9754"/>
                    </a:lnTo>
                    <a:lnTo>
                      <a:pt x="2" y="9650"/>
                    </a:lnTo>
                    <a:lnTo>
                      <a:pt x="1" y="9546"/>
                    </a:lnTo>
                    <a:lnTo>
                      <a:pt x="0" y="9443"/>
                    </a:lnTo>
                    <a:lnTo>
                      <a:pt x="1" y="9339"/>
                    </a:lnTo>
                    <a:lnTo>
                      <a:pt x="3" y="9236"/>
                    </a:lnTo>
                    <a:lnTo>
                      <a:pt x="7" y="9132"/>
                    </a:lnTo>
                    <a:lnTo>
                      <a:pt x="11" y="9028"/>
                    </a:lnTo>
                    <a:lnTo>
                      <a:pt x="16" y="8924"/>
                    </a:lnTo>
                    <a:lnTo>
                      <a:pt x="23" y="8820"/>
                    </a:lnTo>
                    <a:lnTo>
                      <a:pt x="30" y="8718"/>
                    </a:lnTo>
                    <a:lnTo>
                      <a:pt x="38" y="8614"/>
                    </a:lnTo>
                    <a:lnTo>
                      <a:pt x="48" y="8511"/>
                    </a:lnTo>
                    <a:lnTo>
                      <a:pt x="58" y="8407"/>
                    </a:lnTo>
                    <a:lnTo>
                      <a:pt x="70" y="8305"/>
                    </a:lnTo>
                    <a:lnTo>
                      <a:pt x="86" y="8172"/>
                    </a:lnTo>
                    <a:lnTo>
                      <a:pt x="105" y="8039"/>
                    </a:lnTo>
                    <a:lnTo>
                      <a:pt x="124" y="7906"/>
                    </a:lnTo>
                    <a:lnTo>
                      <a:pt x="146" y="7775"/>
                    </a:lnTo>
                    <a:lnTo>
                      <a:pt x="169" y="7642"/>
                    </a:lnTo>
                    <a:lnTo>
                      <a:pt x="194" y="7509"/>
                    </a:lnTo>
                    <a:lnTo>
                      <a:pt x="220" y="7376"/>
                    </a:lnTo>
                    <a:lnTo>
                      <a:pt x="248" y="7245"/>
                    </a:lnTo>
                    <a:lnTo>
                      <a:pt x="279" y="7112"/>
                    </a:lnTo>
                    <a:lnTo>
                      <a:pt x="310" y="6980"/>
                    </a:lnTo>
                    <a:lnTo>
                      <a:pt x="343" y="6848"/>
                    </a:lnTo>
                    <a:lnTo>
                      <a:pt x="378" y="6717"/>
                    </a:lnTo>
                    <a:lnTo>
                      <a:pt x="414" y="6585"/>
                    </a:lnTo>
                    <a:lnTo>
                      <a:pt x="454" y="6454"/>
                    </a:lnTo>
                    <a:lnTo>
                      <a:pt x="493" y="6324"/>
                    </a:lnTo>
                    <a:lnTo>
                      <a:pt x="534" y="6194"/>
                    </a:lnTo>
                    <a:lnTo>
                      <a:pt x="577" y="6063"/>
                    </a:lnTo>
                    <a:lnTo>
                      <a:pt x="623" y="5934"/>
                    </a:lnTo>
                    <a:lnTo>
                      <a:pt x="669" y="5805"/>
                    </a:lnTo>
                    <a:lnTo>
                      <a:pt x="717" y="5676"/>
                    </a:lnTo>
                    <a:lnTo>
                      <a:pt x="766" y="5548"/>
                    </a:lnTo>
                    <a:lnTo>
                      <a:pt x="818" y="5421"/>
                    </a:lnTo>
                    <a:lnTo>
                      <a:pt x="870" y="5294"/>
                    </a:lnTo>
                    <a:lnTo>
                      <a:pt x="924" y="5168"/>
                    </a:lnTo>
                    <a:lnTo>
                      <a:pt x="981" y="5042"/>
                    </a:lnTo>
                    <a:lnTo>
                      <a:pt x="1038" y="4918"/>
                    </a:lnTo>
                    <a:lnTo>
                      <a:pt x="1097" y="4793"/>
                    </a:lnTo>
                    <a:lnTo>
                      <a:pt x="1158" y="4669"/>
                    </a:lnTo>
                    <a:lnTo>
                      <a:pt x="1220" y="4547"/>
                    </a:lnTo>
                    <a:lnTo>
                      <a:pt x="1283" y="4425"/>
                    </a:lnTo>
                    <a:lnTo>
                      <a:pt x="1349" y="4303"/>
                    </a:lnTo>
                    <a:lnTo>
                      <a:pt x="1416" y="4184"/>
                    </a:lnTo>
                    <a:lnTo>
                      <a:pt x="1483" y="4064"/>
                    </a:lnTo>
                    <a:lnTo>
                      <a:pt x="1554" y="3945"/>
                    </a:lnTo>
                    <a:lnTo>
                      <a:pt x="1625" y="3828"/>
                    </a:lnTo>
                    <a:lnTo>
                      <a:pt x="1698" y="3712"/>
                    </a:lnTo>
                    <a:lnTo>
                      <a:pt x="1772" y="3596"/>
                    </a:lnTo>
                    <a:lnTo>
                      <a:pt x="1848" y="3482"/>
                    </a:lnTo>
                    <a:lnTo>
                      <a:pt x="1925" y="3368"/>
                    </a:lnTo>
                    <a:lnTo>
                      <a:pt x="2003" y="3256"/>
                    </a:lnTo>
                    <a:lnTo>
                      <a:pt x="2084" y="3145"/>
                    </a:lnTo>
                    <a:lnTo>
                      <a:pt x="2165" y="3035"/>
                    </a:lnTo>
                    <a:lnTo>
                      <a:pt x="2248" y="2926"/>
                    </a:lnTo>
                    <a:lnTo>
                      <a:pt x="2332" y="2819"/>
                    </a:lnTo>
                    <a:lnTo>
                      <a:pt x="2419" y="2712"/>
                    </a:lnTo>
                    <a:lnTo>
                      <a:pt x="2506" y="2607"/>
                    </a:lnTo>
                    <a:lnTo>
                      <a:pt x="2595" y="2503"/>
                    </a:lnTo>
                    <a:lnTo>
                      <a:pt x="2685" y="2402"/>
                    </a:lnTo>
                    <a:lnTo>
                      <a:pt x="2777" y="2300"/>
                    </a:lnTo>
                    <a:lnTo>
                      <a:pt x="2869" y="2201"/>
                    </a:lnTo>
                    <a:lnTo>
                      <a:pt x="2964" y="2103"/>
                    </a:lnTo>
                    <a:lnTo>
                      <a:pt x="3059" y="2007"/>
                    </a:lnTo>
                    <a:lnTo>
                      <a:pt x="3157" y="1911"/>
                    </a:lnTo>
                    <a:lnTo>
                      <a:pt x="3254" y="1817"/>
                    </a:lnTo>
                    <a:lnTo>
                      <a:pt x="3355" y="1726"/>
                    </a:lnTo>
                    <a:lnTo>
                      <a:pt x="3456" y="1635"/>
                    </a:lnTo>
                    <a:lnTo>
                      <a:pt x="3558" y="1546"/>
                    </a:lnTo>
                    <a:lnTo>
                      <a:pt x="3663" y="1459"/>
                    </a:lnTo>
                    <a:lnTo>
                      <a:pt x="3767" y="1374"/>
                    </a:lnTo>
                    <a:lnTo>
                      <a:pt x="3874" y="1291"/>
                    </a:lnTo>
                    <a:lnTo>
                      <a:pt x="3982" y="1208"/>
                    </a:lnTo>
                    <a:lnTo>
                      <a:pt x="4091" y="1129"/>
                    </a:lnTo>
                    <a:lnTo>
                      <a:pt x="4202" y="1050"/>
                    </a:lnTo>
                    <a:lnTo>
                      <a:pt x="4314" y="974"/>
                    </a:lnTo>
                    <a:lnTo>
                      <a:pt x="4370" y="936"/>
                    </a:lnTo>
                    <a:lnTo>
                      <a:pt x="4427" y="899"/>
                    </a:lnTo>
                    <a:lnTo>
                      <a:pt x="4484" y="862"/>
                    </a:lnTo>
                    <a:lnTo>
                      <a:pt x="4542" y="827"/>
                    </a:lnTo>
                    <a:lnTo>
                      <a:pt x="4600" y="792"/>
                    </a:lnTo>
                    <a:lnTo>
                      <a:pt x="4658" y="758"/>
                    </a:lnTo>
                    <a:lnTo>
                      <a:pt x="4717" y="723"/>
                    </a:lnTo>
                    <a:lnTo>
                      <a:pt x="4775" y="691"/>
                    </a:lnTo>
                    <a:lnTo>
                      <a:pt x="4834" y="658"/>
                    </a:lnTo>
                    <a:lnTo>
                      <a:pt x="4895" y="627"/>
                    </a:lnTo>
                    <a:lnTo>
                      <a:pt x="4954" y="596"/>
                    </a:lnTo>
                    <a:lnTo>
                      <a:pt x="5015" y="566"/>
                    </a:lnTo>
                    <a:lnTo>
                      <a:pt x="5075" y="536"/>
                    </a:lnTo>
                    <a:lnTo>
                      <a:pt x="5135" y="507"/>
                    </a:lnTo>
                    <a:lnTo>
                      <a:pt x="5197" y="479"/>
                    </a:lnTo>
                    <a:lnTo>
                      <a:pt x="5258" y="452"/>
                    </a:lnTo>
                    <a:lnTo>
                      <a:pt x="5319" y="425"/>
                    </a:lnTo>
                    <a:lnTo>
                      <a:pt x="5381" y="399"/>
                    </a:lnTo>
                    <a:lnTo>
                      <a:pt x="5443" y="373"/>
                    </a:lnTo>
                    <a:lnTo>
                      <a:pt x="5505" y="349"/>
                    </a:lnTo>
                    <a:lnTo>
                      <a:pt x="5568" y="325"/>
                    </a:lnTo>
                    <a:lnTo>
                      <a:pt x="5630" y="302"/>
                    </a:lnTo>
                    <a:lnTo>
                      <a:pt x="5693" y="280"/>
                    </a:lnTo>
                    <a:lnTo>
                      <a:pt x="5757" y="259"/>
                    </a:lnTo>
                    <a:lnTo>
                      <a:pt x="5820" y="239"/>
                    </a:lnTo>
                    <a:lnTo>
                      <a:pt x="5883" y="219"/>
                    </a:lnTo>
                    <a:lnTo>
                      <a:pt x="5948" y="199"/>
                    </a:lnTo>
                    <a:lnTo>
                      <a:pt x="6011" y="181"/>
                    </a:lnTo>
                    <a:lnTo>
                      <a:pt x="6076" y="164"/>
                    </a:lnTo>
                    <a:lnTo>
                      <a:pt x="6140" y="148"/>
                    </a:lnTo>
                    <a:lnTo>
                      <a:pt x="6204" y="132"/>
                    </a:lnTo>
                    <a:lnTo>
                      <a:pt x="6270" y="117"/>
                    </a:lnTo>
                    <a:lnTo>
                      <a:pt x="6334" y="103"/>
                    </a:lnTo>
                    <a:lnTo>
                      <a:pt x="6399" y="90"/>
                    </a:lnTo>
                    <a:lnTo>
                      <a:pt x="6465" y="78"/>
                    </a:lnTo>
                    <a:lnTo>
                      <a:pt x="6530" y="67"/>
                    </a:lnTo>
                    <a:lnTo>
                      <a:pt x="6595" y="56"/>
                    </a:lnTo>
                    <a:lnTo>
                      <a:pt x="6661" y="47"/>
                    </a:lnTo>
                    <a:lnTo>
                      <a:pt x="6726" y="38"/>
                    </a:lnTo>
                    <a:lnTo>
                      <a:pt x="6793" y="30"/>
                    </a:lnTo>
                    <a:lnTo>
                      <a:pt x="6858" y="24"/>
                    </a:lnTo>
                    <a:lnTo>
                      <a:pt x="6924" y="17"/>
                    </a:lnTo>
                    <a:lnTo>
                      <a:pt x="6991" y="12"/>
                    </a:lnTo>
                    <a:lnTo>
                      <a:pt x="7057" y="8"/>
                    </a:lnTo>
                    <a:lnTo>
                      <a:pt x="7123" y="4"/>
                    </a:lnTo>
                    <a:lnTo>
                      <a:pt x="7190" y="2"/>
                    </a:lnTo>
                    <a:lnTo>
                      <a:pt x="7256" y="1"/>
                    </a:lnTo>
                    <a:lnTo>
                      <a:pt x="7324" y="0"/>
                    </a:lnTo>
                    <a:lnTo>
                      <a:pt x="7390" y="1"/>
                    </a:lnTo>
                    <a:lnTo>
                      <a:pt x="7456" y="3"/>
                    </a:lnTo>
                    <a:lnTo>
                      <a:pt x="7524" y="5"/>
                    </a:lnTo>
                    <a:lnTo>
                      <a:pt x="7590" y="9"/>
                    </a:lnTo>
                    <a:lnTo>
                      <a:pt x="7658" y="13"/>
                    </a:lnTo>
                    <a:lnTo>
                      <a:pt x="7724" y="19"/>
                    </a:lnTo>
                    <a:lnTo>
                      <a:pt x="7791" y="26"/>
                    </a:lnTo>
                    <a:lnTo>
                      <a:pt x="7859" y="34"/>
                    </a:lnTo>
                    <a:lnTo>
                      <a:pt x="7925" y="43"/>
                    </a:lnTo>
                    <a:lnTo>
                      <a:pt x="7992" y="52"/>
                    </a:lnTo>
                    <a:lnTo>
                      <a:pt x="8060" y="63"/>
                    </a:lnTo>
                    <a:lnTo>
                      <a:pt x="8127" y="75"/>
                    </a:lnTo>
                    <a:lnTo>
                      <a:pt x="8194" y="87"/>
                    </a:lnTo>
                    <a:lnTo>
                      <a:pt x="8261" y="101"/>
                    </a:lnTo>
                    <a:lnTo>
                      <a:pt x="8328" y="116"/>
                    </a:lnTo>
                    <a:lnTo>
                      <a:pt x="8395" y="132"/>
                    </a:lnTo>
                    <a:lnTo>
                      <a:pt x="8444" y="144"/>
                    </a:lnTo>
                    <a:lnTo>
                      <a:pt x="8492" y="157"/>
                    </a:lnTo>
                    <a:lnTo>
                      <a:pt x="8541" y="171"/>
                    </a:lnTo>
                    <a:lnTo>
                      <a:pt x="8589" y="185"/>
                    </a:lnTo>
                    <a:lnTo>
                      <a:pt x="8637" y="199"/>
                    </a:lnTo>
                    <a:lnTo>
                      <a:pt x="8684" y="216"/>
                    </a:lnTo>
                    <a:lnTo>
                      <a:pt x="8732" y="231"/>
                    </a:lnTo>
                    <a:lnTo>
                      <a:pt x="8779" y="248"/>
                    </a:lnTo>
                    <a:lnTo>
                      <a:pt x="8872" y="282"/>
                    </a:lnTo>
                    <a:lnTo>
                      <a:pt x="8964" y="318"/>
                    </a:lnTo>
                    <a:lnTo>
                      <a:pt x="9055" y="357"/>
                    </a:lnTo>
                    <a:lnTo>
                      <a:pt x="9146" y="398"/>
                    </a:lnTo>
                    <a:lnTo>
                      <a:pt x="9234" y="440"/>
                    </a:lnTo>
                    <a:lnTo>
                      <a:pt x="9323" y="485"/>
                    </a:lnTo>
                    <a:lnTo>
                      <a:pt x="9409" y="531"/>
                    </a:lnTo>
                    <a:lnTo>
                      <a:pt x="9496" y="579"/>
                    </a:lnTo>
                    <a:lnTo>
                      <a:pt x="9580" y="629"/>
                    </a:lnTo>
                    <a:lnTo>
                      <a:pt x="9665" y="680"/>
                    </a:lnTo>
                    <a:lnTo>
                      <a:pt x="9748" y="733"/>
                    </a:lnTo>
                    <a:lnTo>
                      <a:pt x="9831" y="788"/>
                    </a:lnTo>
                    <a:lnTo>
                      <a:pt x="9912" y="843"/>
                    </a:lnTo>
                    <a:lnTo>
                      <a:pt x="9993" y="901"/>
                    </a:lnTo>
                    <a:lnTo>
                      <a:pt x="10072" y="960"/>
                    </a:lnTo>
                    <a:lnTo>
                      <a:pt x="10151" y="1020"/>
                    </a:lnTo>
                    <a:lnTo>
                      <a:pt x="10229" y="1081"/>
                    </a:lnTo>
                    <a:lnTo>
                      <a:pt x="10306" y="1144"/>
                    </a:lnTo>
                    <a:lnTo>
                      <a:pt x="10382" y="1207"/>
                    </a:lnTo>
                    <a:lnTo>
                      <a:pt x="10457" y="1272"/>
                    </a:lnTo>
                    <a:lnTo>
                      <a:pt x="10532" y="1338"/>
                    </a:lnTo>
                    <a:lnTo>
                      <a:pt x="10606" y="1404"/>
                    </a:lnTo>
                    <a:lnTo>
                      <a:pt x="10680" y="1473"/>
                    </a:lnTo>
                    <a:lnTo>
                      <a:pt x="10752" y="1541"/>
                    </a:lnTo>
                    <a:lnTo>
                      <a:pt x="10824" y="1610"/>
                    </a:lnTo>
                    <a:lnTo>
                      <a:pt x="10895" y="1680"/>
                    </a:lnTo>
                    <a:lnTo>
                      <a:pt x="10964" y="1751"/>
                    </a:lnTo>
                    <a:lnTo>
                      <a:pt x="11035" y="1823"/>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3" name="TextBox 62">
                <a:extLst>
                  <a:ext uri="{FF2B5EF4-FFF2-40B4-BE49-F238E27FC236}">
                    <a16:creationId xmlns:a16="http://schemas.microsoft.com/office/drawing/2014/main" id="{89BE1D68-FEAC-47D3-8973-CE3B710754FB}"/>
                  </a:ext>
                </a:extLst>
              </p:cNvPr>
              <p:cNvSpPr txBox="1"/>
              <p:nvPr/>
            </p:nvSpPr>
            <p:spPr>
              <a:xfrm>
                <a:off x="7980510" y="2442140"/>
                <a:ext cx="1355939" cy="79334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200" b="1" i="0" u="none" strike="noStrike" kern="1200" cap="none" spc="0" normalizeH="0" baseline="0" dirty="0">
                    <a:ln>
                      <a:noFill/>
                    </a:ln>
                    <a:solidFill>
                      <a:prstClr val="white">
                        <a:lumMod val="95000"/>
                      </a:prstClr>
                    </a:solidFill>
                    <a:effectLst/>
                    <a:uLnTx/>
                    <a:uFillTx/>
                    <a:latin typeface="Georgia" panose="02040502050405020303" pitchFamily="18" charset="0"/>
                    <a:ea typeface="Roboto Black" panose="02000000000000000000" pitchFamily="2" charset="0"/>
                    <a:cs typeface="Roboto Black" panose="02000000000000000000" pitchFamily="2" charset="0"/>
                  </a:rPr>
                  <a:t>Derechos de evaluación y exploración geológica</a:t>
                </a:r>
              </a:p>
            </p:txBody>
          </p:sp>
        </p:grpSp>
        <p:grpSp>
          <p:nvGrpSpPr>
            <p:cNvPr id="49" name="Group 48">
              <a:extLst>
                <a:ext uri="{FF2B5EF4-FFF2-40B4-BE49-F238E27FC236}">
                  <a16:creationId xmlns:a16="http://schemas.microsoft.com/office/drawing/2014/main" id="{1B79C8A5-C653-478F-A673-447349692AFD}"/>
                </a:ext>
              </a:extLst>
            </p:cNvPr>
            <p:cNvGrpSpPr>
              <a:grpSpLocks/>
            </p:cNvGrpSpPr>
            <p:nvPr/>
          </p:nvGrpSpPr>
          <p:grpSpPr bwMode="auto">
            <a:xfrm>
              <a:off x="3828405" y="2148457"/>
              <a:ext cx="2243138" cy="1512887"/>
              <a:chOff x="8835058" y="1915592"/>
              <a:chExt cx="2242945" cy="1513408"/>
            </a:xfrm>
          </p:grpSpPr>
          <p:sp>
            <p:nvSpPr>
              <p:cNvPr id="60" name="Freeform 10">
                <a:extLst>
                  <a:ext uri="{FF2B5EF4-FFF2-40B4-BE49-F238E27FC236}">
                    <a16:creationId xmlns:a16="http://schemas.microsoft.com/office/drawing/2014/main" id="{C8C070E1-7271-4A2B-B01C-8F5314696AFA}"/>
                  </a:ext>
                </a:extLst>
              </p:cNvPr>
              <p:cNvSpPr>
                <a:spLocks/>
              </p:cNvSpPr>
              <p:nvPr/>
            </p:nvSpPr>
            <p:spPr bwMode="auto">
              <a:xfrm>
                <a:off x="8835058" y="1915592"/>
                <a:ext cx="2242945" cy="1513408"/>
              </a:xfrm>
              <a:custGeom>
                <a:avLst/>
                <a:gdLst>
                  <a:gd name="T0" fmla="*/ 2147483646 w 12590"/>
                  <a:gd name="T1" fmla="*/ 2147483646 h 8493"/>
                  <a:gd name="T2" fmla="*/ 2147483646 w 12590"/>
                  <a:gd name="T3" fmla="*/ 2147483646 h 8493"/>
                  <a:gd name="T4" fmla="*/ 2147483646 w 12590"/>
                  <a:gd name="T5" fmla="*/ 2147483646 h 8493"/>
                  <a:gd name="T6" fmla="*/ 2147483646 w 12590"/>
                  <a:gd name="T7" fmla="*/ 2147483646 h 8493"/>
                  <a:gd name="T8" fmla="*/ 2147483646 w 12590"/>
                  <a:gd name="T9" fmla="*/ 2147483646 h 8493"/>
                  <a:gd name="T10" fmla="*/ 2147483646 w 12590"/>
                  <a:gd name="T11" fmla="*/ 2147483646 h 8493"/>
                  <a:gd name="T12" fmla="*/ 2147483646 w 12590"/>
                  <a:gd name="T13" fmla="*/ 2147483646 h 8493"/>
                  <a:gd name="T14" fmla="*/ 2147483646 w 12590"/>
                  <a:gd name="T15" fmla="*/ 2147483646 h 8493"/>
                  <a:gd name="T16" fmla="*/ 2147483646 w 12590"/>
                  <a:gd name="T17" fmla="*/ 2147483646 h 8493"/>
                  <a:gd name="T18" fmla="*/ 2147483646 w 12590"/>
                  <a:gd name="T19" fmla="*/ 2147483646 h 8493"/>
                  <a:gd name="T20" fmla="*/ 2147483646 w 12590"/>
                  <a:gd name="T21" fmla="*/ 2147483646 h 8493"/>
                  <a:gd name="T22" fmla="*/ 2147483646 w 12590"/>
                  <a:gd name="T23" fmla="*/ 2147483646 h 8493"/>
                  <a:gd name="T24" fmla="*/ 2147483646 w 12590"/>
                  <a:gd name="T25" fmla="*/ 2147483646 h 8493"/>
                  <a:gd name="T26" fmla="*/ 2147483646 w 12590"/>
                  <a:gd name="T27" fmla="*/ 2147483646 h 8493"/>
                  <a:gd name="T28" fmla="*/ 2147483646 w 12590"/>
                  <a:gd name="T29" fmla="*/ 2147483646 h 8493"/>
                  <a:gd name="T30" fmla="*/ 2147483646 w 12590"/>
                  <a:gd name="T31" fmla="*/ 2147483646 h 8493"/>
                  <a:gd name="T32" fmla="*/ 2147483646 w 12590"/>
                  <a:gd name="T33" fmla="*/ 2147483646 h 8493"/>
                  <a:gd name="T34" fmla="*/ 2147483646 w 12590"/>
                  <a:gd name="T35" fmla="*/ 2147483646 h 8493"/>
                  <a:gd name="T36" fmla="*/ 2147483646 w 12590"/>
                  <a:gd name="T37" fmla="*/ 2147483646 h 8493"/>
                  <a:gd name="T38" fmla="*/ 2147483646 w 12590"/>
                  <a:gd name="T39" fmla="*/ 2147483646 h 8493"/>
                  <a:gd name="T40" fmla="*/ 2147483646 w 12590"/>
                  <a:gd name="T41" fmla="*/ 2147483646 h 8493"/>
                  <a:gd name="T42" fmla="*/ 2147483646 w 12590"/>
                  <a:gd name="T43" fmla="*/ 2147483646 h 8493"/>
                  <a:gd name="T44" fmla="*/ 2147483646 w 12590"/>
                  <a:gd name="T45" fmla="*/ 2147483646 h 8493"/>
                  <a:gd name="T46" fmla="*/ 2147483646 w 12590"/>
                  <a:gd name="T47" fmla="*/ 2147483646 h 8493"/>
                  <a:gd name="T48" fmla="*/ 2147483646 w 12590"/>
                  <a:gd name="T49" fmla="*/ 2147483646 h 8493"/>
                  <a:gd name="T50" fmla="*/ 2147483646 w 12590"/>
                  <a:gd name="T51" fmla="*/ 2147483646 h 8493"/>
                  <a:gd name="T52" fmla="*/ 2147483646 w 12590"/>
                  <a:gd name="T53" fmla="*/ 2147483646 h 8493"/>
                  <a:gd name="T54" fmla="*/ 2147483646 w 12590"/>
                  <a:gd name="T55" fmla="*/ 2147483646 h 8493"/>
                  <a:gd name="T56" fmla="*/ 2147483646 w 12590"/>
                  <a:gd name="T57" fmla="*/ 2147483646 h 8493"/>
                  <a:gd name="T58" fmla="*/ 2147483646 w 12590"/>
                  <a:gd name="T59" fmla="*/ 2147483646 h 8493"/>
                  <a:gd name="T60" fmla="*/ 2137329129 w 12590"/>
                  <a:gd name="T61" fmla="*/ 2147483646 h 8493"/>
                  <a:gd name="T62" fmla="*/ 158311228 w 12590"/>
                  <a:gd name="T63" fmla="*/ 2147483646 h 8493"/>
                  <a:gd name="T64" fmla="*/ 1125190762 w 12590"/>
                  <a:gd name="T65" fmla="*/ 2147483646 h 8493"/>
                  <a:gd name="T66" fmla="*/ 2147483646 w 12590"/>
                  <a:gd name="T67" fmla="*/ 2147483646 h 8493"/>
                  <a:gd name="T68" fmla="*/ 2147483646 w 12590"/>
                  <a:gd name="T69" fmla="*/ 2147483646 h 8493"/>
                  <a:gd name="T70" fmla="*/ 2147483646 w 12590"/>
                  <a:gd name="T71" fmla="*/ 1986046227 h 8493"/>
                  <a:gd name="T72" fmla="*/ 2147483646 w 12590"/>
                  <a:gd name="T73" fmla="*/ 1126006201 h 8493"/>
                  <a:gd name="T74" fmla="*/ 2147483646 w 12590"/>
                  <a:gd name="T75" fmla="*/ 339506970 h 8493"/>
                  <a:gd name="T76" fmla="*/ 2147483646 w 12590"/>
                  <a:gd name="T77" fmla="*/ 11304140 h 8493"/>
                  <a:gd name="T78" fmla="*/ 2147483646 w 12590"/>
                  <a:gd name="T79" fmla="*/ 141461327 h 8493"/>
                  <a:gd name="T80" fmla="*/ 2147483646 w 12590"/>
                  <a:gd name="T81" fmla="*/ 746902754 h 8493"/>
                  <a:gd name="T82" fmla="*/ 2147483646 w 12590"/>
                  <a:gd name="T83" fmla="*/ 1821976442 h 8493"/>
                  <a:gd name="T84" fmla="*/ 2147483646 w 12590"/>
                  <a:gd name="T85" fmla="*/ 2147483646 h 8493"/>
                  <a:gd name="T86" fmla="*/ 2147483646 w 12590"/>
                  <a:gd name="T87" fmla="*/ 2147483646 h 8493"/>
                  <a:gd name="T88" fmla="*/ 2147483646 w 12590"/>
                  <a:gd name="T89" fmla="*/ 2147483646 h 8493"/>
                  <a:gd name="T90" fmla="*/ 2147483646 w 12590"/>
                  <a:gd name="T91" fmla="*/ 2147483646 h 8493"/>
                  <a:gd name="T92" fmla="*/ 2147483646 w 12590"/>
                  <a:gd name="T93" fmla="*/ 2147483646 h 8493"/>
                  <a:gd name="T94" fmla="*/ 2147483646 w 12590"/>
                  <a:gd name="T95" fmla="*/ 2147483646 h 8493"/>
                  <a:gd name="T96" fmla="*/ 2147483646 w 12590"/>
                  <a:gd name="T97" fmla="*/ 2147483646 h 8493"/>
                  <a:gd name="T98" fmla="*/ 2147483646 w 12590"/>
                  <a:gd name="T99" fmla="*/ 2147483646 h 8493"/>
                  <a:gd name="T100" fmla="*/ 2147483646 w 12590"/>
                  <a:gd name="T101" fmla="*/ 2147483646 h 8493"/>
                  <a:gd name="T102" fmla="*/ 2147483646 w 12590"/>
                  <a:gd name="T103" fmla="*/ 2147483646 h 8493"/>
                  <a:gd name="T104" fmla="*/ 2147483646 w 12590"/>
                  <a:gd name="T105" fmla="*/ 2147483646 h 8493"/>
                  <a:gd name="T106" fmla="*/ 2147483646 w 12590"/>
                  <a:gd name="T107" fmla="*/ 2147483646 h 8493"/>
                  <a:gd name="T108" fmla="*/ 2147483646 w 12590"/>
                  <a:gd name="T109" fmla="*/ 2147483646 h 8493"/>
                  <a:gd name="T110" fmla="*/ 2147483646 w 12590"/>
                  <a:gd name="T111" fmla="*/ 2147483646 h 8493"/>
                  <a:gd name="T112" fmla="*/ 2147483646 w 12590"/>
                  <a:gd name="T113" fmla="*/ 2147483646 h 8493"/>
                  <a:gd name="T114" fmla="*/ 2147483646 w 12590"/>
                  <a:gd name="T115" fmla="*/ 2147483646 h 8493"/>
                  <a:gd name="T116" fmla="*/ 2147483646 w 12590"/>
                  <a:gd name="T117" fmla="*/ 2147483646 h 8493"/>
                  <a:gd name="T118" fmla="*/ 2147483646 w 12590"/>
                  <a:gd name="T119" fmla="*/ 2147483646 h 849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590" h="8493">
                    <a:moveTo>
                      <a:pt x="11839" y="8493"/>
                    </a:moveTo>
                    <a:lnTo>
                      <a:pt x="11839" y="8493"/>
                    </a:lnTo>
                    <a:lnTo>
                      <a:pt x="11843" y="8485"/>
                    </a:lnTo>
                    <a:lnTo>
                      <a:pt x="11846" y="8476"/>
                    </a:lnTo>
                    <a:lnTo>
                      <a:pt x="11849" y="8467"/>
                    </a:lnTo>
                    <a:lnTo>
                      <a:pt x="11851" y="8458"/>
                    </a:lnTo>
                    <a:lnTo>
                      <a:pt x="11854" y="8438"/>
                    </a:lnTo>
                    <a:lnTo>
                      <a:pt x="11855" y="8418"/>
                    </a:lnTo>
                    <a:lnTo>
                      <a:pt x="11854" y="8398"/>
                    </a:lnTo>
                    <a:lnTo>
                      <a:pt x="11851" y="8376"/>
                    </a:lnTo>
                    <a:lnTo>
                      <a:pt x="11846" y="8354"/>
                    </a:lnTo>
                    <a:lnTo>
                      <a:pt x="11839" y="8331"/>
                    </a:lnTo>
                    <a:lnTo>
                      <a:pt x="11831" y="8309"/>
                    </a:lnTo>
                    <a:lnTo>
                      <a:pt x="11822" y="8286"/>
                    </a:lnTo>
                    <a:lnTo>
                      <a:pt x="11811" y="8262"/>
                    </a:lnTo>
                    <a:lnTo>
                      <a:pt x="11799" y="8239"/>
                    </a:lnTo>
                    <a:lnTo>
                      <a:pt x="11786" y="8216"/>
                    </a:lnTo>
                    <a:lnTo>
                      <a:pt x="11772" y="8192"/>
                    </a:lnTo>
                    <a:lnTo>
                      <a:pt x="11757" y="8168"/>
                    </a:lnTo>
                    <a:lnTo>
                      <a:pt x="11742" y="8145"/>
                    </a:lnTo>
                    <a:lnTo>
                      <a:pt x="11726" y="8123"/>
                    </a:lnTo>
                    <a:lnTo>
                      <a:pt x="11709" y="8100"/>
                    </a:lnTo>
                    <a:lnTo>
                      <a:pt x="11674" y="8057"/>
                    </a:lnTo>
                    <a:lnTo>
                      <a:pt x="11639" y="8016"/>
                    </a:lnTo>
                    <a:lnTo>
                      <a:pt x="11605" y="7978"/>
                    </a:lnTo>
                    <a:lnTo>
                      <a:pt x="11571" y="7944"/>
                    </a:lnTo>
                    <a:lnTo>
                      <a:pt x="11540" y="7915"/>
                    </a:lnTo>
                    <a:lnTo>
                      <a:pt x="11511" y="7890"/>
                    </a:lnTo>
                    <a:lnTo>
                      <a:pt x="11487" y="7872"/>
                    </a:lnTo>
                    <a:lnTo>
                      <a:pt x="11467" y="7858"/>
                    </a:lnTo>
                    <a:lnTo>
                      <a:pt x="11446" y="7845"/>
                    </a:lnTo>
                    <a:lnTo>
                      <a:pt x="11425" y="7832"/>
                    </a:lnTo>
                    <a:lnTo>
                      <a:pt x="11404" y="7819"/>
                    </a:lnTo>
                    <a:lnTo>
                      <a:pt x="11382" y="7808"/>
                    </a:lnTo>
                    <a:lnTo>
                      <a:pt x="11361" y="7797"/>
                    </a:lnTo>
                    <a:lnTo>
                      <a:pt x="11316" y="7777"/>
                    </a:lnTo>
                    <a:lnTo>
                      <a:pt x="11271" y="7759"/>
                    </a:lnTo>
                    <a:lnTo>
                      <a:pt x="11226" y="7743"/>
                    </a:lnTo>
                    <a:lnTo>
                      <a:pt x="11180" y="7729"/>
                    </a:lnTo>
                    <a:lnTo>
                      <a:pt x="11132" y="7717"/>
                    </a:lnTo>
                    <a:lnTo>
                      <a:pt x="11085" y="7707"/>
                    </a:lnTo>
                    <a:lnTo>
                      <a:pt x="11038" y="7698"/>
                    </a:lnTo>
                    <a:lnTo>
                      <a:pt x="10988" y="7691"/>
                    </a:lnTo>
                    <a:lnTo>
                      <a:pt x="10940" y="7685"/>
                    </a:lnTo>
                    <a:lnTo>
                      <a:pt x="10891" y="7681"/>
                    </a:lnTo>
                    <a:lnTo>
                      <a:pt x="10842" y="7678"/>
                    </a:lnTo>
                    <a:lnTo>
                      <a:pt x="10791" y="7676"/>
                    </a:lnTo>
                    <a:lnTo>
                      <a:pt x="10741" y="7675"/>
                    </a:lnTo>
                    <a:lnTo>
                      <a:pt x="10691" y="7675"/>
                    </a:lnTo>
                    <a:lnTo>
                      <a:pt x="10641" y="7676"/>
                    </a:lnTo>
                    <a:lnTo>
                      <a:pt x="10590" y="7678"/>
                    </a:lnTo>
                    <a:lnTo>
                      <a:pt x="10540" y="7680"/>
                    </a:lnTo>
                    <a:lnTo>
                      <a:pt x="10439" y="7686"/>
                    </a:lnTo>
                    <a:lnTo>
                      <a:pt x="10340" y="7693"/>
                    </a:lnTo>
                    <a:lnTo>
                      <a:pt x="10143" y="7707"/>
                    </a:lnTo>
                    <a:lnTo>
                      <a:pt x="10047" y="7713"/>
                    </a:lnTo>
                    <a:lnTo>
                      <a:pt x="10000" y="7716"/>
                    </a:lnTo>
                    <a:lnTo>
                      <a:pt x="9954" y="7718"/>
                    </a:lnTo>
                    <a:lnTo>
                      <a:pt x="9906" y="7719"/>
                    </a:lnTo>
                    <a:lnTo>
                      <a:pt x="9859" y="7719"/>
                    </a:lnTo>
                    <a:lnTo>
                      <a:pt x="9812" y="7718"/>
                    </a:lnTo>
                    <a:lnTo>
                      <a:pt x="9764" y="7717"/>
                    </a:lnTo>
                    <a:lnTo>
                      <a:pt x="9716" y="7715"/>
                    </a:lnTo>
                    <a:lnTo>
                      <a:pt x="9668" y="7712"/>
                    </a:lnTo>
                    <a:lnTo>
                      <a:pt x="9621" y="7709"/>
                    </a:lnTo>
                    <a:lnTo>
                      <a:pt x="9572" y="7705"/>
                    </a:lnTo>
                    <a:lnTo>
                      <a:pt x="9525" y="7700"/>
                    </a:lnTo>
                    <a:lnTo>
                      <a:pt x="9477" y="7694"/>
                    </a:lnTo>
                    <a:lnTo>
                      <a:pt x="9430" y="7688"/>
                    </a:lnTo>
                    <a:lnTo>
                      <a:pt x="9381" y="7682"/>
                    </a:lnTo>
                    <a:lnTo>
                      <a:pt x="9286" y="7667"/>
                    </a:lnTo>
                    <a:lnTo>
                      <a:pt x="9190" y="7648"/>
                    </a:lnTo>
                    <a:lnTo>
                      <a:pt x="9096" y="7628"/>
                    </a:lnTo>
                    <a:lnTo>
                      <a:pt x="9001" y="7607"/>
                    </a:lnTo>
                    <a:lnTo>
                      <a:pt x="8907" y="7583"/>
                    </a:lnTo>
                    <a:lnTo>
                      <a:pt x="8814" y="7558"/>
                    </a:lnTo>
                    <a:lnTo>
                      <a:pt x="8722" y="7531"/>
                    </a:lnTo>
                    <a:lnTo>
                      <a:pt x="8630" y="7503"/>
                    </a:lnTo>
                    <a:lnTo>
                      <a:pt x="8540" y="7474"/>
                    </a:lnTo>
                    <a:lnTo>
                      <a:pt x="8450" y="7442"/>
                    </a:lnTo>
                    <a:lnTo>
                      <a:pt x="8357" y="7408"/>
                    </a:lnTo>
                    <a:lnTo>
                      <a:pt x="8264" y="7372"/>
                    </a:lnTo>
                    <a:lnTo>
                      <a:pt x="8172" y="7334"/>
                    </a:lnTo>
                    <a:lnTo>
                      <a:pt x="8082" y="7294"/>
                    </a:lnTo>
                    <a:lnTo>
                      <a:pt x="7992" y="7252"/>
                    </a:lnTo>
                    <a:lnTo>
                      <a:pt x="7904" y="7208"/>
                    </a:lnTo>
                    <a:lnTo>
                      <a:pt x="7816" y="7163"/>
                    </a:lnTo>
                    <a:lnTo>
                      <a:pt x="7730" y="7115"/>
                    </a:lnTo>
                    <a:lnTo>
                      <a:pt x="7644" y="7065"/>
                    </a:lnTo>
                    <a:lnTo>
                      <a:pt x="7560" y="7014"/>
                    </a:lnTo>
                    <a:lnTo>
                      <a:pt x="7478" y="6961"/>
                    </a:lnTo>
                    <a:lnTo>
                      <a:pt x="7396" y="6905"/>
                    </a:lnTo>
                    <a:lnTo>
                      <a:pt x="7316" y="6849"/>
                    </a:lnTo>
                    <a:lnTo>
                      <a:pt x="7236" y="6791"/>
                    </a:lnTo>
                    <a:lnTo>
                      <a:pt x="7159" y="6729"/>
                    </a:lnTo>
                    <a:lnTo>
                      <a:pt x="7082" y="6668"/>
                    </a:lnTo>
                    <a:lnTo>
                      <a:pt x="7008" y="6604"/>
                    </a:lnTo>
                    <a:lnTo>
                      <a:pt x="6935" y="6538"/>
                    </a:lnTo>
                    <a:lnTo>
                      <a:pt x="6863" y="6471"/>
                    </a:lnTo>
                    <a:lnTo>
                      <a:pt x="6794" y="6402"/>
                    </a:lnTo>
                    <a:lnTo>
                      <a:pt x="6725" y="6331"/>
                    </a:lnTo>
                    <a:lnTo>
                      <a:pt x="6692" y="6295"/>
                    </a:lnTo>
                    <a:lnTo>
                      <a:pt x="6659" y="6259"/>
                    </a:lnTo>
                    <a:lnTo>
                      <a:pt x="6627" y="6222"/>
                    </a:lnTo>
                    <a:lnTo>
                      <a:pt x="6595" y="6184"/>
                    </a:lnTo>
                    <a:lnTo>
                      <a:pt x="6563" y="6147"/>
                    </a:lnTo>
                    <a:lnTo>
                      <a:pt x="6532" y="6109"/>
                    </a:lnTo>
                    <a:lnTo>
                      <a:pt x="6501" y="6070"/>
                    </a:lnTo>
                    <a:lnTo>
                      <a:pt x="6471" y="6032"/>
                    </a:lnTo>
                    <a:lnTo>
                      <a:pt x="6442" y="5992"/>
                    </a:lnTo>
                    <a:lnTo>
                      <a:pt x="6412" y="5952"/>
                    </a:lnTo>
                    <a:lnTo>
                      <a:pt x="6383" y="5912"/>
                    </a:lnTo>
                    <a:lnTo>
                      <a:pt x="6355" y="5872"/>
                    </a:lnTo>
                    <a:lnTo>
                      <a:pt x="6327" y="5830"/>
                    </a:lnTo>
                    <a:lnTo>
                      <a:pt x="6300" y="5789"/>
                    </a:lnTo>
                    <a:lnTo>
                      <a:pt x="6274" y="5748"/>
                    </a:lnTo>
                    <a:lnTo>
                      <a:pt x="6248" y="5706"/>
                    </a:lnTo>
                    <a:lnTo>
                      <a:pt x="6221" y="5663"/>
                    </a:lnTo>
                    <a:lnTo>
                      <a:pt x="6196" y="5620"/>
                    </a:lnTo>
                    <a:lnTo>
                      <a:pt x="6172" y="5577"/>
                    </a:lnTo>
                    <a:lnTo>
                      <a:pt x="6148" y="5534"/>
                    </a:lnTo>
                    <a:lnTo>
                      <a:pt x="6124" y="5489"/>
                    </a:lnTo>
                    <a:lnTo>
                      <a:pt x="6102" y="5445"/>
                    </a:lnTo>
                    <a:lnTo>
                      <a:pt x="5999" y="5242"/>
                    </a:lnTo>
                    <a:lnTo>
                      <a:pt x="5897" y="5038"/>
                    </a:lnTo>
                    <a:lnTo>
                      <a:pt x="5795" y="4835"/>
                    </a:lnTo>
                    <a:lnTo>
                      <a:pt x="5692" y="4632"/>
                    </a:lnTo>
                    <a:lnTo>
                      <a:pt x="5589" y="4431"/>
                    </a:lnTo>
                    <a:lnTo>
                      <a:pt x="5537" y="4330"/>
                    </a:lnTo>
                    <a:lnTo>
                      <a:pt x="5484" y="4231"/>
                    </a:lnTo>
                    <a:lnTo>
                      <a:pt x="5430" y="4131"/>
                    </a:lnTo>
                    <a:lnTo>
                      <a:pt x="5376" y="4031"/>
                    </a:lnTo>
                    <a:lnTo>
                      <a:pt x="5320" y="3934"/>
                    </a:lnTo>
                    <a:lnTo>
                      <a:pt x="5265" y="3836"/>
                    </a:lnTo>
                    <a:lnTo>
                      <a:pt x="5208" y="3739"/>
                    </a:lnTo>
                    <a:lnTo>
                      <a:pt x="5150" y="3643"/>
                    </a:lnTo>
                    <a:lnTo>
                      <a:pt x="5091" y="3548"/>
                    </a:lnTo>
                    <a:lnTo>
                      <a:pt x="5031" y="3453"/>
                    </a:lnTo>
                    <a:lnTo>
                      <a:pt x="4969" y="3360"/>
                    </a:lnTo>
                    <a:lnTo>
                      <a:pt x="4907" y="3267"/>
                    </a:lnTo>
                    <a:lnTo>
                      <a:pt x="4843" y="3176"/>
                    </a:lnTo>
                    <a:lnTo>
                      <a:pt x="4776" y="3085"/>
                    </a:lnTo>
                    <a:lnTo>
                      <a:pt x="4709" y="2996"/>
                    </a:lnTo>
                    <a:lnTo>
                      <a:pt x="4640" y="2908"/>
                    </a:lnTo>
                    <a:lnTo>
                      <a:pt x="4570" y="2821"/>
                    </a:lnTo>
                    <a:lnTo>
                      <a:pt x="4497" y="2735"/>
                    </a:lnTo>
                    <a:lnTo>
                      <a:pt x="4422" y="2652"/>
                    </a:lnTo>
                    <a:lnTo>
                      <a:pt x="4385" y="2609"/>
                    </a:lnTo>
                    <a:lnTo>
                      <a:pt x="4346" y="2568"/>
                    </a:lnTo>
                    <a:lnTo>
                      <a:pt x="4308" y="2528"/>
                    </a:lnTo>
                    <a:lnTo>
                      <a:pt x="4267" y="2487"/>
                    </a:lnTo>
                    <a:lnTo>
                      <a:pt x="4228" y="2448"/>
                    </a:lnTo>
                    <a:lnTo>
                      <a:pt x="4187" y="2407"/>
                    </a:lnTo>
                    <a:lnTo>
                      <a:pt x="4146" y="2368"/>
                    </a:lnTo>
                    <a:lnTo>
                      <a:pt x="4104" y="2329"/>
                    </a:lnTo>
                    <a:lnTo>
                      <a:pt x="4062" y="2291"/>
                    </a:lnTo>
                    <a:lnTo>
                      <a:pt x="4019" y="2253"/>
                    </a:lnTo>
                    <a:lnTo>
                      <a:pt x="3976" y="2215"/>
                    </a:lnTo>
                    <a:lnTo>
                      <a:pt x="3931" y="2178"/>
                    </a:lnTo>
                    <a:lnTo>
                      <a:pt x="3887" y="2141"/>
                    </a:lnTo>
                    <a:lnTo>
                      <a:pt x="3842" y="2105"/>
                    </a:lnTo>
                    <a:lnTo>
                      <a:pt x="3796" y="2069"/>
                    </a:lnTo>
                    <a:lnTo>
                      <a:pt x="3749" y="2033"/>
                    </a:lnTo>
                    <a:lnTo>
                      <a:pt x="3702" y="1999"/>
                    </a:lnTo>
                    <a:lnTo>
                      <a:pt x="3654" y="1964"/>
                    </a:lnTo>
                    <a:lnTo>
                      <a:pt x="3606" y="1931"/>
                    </a:lnTo>
                    <a:lnTo>
                      <a:pt x="3556" y="1897"/>
                    </a:lnTo>
                    <a:lnTo>
                      <a:pt x="3506" y="1863"/>
                    </a:lnTo>
                    <a:lnTo>
                      <a:pt x="3456" y="1831"/>
                    </a:lnTo>
                    <a:lnTo>
                      <a:pt x="3404" y="1799"/>
                    </a:lnTo>
                    <a:lnTo>
                      <a:pt x="3352" y="1768"/>
                    </a:lnTo>
                    <a:lnTo>
                      <a:pt x="3299" y="1737"/>
                    </a:lnTo>
                    <a:lnTo>
                      <a:pt x="3245" y="1706"/>
                    </a:lnTo>
                    <a:lnTo>
                      <a:pt x="3191" y="1676"/>
                    </a:lnTo>
                    <a:lnTo>
                      <a:pt x="3136" y="1647"/>
                    </a:lnTo>
                    <a:lnTo>
                      <a:pt x="3081" y="1618"/>
                    </a:lnTo>
                    <a:lnTo>
                      <a:pt x="3024" y="1590"/>
                    </a:lnTo>
                    <a:lnTo>
                      <a:pt x="2966" y="1562"/>
                    </a:lnTo>
                    <a:lnTo>
                      <a:pt x="2909" y="1535"/>
                    </a:lnTo>
                    <a:lnTo>
                      <a:pt x="2849" y="1508"/>
                    </a:lnTo>
                    <a:lnTo>
                      <a:pt x="2789" y="1482"/>
                    </a:lnTo>
                    <a:lnTo>
                      <a:pt x="2729" y="1457"/>
                    </a:lnTo>
                    <a:lnTo>
                      <a:pt x="2667" y="1432"/>
                    </a:lnTo>
                    <a:lnTo>
                      <a:pt x="2605" y="1408"/>
                    </a:lnTo>
                    <a:lnTo>
                      <a:pt x="2541" y="1385"/>
                    </a:lnTo>
                    <a:lnTo>
                      <a:pt x="2477" y="1362"/>
                    </a:lnTo>
                    <a:lnTo>
                      <a:pt x="2412" y="1338"/>
                    </a:lnTo>
                    <a:lnTo>
                      <a:pt x="2346" y="1317"/>
                    </a:lnTo>
                    <a:lnTo>
                      <a:pt x="2279" y="1296"/>
                    </a:lnTo>
                    <a:lnTo>
                      <a:pt x="2212" y="1276"/>
                    </a:lnTo>
                    <a:lnTo>
                      <a:pt x="2143" y="1256"/>
                    </a:lnTo>
                    <a:lnTo>
                      <a:pt x="2073" y="1237"/>
                    </a:lnTo>
                    <a:lnTo>
                      <a:pt x="2002" y="1218"/>
                    </a:lnTo>
                    <a:lnTo>
                      <a:pt x="1931" y="1201"/>
                    </a:lnTo>
                    <a:lnTo>
                      <a:pt x="1859" y="1184"/>
                    </a:lnTo>
                    <a:lnTo>
                      <a:pt x="1785" y="1166"/>
                    </a:lnTo>
                    <a:lnTo>
                      <a:pt x="1711" y="1151"/>
                    </a:lnTo>
                    <a:lnTo>
                      <a:pt x="1635" y="1136"/>
                    </a:lnTo>
                    <a:lnTo>
                      <a:pt x="1559" y="1121"/>
                    </a:lnTo>
                    <a:lnTo>
                      <a:pt x="1481" y="1108"/>
                    </a:lnTo>
                    <a:lnTo>
                      <a:pt x="1403" y="1095"/>
                    </a:lnTo>
                    <a:lnTo>
                      <a:pt x="1324" y="1083"/>
                    </a:lnTo>
                    <a:lnTo>
                      <a:pt x="1243" y="1071"/>
                    </a:lnTo>
                    <a:lnTo>
                      <a:pt x="1162" y="1061"/>
                    </a:lnTo>
                    <a:lnTo>
                      <a:pt x="1078" y="1051"/>
                    </a:lnTo>
                    <a:lnTo>
                      <a:pt x="995" y="1041"/>
                    </a:lnTo>
                    <a:lnTo>
                      <a:pt x="910" y="1033"/>
                    </a:lnTo>
                    <a:lnTo>
                      <a:pt x="824" y="1025"/>
                    </a:lnTo>
                    <a:lnTo>
                      <a:pt x="737" y="1018"/>
                    </a:lnTo>
                    <a:lnTo>
                      <a:pt x="649" y="1012"/>
                    </a:lnTo>
                    <a:lnTo>
                      <a:pt x="560" y="1007"/>
                    </a:lnTo>
                    <a:lnTo>
                      <a:pt x="470" y="1002"/>
                    </a:lnTo>
                    <a:lnTo>
                      <a:pt x="378" y="998"/>
                    </a:lnTo>
                    <a:lnTo>
                      <a:pt x="286" y="996"/>
                    </a:lnTo>
                    <a:lnTo>
                      <a:pt x="191" y="993"/>
                    </a:lnTo>
                    <a:lnTo>
                      <a:pt x="97" y="992"/>
                    </a:lnTo>
                    <a:lnTo>
                      <a:pt x="0" y="992"/>
                    </a:lnTo>
                    <a:lnTo>
                      <a:pt x="14" y="991"/>
                    </a:lnTo>
                    <a:lnTo>
                      <a:pt x="28" y="988"/>
                    </a:lnTo>
                    <a:lnTo>
                      <a:pt x="43" y="986"/>
                    </a:lnTo>
                    <a:lnTo>
                      <a:pt x="59" y="982"/>
                    </a:lnTo>
                    <a:lnTo>
                      <a:pt x="75" y="978"/>
                    </a:lnTo>
                    <a:lnTo>
                      <a:pt x="92" y="972"/>
                    </a:lnTo>
                    <a:lnTo>
                      <a:pt x="127" y="959"/>
                    </a:lnTo>
                    <a:lnTo>
                      <a:pt x="163" y="944"/>
                    </a:lnTo>
                    <a:lnTo>
                      <a:pt x="199" y="926"/>
                    </a:lnTo>
                    <a:lnTo>
                      <a:pt x="237" y="907"/>
                    </a:lnTo>
                    <a:lnTo>
                      <a:pt x="275" y="887"/>
                    </a:lnTo>
                    <a:lnTo>
                      <a:pt x="350" y="845"/>
                    </a:lnTo>
                    <a:lnTo>
                      <a:pt x="421" y="803"/>
                    </a:lnTo>
                    <a:lnTo>
                      <a:pt x="456" y="785"/>
                    </a:lnTo>
                    <a:lnTo>
                      <a:pt x="487" y="768"/>
                    </a:lnTo>
                    <a:lnTo>
                      <a:pt x="516" y="753"/>
                    </a:lnTo>
                    <a:lnTo>
                      <a:pt x="542" y="742"/>
                    </a:lnTo>
                    <a:lnTo>
                      <a:pt x="639" y="703"/>
                    </a:lnTo>
                    <a:lnTo>
                      <a:pt x="735" y="666"/>
                    </a:lnTo>
                    <a:lnTo>
                      <a:pt x="833" y="629"/>
                    </a:lnTo>
                    <a:lnTo>
                      <a:pt x="930" y="594"/>
                    </a:lnTo>
                    <a:lnTo>
                      <a:pt x="1028" y="560"/>
                    </a:lnTo>
                    <a:lnTo>
                      <a:pt x="1126" y="527"/>
                    </a:lnTo>
                    <a:lnTo>
                      <a:pt x="1225" y="495"/>
                    </a:lnTo>
                    <a:lnTo>
                      <a:pt x="1324" y="465"/>
                    </a:lnTo>
                    <a:lnTo>
                      <a:pt x="1423" y="434"/>
                    </a:lnTo>
                    <a:lnTo>
                      <a:pt x="1523" y="405"/>
                    </a:lnTo>
                    <a:lnTo>
                      <a:pt x="1623" y="378"/>
                    </a:lnTo>
                    <a:lnTo>
                      <a:pt x="1724" y="351"/>
                    </a:lnTo>
                    <a:lnTo>
                      <a:pt x="1823" y="325"/>
                    </a:lnTo>
                    <a:lnTo>
                      <a:pt x="1925" y="301"/>
                    </a:lnTo>
                    <a:lnTo>
                      <a:pt x="2026" y="277"/>
                    </a:lnTo>
                    <a:lnTo>
                      <a:pt x="2127" y="253"/>
                    </a:lnTo>
                    <a:lnTo>
                      <a:pt x="2257" y="225"/>
                    </a:lnTo>
                    <a:lnTo>
                      <a:pt x="2389" y="199"/>
                    </a:lnTo>
                    <a:lnTo>
                      <a:pt x="2520" y="175"/>
                    </a:lnTo>
                    <a:lnTo>
                      <a:pt x="2653" y="152"/>
                    </a:lnTo>
                    <a:lnTo>
                      <a:pt x="2786" y="130"/>
                    </a:lnTo>
                    <a:lnTo>
                      <a:pt x="2919" y="111"/>
                    </a:lnTo>
                    <a:lnTo>
                      <a:pt x="3052" y="92"/>
                    </a:lnTo>
                    <a:lnTo>
                      <a:pt x="3187" y="75"/>
                    </a:lnTo>
                    <a:lnTo>
                      <a:pt x="3322" y="60"/>
                    </a:lnTo>
                    <a:lnTo>
                      <a:pt x="3457" y="47"/>
                    </a:lnTo>
                    <a:lnTo>
                      <a:pt x="3592" y="35"/>
                    </a:lnTo>
                    <a:lnTo>
                      <a:pt x="3728" y="25"/>
                    </a:lnTo>
                    <a:lnTo>
                      <a:pt x="3864" y="17"/>
                    </a:lnTo>
                    <a:lnTo>
                      <a:pt x="4001" y="10"/>
                    </a:lnTo>
                    <a:lnTo>
                      <a:pt x="4138" y="5"/>
                    </a:lnTo>
                    <a:lnTo>
                      <a:pt x="4274" y="2"/>
                    </a:lnTo>
                    <a:lnTo>
                      <a:pt x="4411" y="0"/>
                    </a:lnTo>
                    <a:lnTo>
                      <a:pt x="4548" y="0"/>
                    </a:lnTo>
                    <a:lnTo>
                      <a:pt x="4685" y="2"/>
                    </a:lnTo>
                    <a:lnTo>
                      <a:pt x="4822" y="5"/>
                    </a:lnTo>
                    <a:lnTo>
                      <a:pt x="4959" y="10"/>
                    </a:lnTo>
                    <a:lnTo>
                      <a:pt x="5096" y="17"/>
                    </a:lnTo>
                    <a:lnTo>
                      <a:pt x="5234" y="25"/>
                    </a:lnTo>
                    <a:lnTo>
                      <a:pt x="5371" y="35"/>
                    </a:lnTo>
                    <a:lnTo>
                      <a:pt x="5507" y="47"/>
                    </a:lnTo>
                    <a:lnTo>
                      <a:pt x="5645" y="60"/>
                    </a:lnTo>
                    <a:lnTo>
                      <a:pt x="5781" y="75"/>
                    </a:lnTo>
                    <a:lnTo>
                      <a:pt x="5918" y="93"/>
                    </a:lnTo>
                    <a:lnTo>
                      <a:pt x="6054" y="111"/>
                    </a:lnTo>
                    <a:lnTo>
                      <a:pt x="6190" y="132"/>
                    </a:lnTo>
                    <a:lnTo>
                      <a:pt x="6326" y="153"/>
                    </a:lnTo>
                    <a:lnTo>
                      <a:pt x="6462" y="177"/>
                    </a:lnTo>
                    <a:lnTo>
                      <a:pt x="6597" y="202"/>
                    </a:lnTo>
                    <a:lnTo>
                      <a:pt x="6731" y="229"/>
                    </a:lnTo>
                    <a:lnTo>
                      <a:pt x="6866" y="258"/>
                    </a:lnTo>
                    <a:lnTo>
                      <a:pt x="7000" y="290"/>
                    </a:lnTo>
                    <a:lnTo>
                      <a:pt x="7134" y="322"/>
                    </a:lnTo>
                    <a:lnTo>
                      <a:pt x="7266" y="356"/>
                    </a:lnTo>
                    <a:lnTo>
                      <a:pt x="7398" y="391"/>
                    </a:lnTo>
                    <a:lnTo>
                      <a:pt x="7531" y="429"/>
                    </a:lnTo>
                    <a:lnTo>
                      <a:pt x="7662" y="469"/>
                    </a:lnTo>
                    <a:lnTo>
                      <a:pt x="7792" y="510"/>
                    </a:lnTo>
                    <a:lnTo>
                      <a:pt x="7922" y="552"/>
                    </a:lnTo>
                    <a:lnTo>
                      <a:pt x="8052" y="597"/>
                    </a:lnTo>
                    <a:lnTo>
                      <a:pt x="8181" y="644"/>
                    </a:lnTo>
                    <a:lnTo>
                      <a:pt x="8308" y="692"/>
                    </a:lnTo>
                    <a:lnTo>
                      <a:pt x="8435" y="742"/>
                    </a:lnTo>
                    <a:lnTo>
                      <a:pt x="8561" y="793"/>
                    </a:lnTo>
                    <a:lnTo>
                      <a:pt x="8686" y="847"/>
                    </a:lnTo>
                    <a:lnTo>
                      <a:pt x="8811" y="902"/>
                    </a:lnTo>
                    <a:lnTo>
                      <a:pt x="8935" y="959"/>
                    </a:lnTo>
                    <a:lnTo>
                      <a:pt x="9057" y="1019"/>
                    </a:lnTo>
                    <a:lnTo>
                      <a:pt x="9178" y="1079"/>
                    </a:lnTo>
                    <a:lnTo>
                      <a:pt x="9299" y="1141"/>
                    </a:lnTo>
                    <a:lnTo>
                      <a:pt x="9419" y="1206"/>
                    </a:lnTo>
                    <a:lnTo>
                      <a:pt x="9537" y="1272"/>
                    </a:lnTo>
                    <a:lnTo>
                      <a:pt x="9655" y="1339"/>
                    </a:lnTo>
                    <a:lnTo>
                      <a:pt x="9771" y="1409"/>
                    </a:lnTo>
                    <a:lnTo>
                      <a:pt x="9886" y="1480"/>
                    </a:lnTo>
                    <a:lnTo>
                      <a:pt x="10000" y="1554"/>
                    </a:lnTo>
                    <a:lnTo>
                      <a:pt x="10113" y="1629"/>
                    </a:lnTo>
                    <a:lnTo>
                      <a:pt x="10224" y="1706"/>
                    </a:lnTo>
                    <a:lnTo>
                      <a:pt x="10335" y="1785"/>
                    </a:lnTo>
                    <a:lnTo>
                      <a:pt x="10443" y="1865"/>
                    </a:lnTo>
                    <a:lnTo>
                      <a:pt x="10498" y="1907"/>
                    </a:lnTo>
                    <a:lnTo>
                      <a:pt x="10551" y="1948"/>
                    </a:lnTo>
                    <a:lnTo>
                      <a:pt x="10604" y="1990"/>
                    </a:lnTo>
                    <a:lnTo>
                      <a:pt x="10657" y="2033"/>
                    </a:lnTo>
                    <a:lnTo>
                      <a:pt x="10709" y="2077"/>
                    </a:lnTo>
                    <a:lnTo>
                      <a:pt x="10760" y="2121"/>
                    </a:lnTo>
                    <a:lnTo>
                      <a:pt x="10811" y="2165"/>
                    </a:lnTo>
                    <a:lnTo>
                      <a:pt x="10862" y="2209"/>
                    </a:lnTo>
                    <a:lnTo>
                      <a:pt x="10911" y="2255"/>
                    </a:lnTo>
                    <a:lnTo>
                      <a:pt x="10961" y="2301"/>
                    </a:lnTo>
                    <a:lnTo>
                      <a:pt x="11010" y="2347"/>
                    </a:lnTo>
                    <a:lnTo>
                      <a:pt x="11058" y="2394"/>
                    </a:lnTo>
                    <a:lnTo>
                      <a:pt x="11106" y="2442"/>
                    </a:lnTo>
                    <a:lnTo>
                      <a:pt x="11152" y="2490"/>
                    </a:lnTo>
                    <a:lnTo>
                      <a:pt x="11200" y="2538"/>
                    </a:lnTo>
                    <a:lnTo>
                      <a:pt x="11245" y="2586"/>
                    </a:lnTo>
                    <a:lnTo>
                      <a:pt x="11291" y="2637"/>
                    </a:lnTo>
                    <a:lnTo>
                      <a:pt x="11335" y="2686"/>
                    </a:lnTo>
                    <a:lnTo>
                      <a:pt x="11380" y="2736"/>
                    </a:lnTo>
                    <a:lnTo>
                      <a:pt x="11423" y="2787"/>
                    </a:lnTo>
                    <a:lnTo>
                      <a:pt x="11466" y="2839"/>
                    </a:lnTo>
                    <a:lnTo>
                      <a:pt x="11508" y="2890"/>
                    </a:lnTo>
                    <a:lnTo>
                      <a:pt x="11550" y="2942"/>
                    </a:lnTo>
                    <a:lnTo>
                      <a:pt x="11591" y="2996"/>
                    </a:lnTo>
                    <a:lnTo>
                      <a:pt x="11630" y="3049"/>
                    </a:lnTo>
                    <a:lnTo>
                      <a:pt x="11670" y="3102"/>
                    </a:lnTo>
                    <a:lnTo>
                      <a:pt x="11709" y="3157"/>
                    </a:lnTo>
                    <a:lnTo>
                      <a:pt x="11747" y="3211"/>
                    </a:lnTo>
                    <a:lnTo>
                      <a:pt x="11784" y="3266"/>
                    </a:lnTo>
                    <a:lnTo>
                      <a:pt x="11821" y="3321"/>
                    </a:lnTo>
                    <a:lnTo>
                      <a:pt x="11856" y="3377"/>
                    </a:lnTo>
                    <a:lnTo>
                      <a:pt x="11892" y="3433"/>
                    </a:lnTo>
                    <a:lnTo>
                      <a:pt x="11927" y="3490"/>
                    </a:lnTo>
                    <a:lnTo>
                      <a:pt x="11960" y="3548"/>
                    </a:lnTo>
                    <a:lnTo>
                      <a:pt x="11993" y="3605"/>
                    </a:lnTo>
                    <a:lnTo>
                      <a:pt x="12025" y="3663"/>
                    </a:lnTo>
                    <a:lnTo>
                      <a:pt x="12057" y="3722"/>
                    </a:lnTo>
                    <a:lnTo>
                      <a:pt x="12087" y="3780"/>
                    </a:lnTo>
                    <a:lnTo>
                      <a:pt x="12117" y="3839"/>
                    </a:lnTo>
                    <a:lnTo>
                      <a:pt x="12146" y="3900"/>
                    </a:lnTo>
                    <a:lnTo>
                      <a:pt x="12174" y="3959"/>
                    </a:lnTo>
                    <a:lnTo>
                      <a:pt x="12201" y="4019"/>
                    </a:lnTo>
                    <a:lnTo>
                      <a:pt x="12228" y="4081"/>
                    </a:lnTo>
                    <a:lnTo>
                      <a:pt x="12253" y="4142"/>
                    </a:lnTo>
                    <a:lnTo>
                      <a:pt x="12278" y="4203"/>
                    </a:lnTo>
                    <a:lnTo>
                      <a:pt x="12302" y="4266"/>
                    </a:lnTo>
                    <a:lnTo>
                      <a:pt x="12325" y="4328"/>
                    </a:lnTo>
                    <a:lnTo>
                      <a:pt x="12347" y="4391"/>
                    </a:lnTo>
                    <a:lnTo>
                      <a:pt x="12368" y="4455"/>
                    </a:lnTo>
                    <a:lnTo>
                      <a:pt x="12388" y="4518"/>
                    </a:lnTo>
                    <a:lnTo>
                      <a:pt x="12408" y="4582"/>
                    </a:lnTo>
                    <a:lnTo>
                      <a:pt x="12427" y="4647"/>
                    </a:lnTo>
                    <a:lnTo>
                      <a:pt x="12444" y="4711"/>
                    </a:lnTo>
                    <a:lnTo>
                      <a:pt x="12461" y="4777"/>
                    </a:lnTo>
                    <a:lnTo>
                      <a:pt x="12476" y="4842"/>
                    </a:lnTo>
                    <a:lnTo>
                      <a:pt x="12491" y="4907"/>
                    </a:lnTo>
                    <a:lnTo>
                      <a:pt x="12505" y="4974"/>
                    </a:lnTo>
                    <a:lnTo>
                      <a:pt x="12517" y="5040"/>
                    </a:lnTo>
                    <a:lnTo>
                      <a:pt x="12529" y="5107"/>
                    </a:lnTo>
                    <a:lnTo>
                      <a:pt x="12540" y="5175"/>
                    </a:lnTo>
                    <a:lnTo>
                      <a:pt x="12550" y="5242"/>
                    </a:lnTo>
                    <a:lnTo>
                      <a:pt x="12558" y="5309"/>
                    </a:lnTo>
                    <a:lnTo>
                      <a:pt x="12566" y="5378"/>
                    </a:lnTo>
                    <a:lnTo>
                      <a:pt x="12574" y="5446"/>
                    </a:lnTo>
                    <a:lnTo>
                      <a:pt x="12578" y="5497"/>
                    </a:lnTo>
                    <a:lnTo>
                      <a:pt x="12582" y="5547"/>
                    </a:lnTo>
                    <a:lnTo>
                      <a:pt x="12585" y="5597"/>
                    </a:lnTo>
                    <a:lnTo>
                      <a:pt x="12587" y="5647"/>
                    </a:lnTo>
                    <a:lnTo>
                      <a:pt x="12589" y="5698"/>
                    </a:lnTo>
                    <a:lnTo>
                      <a:pt x="12590" y="5748"/>
                    </a:lnTo>
                    <a:lnTo>
                      <a:pt x="12590" y="5797"/>
                    </a:lnTo>
                    <a:lnTo>
                      <a:pt x="12590" y="5847"/>
                    </a:lnTo>
                    <a:lnTo>
                      <a:pt x="12588" y="5947"/>
                    </a:lnTo>
                    <a:lnTo>
                      <a:pt x="12584" y="6046"/>
                    </a:lnTo>
                    <a:lnTo>
                      <a:pt x="12577" y="6144"/>
                    </a:lnTo>
                    <a:lnTo>
                      <a:pt x="12567" y="6243"/>
                    </a:lnTo>
                    <a:lnTo>
                      <a:pt x="12556" y="6341"/>
                    </a:lnTo>
                    <a:lnTo>
                      <a:pt x="12543" y="6439"/>
                    </a:lnTo>
                    <a:lnTo>
                      <a:pt x="12528" y="6536"/>
                    </a:lnTo>
                    <a:lnTo>
                      <a:pt x="12511" y="6633"/>
                    </a:lnTo>
                    <a:lnTo>
                      <a:pt x="12492" y="6729"/>
                    </a:lnTo>
                    <a:lnTo>
                      <a:pt x="12471" y="6826"/>
                    </a:lnTo>
                    <a:lnTo>
                      <a:pt x="12448" y="6922"/>
                    </a:lnTo>
                    <a:lnTo>
                      <a:pt x="12424" y="7018"/>
                    </a:lnTo>
                    <a:lnTo>
                      <a:pt x="12398" y="7113"/>
                    </a:lnTo>
                    <a:lnTo>
                      <a:pt x="12369" y="7208"/>
                    </a:lnTo>
                    <a:lnTo>
                      <a:pt x="12340" y="7303"/>
                    </a:lnTo>
                    <a:lnTo>
                      <a:pt x="12309" y="7396"/>
                    </a:lnTo>
                    <a:lnTo>
                      <a:pt x="12276" y="7490"/>
                    </a:lnTo>
                    <a:lnTo>
                      <a:pt x="12243" y="7583"/>
                    </a:lnTo>
                    <a:lnTo>
                      <a:pt x="12207" y="7676"/>
                    </a:lnTo>
                    <a:lnTo>
                      <a:pt x="12170" y="7768"/>
                    </a:lnTo>
                    <a:lnTo>
                      <a:pt x="12133" y="7861"/>
                    </a:lnTo>
                    <a:lnTo>
                      <a:pt x="12094" y="7952"/>
                    </a:lnTo>
                    <a:lnTo>
                      <a:pt x="12054" y="8044"/>
                    </a:lnTo>
                    <a:lnTo>
                      <a:pt x="12013" y="8134"/>
                    </a:lnTo>
                    <a:lnTo>
                      <a:pt x="11971" y="8225"/>
                    </a:lnTo>
                    <a:lnTo>
                      <a:pt x="11928" y="8315"/>
                    </a:lnTo>
                    <a:lnTo>
                      <a:pt x="11884" y="8405"/>
                    </a:lnTo>
                    <a:lnTo>
                      <a:pt x="11839" y="8493"/>
                    </a:lnTo>
                    <a:close/>
                  </a:path>
                </a:pathLst>
              </a:custGeom>
              <a:solidFill>
                <a:srgbClr val="EB8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1" name="TextBox 60">
                <a:extLst>
                  <a:ext uri="{FF2B5EF4-FFF2-40B4-BE49-F238E27FC236}">
                    <a16:creationId xmlns:a16="http://schemas.microsoft.com/office/drawing/2014/main" id="{048C8BAB-B80D-4C68-B676-F14FFF3F49B0}"/>
                  </a:ext>
                </a:extLst>
              </p:cNvPr>
              <p:cNvSpPr txBox="1"/>
              <p:nvPr/>
            </p:nvSpPr>
            <p:spPr>
              <a:xfrm>
                <a:off x="9863021" y="2246121"/>
                <a:ext cx="1039252" cy="616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200" b="1" i="0" u="none" strike="noStrike" kern="1200" cap="none" spc="0" normalizeH="0" baseline="0" dirty="0">
                    <a:ln>
                      <a:noFill/>
                    </a:ln>
                    <a:solidFill>
                      <a:prstClr val="white">
                        <a:lumMod val="95000"/>
                      </a:prstClr>
                    </a:solidFill>
                    <a:effectLst/>
                    <a:uLnTx/>
                    <a:uFillTx/>
                    <a:latin typeface="Georgia" panose="02040502050405020303" pitchFamily="18" charset="0"/>
                    <a:ea typeface="Roboto Black" panose="02000000000000000000" pitchFamily="2" charset="0"/>
                    <a:cs typeface="Roboto Black" panose="02000000000000000000" pitchFamily="2" charset="0"/>
                  </a:rPr>
                  <a:t>Comisión por localización</a:t>
                </a:r>
                <a:endParaRPr kumimoji="0" lang="es-MX" sz="1200" b="0" i="0" u="none" strike="noStrike" kern="1200" cap="none" spc="0" normalizeH="0" baseline="0" dirty="0">
                  <a:ln>
                    <a:noFill/>
                  </a:ln>
                  <a:solidFill>
                    <a:prstClr val="white"/>
                  </a:solidFill>
                  <a:effectLst/>
                  <a:uLnTx/>
                  <a:uFillTx/>
                  <a:latin typeface="Georgia" panose="02040502050405020303" pitchFamily="18" charset="0"/>
                  <a:ea typeface="Open Sans" panose="020B0606030504020204" pitchFamily="34" charset="0"/>
                  <a:cs typeface="Open Sans" panose="020B0606030504020204" pitchFamily="34" charset="0"/>
                </a:endParaRPr>
              </a:p>
            </p:txBody>
          </p:sp>
        </p:grpSp>
        <p:grpSp>
          <p:nvGrpSpPr>
            <p:cNvPr id="50" name="Group 49">
              <a:extLst>
                <a:ext uri="{FF2B5EF4-FFF2-40B4-BE49-F238E27FC236}">
                  <a16:creationId xmlns:a16="http://schemas.microsoft.com/office/drawing/2014/main" id="{351315B7-AC71-4903-8620-8669432C0BA7}"/>
                </a:ext>
              </a:extLst>
            </p:cNvPr>
            <p:cNvGrpSpPr>
              <a:grpSpLocks/>
            </p:cNvGrpSpPr>
            <p:nvPr/>
          </p:nvGrpSpPr>
          <p:grpSpPr bwMode="auto">
            <a:xfrm>
              <a:off x="5412744" y="2807269"/>
              <a:ext cx="1141415" cy="2435222"/>
              <a:chOff x="10418842" y="2574758"/>
              <a:chExt cx="1141962" cy="2435346"/>
            </a:xfrm>
            <a:solidFill>
              <a:schemeClr val="accent2">
                <a:lumMod val="75000"/>
              </a:schemeClr>
            </a:solidFill>
          </p:grpSpPr>
          <p:sp>
            <p:nvSpPr>
              <p:cNvPr id="58" name="Freeform 13">
                <a:extLst>
                  <a:ext uri="{FF2B5EF4-FFF2-40B4-BE49-F238E27FC236}">
                    <a16:creationId xmlns:a16="http://schemas.microsoft.com/office/drawing/2014/main" id="{1DD9B3DA-F3DD-40F4-B940-5546EE6DAF9C}"/>
                  </a:ext>
                </a:extLst>
              </p:cNvPr>
              <p:cNvSpPr>
                <a:spLocks/>
              </p:cNvSpPr>
              <p:nvPr/>
            </p:nvSpPr>
            <p:spPr bwMode="auto">
              <a:xfrm>
                <a:off x="10418842" y="2574758"/>
                <a:ext cx="1141962" cy="2435346"/>
              </a:xfrm>
              <a:custGeom>
                <a:avLst/>
                <a:gdLst>
                  <a:gd name="T0" fmla="*/ 89 w 6408"/>
                  <a:gd name="T1" fmla="*/ 13555 h 13673"/>
                  <a:gd name="T2" fmla="*/ 225 w 6408"/>
                  <a:gd name="T3" fmla="*/ 13477 h 13673"/>
                  <a:gd name="T4" fmla="*/ 351 w 6408"/>
                  <a:gd name="T5" fmla="*/ 13337 h 13673"/>
                  <a:gd name="T6" fmla="*/ 506 w 6408"/>
                  <a:gd name="T7" fmla="*/ 13062 h 13673"/>
                  <a:gd name="T8" fmla="*/ 546 w 6408"/>
                  <a:gd name="T9" fmla="*/ 12913 h 13673"/>
                  <a:gd name="T10" fmla="*/ 552 w 6408"/>
                  <a:gd name="T11" fmla="*/ 12601 h 13673"/>
                  <a:gd name="T12" fmla="*/ 478 w 6408"/>
                  <a:gd name="T13" fmla="*/ 12263 h 13673"/>
                  <a:gd name="T14" fmla="*/ 265 w 6408"/>
                  <a:gd name="T15" fmla="*/ 11703 h 13673"/>
                  <a:gd name="T16" fmla="*/ 153 w 6408"/>
                  <a:gd name="T17" fmla="*/ 11391 h 13673"/>
                  <a:gd name="T18" fmla="*/ 75 w 6408"/>
                  <a:gd name="T19" fmla="*/ 11064 h 13673"/>
                  <a:gd name="T20" fmla="*/ 8 w 6408"/>
                  <a:gd name="T21" fmla="*/ 10488 h 13673"/>
                  <a:gd name="T22" fmla="*/ 7 w 6408"/>
                  <a:gd name="T23" fmla="*/ 9911 h 13673"/>
                  <a:gd name="T24" fmla="*/ 96 w 6408"/>
                  <a:gd name="T25" fmla="*/ 9224 h 13673"/>
                  <a:gd name="T26" fmla="*/ 289 w 6408"/>
                  <a:gd name="T27" fmla="*/ 8563 h 13673"/>
                  <a:gd name="T28" fmla="*/ 562 w 6408"/>
                  <a:gd name="T29" fmla="*/ 7986 h 13673"/>
                  <a:gd name="T30" fmla="*/ 746 w 6408"/>
                  <a:gd name="T31" fmla="*/ 7695 h 13673"/>
                  <a:gd name="T32" fmla="*/ 956 w 6408"/>
                  <a:gd name="T33" fmla="*/ 7421 h 13673"/>
                  <a:gd name="T34" fmla="*/ 1192 w 6408"/>
                  <a:gd name="T35" fmla="*/ 7165 h 13673"/>
                  <a:gd name="T36" fmla="*/ 2082 w 6408"/>
                  <a:gd name="T37" fmla="*/ 6288 h 13673"/>
                  <a:gd name="T38" fmla="*/ 2619 w 6408"/>
                  <a:gd name="T39" fmla="*/ 5711 h 13673"/>
                  <a:gd name="T40" fmla="*/ 3102 w 6408"/>
                  <a:gd name="T41" fmla="*/ 5095 h 13673"/>
                  <a:gd name="T42" fmla="*/ 3426 w 6408"/>
                  <a:gd name="T43" fmla="*/ 4569 h 13673"/>
                  <a:gd name="T44" fmla="*/ 3600 w 6408"/>
                  <a:gd name="T45" fmla="*/ 4211 h 13673"/>
                  <a:gd name="T46" fmla="*/ 3746 w 6408"/>
                  <a:gd name="T47" fmla="*/ 3832 h 13673"/>
                  <a:gd name="T48" fmla="*/ 3860 w 6408"/>
                  <a:gd name="T49" fmla="*/ 3429 h 13673"/>
                  <a:gd name="T50" fmla="*/ 3938 w 6408"/>
                  <a:gd name="T51" fmla="*/ 2998 h 13673"/>
                  <a:gd name="T52" fmla="*/ 3978 w 6408"/>
                  <a:gd name="T53" fmla="*/ 2540 h 13673"/>
                  <a:gd name="T54" fmla="*/ 3977 w 6408"/>
                  <a:gd name="T55" fmla="*/ 2049 h 13673"/>
                  <a:gd name="T56" fmla="*/ 3930 w 6408"/>
                  <a:gd name="T57" fmla="*/ 1524 h 13673"/>
                  <a:gd name="T58" fmla="*/ 3835 w 6408"/>
                  <a:gd name="T59" fmla="*/ 962 h 13673"/>
                  <a:gd name="T60" fmla="*/ 3689 w 6408"/>
                  <a:gd name="T61" fmla="*/ 362 h 13673"/>
                  <a:gd name="T62" fmla="*/ 3591 w 6408"/>
                  <a:gd name="T63" fmla="*/ 26 h 13673"/>
                  <a:gd name="T64" fmla="*/ 3703 w 6408"/>
                  <a:gd name="T65" fmla="*/ 169 h 13673"/>
                  <a:gd name="T66" fmla="*/ 3964 w 6408"/>
                  <a:gd name="T67" fmla="*/ 419 h 13673"/>
                  <a:gd name="T68" fmla="*/ 4304 w 6408"/>
                  <a:gd name="T69" fmla="*/ 847 h 13673"/>
                  <a:gd name="T70" fmla="*/ 4714 w 6408"/>
                  <a:gd name="T71" fmla="*/ 1447 h 13673"/>
                  <a:gd name="T72" fmla="*/ 5061 w 6408"/>
                  <a:gd name="T73" fmla="*/ 2034 h 13673"/>
                  <a:gd name="T74" fmla="*/ 5478 w 6408"/>
                  <a:gd name="T75" fmla="*/ 2881 h 13673"/>
                  <a:gd name="T76" fmla="*/ 5823 w 6408"/>
                  <a:gd name="T77" fmla="*/ 3769 h 13673"/>
                  <a:gd name="T78" fmla="*/ 6092 w 6408"/>
                  <a:gd name="T79" fmla="*/ 4691 h 13673"/>
                  <a:gd name="T80" fmla="*/ 6281 w 6408"/>
                  <a:gd name="T81" fmla="*/ 5635 h 13673"/>
                  <a:gd name="T82" fmla="*/ 6387 w 6408"/>
                  <a:gd name="T83" fmla="*/ 6590 h 13673"/>
                  <a:gd name="T84" fmla="*/ 6404 w 6408"/>
                  <a:gd name="T85" fmla="*/ 7549 h 13673"/>
                  <a:gd name="T86" fmla="*/ 6328 w 6408"/>
                  <a:gd name="T87" fmla="*/ 8500 h 13673"/>
                  <a:gd name="T88" fmla="*/ 6153 w 6408"/>
                  <a:gd name="T89" fmla="*/ 9434 h 13673"/>
                  <a:gd name="T90" fmla="*/ 5922 w 6408"/>
                  <a:gd name="T91" fmla="*/ 10213 h 13673"/>
                  <a:gd name="T92" fmla="*/ 5749 w 6408"/>
                  <a:gd name="T93" fmla="*/ 10654 h 13673"/>
                  <a:gd name="T94" fmla="*/ 5543 w 6408"/>
                  <a:gd name="T95" fmla="*/ 11078 h 13673"/>
                  <a:gd name="T96" fmla="*/ 5306 w 6408"/>
                  <a:gd name="T97" fmla="*/ 11482 h 13673"/>
                  <a:gd name="T98" fmla="*/ 5037 w 6408"/>
                  <a:gd name="T99" fmla="*/ 11863 h 13673"/>
                  <a:gd name="T100" fmla="*/ 4736 w 6408"/>
                  <a:gd name="T101" fmla="*/ 12217 h 13673"/>
                  <a:gd name="T102" fmla="*/ 4404 w 6408"/>
                  <a:gd name="T103" fmla="*/ 12542 h 13673"/>
                  <a:gd name="T104" fmla="*/ 4041 w 6408"/>
                  <a:gd name="T105" fmla="*/ 12834 h 13673"/>
                  <a:gd name="T106" fmla="*/ 3646 w 6408"/>
                  <a:gd name="T107" fmla="*/ 13088 h 13673"/>
                  <a:gd name="T108" fmla="*/ 3221 w 6408"/>
                  <a:gd name="T109" fmla="*/ 13303 h 13673"/>
                  <a:gd name="T110" fmla="*/ 2923 w 6408"/>
                  <a:gd name="T111" fmla="*/ 13421 h 13673"/>
                  <a:gd name="T112" fmla="*/ 2397 w 6408"/>
                  <a:gd name="T113" fmla="*/ 13567 h 13673"/>
                  <a:gd name="T114" fmla="*/ 1714 w 6408"/>
                  <a:gd name="T115" fmla="*/ 13659 h 13673"/>
                  <a:gd name="T116" fmla="*/ 1021 w 6408"/>
                  <a:gd name="T117" fmla="*/ 13664 h 13673"/>
                  <a:gd name="T118" fmla="*/ 327 w 6408"/>
                  <a:gd name="T119" fmla="*/ 13601 h 13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408" h="13673">
                    <a:moveTo>
                      <a:pt x="32" y="13558"/>
                    </a:moveTo>
                    <a:lnTo>
                      <a:pt x="32" y="13558"/>
                    </a:lnTo>
                    <a:lnTo>
                      <a:pt x="41" y="13559"/>
                    </a:lnTo>
                    <a:lnTo>
                      <a:pt x="51" y="13559"/>
                    </a:lnTo>
                    <a:lnTo>
                      <a:pt x="60" y="13559"/>
                    </a:lnTo>
                    <a:lnTo>
                      <a:pt x="70" y="13559"/>
                    </a:lnTo>
                    <a:lnTo>
                      <a:pt x="89" y="13555"/>
                    </a:lnTo>
                    <a:lnTo>
                      <a:pt x="108" y="13550"/>
                    </a:lnTo>
                    <a:lnTo>
                      <a:pt x="127" y="13543"/>
                    </a:lnTo>
                    <a:lnTo>
                      <a:pt x="147" y="13533"/>
                    </a:lnTo>
                    <a:lnTo>
                      <a:pt x="167" y="13522"/>
                    </a:lnTo>
                    <a:lnTo>
                      <a:pt x="186" y="13509"/>
                    </a:lnTo>
                    <a:lnTo>
                      <a:pt x="206" y="13494"/>
                    </a:lnTo>
                    <a:lnTo>
                      <a:pt x="225" y="13477"/>
                    </a:lnTo>
                    <a:lnTo>
                      <a:pt x="243" y="13460"/>
                    </a:lnTo>
                    <a:lnTo>
                      <a:pt x="262" y="13442"/>
                    </a:lnTo>
                    <a:lnTo>
                      <a:pt x="280" y="13422"/>
                    </a:lnTo>
                    <a:lnTo>
                      <a:pt x="298" y="13402"/>
                    </a:lnTo>
                    <a:lnTo>
                      <a:pt x="316" y="13381"/>
                    </a:lnTo>
                    <a:lnTo>
                      <a:pt x="333" y="13359"/>
                    </a:lnTo>
                    <a:lnTo>
                      <a:pt x="351" y="13337"/>
                    </a:lnTo>
                    <a:lnTo>
                      <a:pt x="367" y="13314"/>
                    </a:lnTo>
                    <a:lnTo>
                      <a:pt x="398" y="13268"/>
                    </a:lnTo>
                    <a:lnTo>
                      <a:pt x="426" y="13222"/>
                    </a:lnTo>
                    <a:lnTo>
                      <a:pt x="451" y="13178"/>
                    </a:lnTo>
                    <a:lnTo>
                      <a:pt x="473" y="13136"/>
                    </a:lnTo>
                    <a:lnTo>
                      <a:pt x="492" y="13096"/>
                    </a:lnTo>
                    <a:lnTo>
                      <a:pt x="506" y="13062"/>
                    </a:lnTo>
                    <a:lnTo>
                      <a:pt x="517" y="13033"/>
                    </a:lnTo>
                    <a:lnTo>
                      <a:pt x="517" y="13033"/>
                    </a:lnTo>
                    <a:lnTo>
                      <a:pt x="524" y="13010"/>
                    </a:lnTo>
                    <a:lnTo>
                      <a:pt x="531" y="12986"/>
                    </a:lnTo>
                    <a:lnTo>
                      <a:pt x="536" y="12962"/>
                    </a:lnTo>
                    <a:lnTo>
                      <a:pt x="541" y="12937"/>
                    </a:lnTo>
                    <a:lnTo>
                      <a:pt x="546" y="12913"/>
                    </a:lnTo>
                    <a:lnTo>
                      <a:pt x="550" y="12890"/>
                    </a:lnTo>
                    <a:lnTo>
                      <a:pt x="555" y="12842"/>
                    </a:lnTo>
                    <a:lnTo>
                      <a:pt x="559" y="12794"/>
                    </a:lnTo>
                    <a:lnTo>
                      <a:pt x="560" y="12745"/>
                    </a:lnTo>
                    <a:lnTo>
                      <a:pt x="560" y="12697"/>
                    </a:lnTo>
                    <a:lnTo>
                      <a:pt x="557" y="12649"/>
                    </a:lnTo>
                    <a:lnTo>
                      <a:pt x="552" y="12601"/>
                    </a:lnTo>
                    <a:lnTo>
                      <a:pt x="546" y="12552"/>
                    </a:lnTo>
                    <a:lnTo>
                      <a:pt x="538" y="12503"/>
                    </a:lnTo>
                    <a:lnTo>
                      <a:pt x="529" y="12455"/>
                    </a:lnTo>
                    <a:lnTo>
                      <a:pt x="518" y="12407"/>
                    </a:lnTo>
                    <a:lnTo>
                      <a:pt x="505" y="12359"/>
                    </a:lnTo>
                    <a:lnTo>
                      <a:pt x="492" y="12311"/>
                    </a:lnTo>
                    <a:lnTo>
                      <a:pt x="478" y="12263"/>
                    </a:lnTo>
                    <a:lnTo>
                      <a:pt x="462" y="12215"/>
                    </a:lnTo>
                    <a:lnTo>
                      <a:pt x="446" y="12167"/>
                    </a:lnTo>
                    <a:lnTo>
                      <a:pt x="430" y="12120"/>
                    </a:lnTo>
                    <a:lnTo>
                      <a:pt x="412" y="12073"/>
                    </a:lnTo>
                    <a:lnTo>
                      <a:pt x="377" y="11978"/>
                    </a:lnTo>
                    <a:lnTo>
                      <a:pt x="340" y="11886"/>
                    </a:lnTo>
                    <a:lnTo>
                      <a:pt x="265" y="11703"/>
                    </a:lnTo>
                    <a:lnTo>
                      <a:pt x="230" y="11613"/>
                    </a:lnTo>
                    <a:lnTo>
                      <a:pt x="214" y="11570"/>
                    </a:lnTo>
                    <a:lnTo>
                      <a:pt x="198" y="11526"/>
                    </a:lnTo>
                    <a:lnTo>
                      <a:pt x="198" y="11526"/>
                    </a:lnTo>
                    <a:lnTo>
                      <a:pt x="183" y="11481"/>
                    </a:lnTo>
                    <a:lnTo>
                      <a:pt x="168" y="11436"/>
                    </a:lnTo>
                    <a:lnTo>
                      <a:pt x="153" y="11391"/>
                    </a:lnTo>
                    <a:lnTo>
                      <a:pt x="140" y="11345"/>
                    </a:lnTo>
                    <a:lnTo>
                      <a:pt x="128" y="11298"/>
                    </a:lnTo>
                    <a:lnTo>
                      <a:pt x="116" y="11252"/>
                    </a:lnTo>
                    <a:lnTo>
                      <a:pt x="105" y="11206"/>
                    </a:lnTo>
                    <a:lnTo>
                      <a:pt x="94" y="11159"/>
                    </a:lnTo>
                    <a:lnTo>
                      <a:pt x="84" y="11111"/>
                    </a:lnTo>
                    <a:lnTo>
                      <a:pt x="75" y="11064"/>
                    </a:lnTo>
                    <a:lnTo>
                      <a:pt x="66" y="11017"/>
                    </a:lnTo>
                    <a:lnTo>
                      <a:pt x="58" y="10969"/>
                    </a:lnTo>
                    <a:lnTo>
                      <a:pt x="44" y="10874"/>
                    </a:lnTo>
                    <a:lnTo>
                      <a:pt x="32" y="10777"/>
                    </a:lnTo>
                    <a:lnTo>
                      <a:pt x="22" y="10681"/>
                    </a:lnTo>
                    <a:lnTo>
                      <a:pt x="14" y="10584"/>
                    </a:lnTo>
                    <a:lnTo>
                      <a:pt x="8" y="10488"/>
                    </a:lnTo>
                    <a:lnTo>
                      <a:pt x="3" y="10391"/>
                    </a:lnTo>
                    <a:lnTo>
                      <a:pt x="1" y="10295"/>
                    </a:lnTo>
                    <a:lnTo>
                      <a:pt x="0" y="10199"/>
                    </a:lnTo>
                    <a:lnTo>
                      <a:pt x="1" y="10104"/>
                    </a:lnTo>
                    <a:lnTo>
                      <a:pt x="3" y="10009"/>
                    </a:lnTo>
                    <a:lnTo>
                      <a:pt x="3" y="10009"/>
                    </a:lnTo>
                    <a:lnTo>
                      <a:pt x="7" y="9911"/>
                    </a:lnTo>
                    <a:lnTo>
                      <a:pt x="14" y="9811"/>
                    </a:lnTo>
                    <a:lnTo>
                      <a:pt x="22" y="9713"/>
                    </a:lnTo>
                    <a:lnTo>
                      <a:pt x="33" y="9614"/>
                    </a:lnTo>
                    <a:lnTo>
                      <a:pt x="45" y="9516"/>
                    </a:lnTo>
                    <a:lnTo>
                      <a:pt x="60" y="9418"/>
                    </a:lnTo>
                    <a:lnTo>
                      <a:pt x="77" y="9321"/>
                    </a:lnTo>
                    <a:lnTo>
                      <a:pt x="96" y="9224"/>
                    </a:lnTo>
                    <a:lnTo>
                      <a:pt x="117" y="9127"/>
                    </a:lnTo>
                    <a:lnTo>
                      <a:pt x="140" y="9032"/>
                    </a:lnTo>
                    <a:lnTo>
                      <a:pt x="167" y="8936"/>
                    </a:lnTo>
                    <a:lnTo>
                      <a:pt x="194" y="8842"/>
                    </a:lnTo>
                    <a:lnTo>
                      <a:pt x="224" y="8748"/>
                    </a:lnTo>
                    <a:lnTo>
                      <a:pt x="255" y="8656"/>
                    </a:lnTo>
                    <a:lnTo>
                      <a:pt x="289" y="8563"/>
                    </a:lnTo>
                    <a:lnTo>
                      <a:pt x="325" y="8472"/>
                    </a:lnTo>
                    <a:lnTo>
                      <a:pt x="364" y="8381"/>
                    </a:lnTo>
                    <a:lnTo>
                      <a:pt x="404" y="8292"/>
                    </a:lnTo>
                    <a:lnTo>
                      <a:pt x="446" y="8203"/>
                    </a:lnTo>
                    <a:lnTo>
                      <a:pt x="490" y="8116"/>
                    </a:lnTo>
                    <a:lnTo>
                      <a:pt x="538" y="8029"/>
                    </a:lnTo>
                    <a:lnTo>
                      <a:pt x="562" y="7986"/>
                    </a:lnTo>
                    <a:lnTo>
                      <a:pt x="586" y="7944"/>
                    </a:lnTo>
                    <a:lnTo>
                      <a:pt x="612" y="7901"/>
                    </a:lnTo>
                    <a:lnTo>
                      <a:pt x="637" y="7860"/>
                    </a:lnTo>
                    <a:lnTo>
                      <a:pt x="663" y="7818"/>
                    </a:lnTo>
                    <a:lnTo>
                      <a:pt x="690" y="7777"/>
                    </a:lnTo>
                    <a:lnTo>
                      <a:pt x="718" y="7737"/>
                    </a:lnTo>
                    <a:lnTo>
                      <a:pt x="746" y="7695"/>
                    </a:lnTo>
                    <a:lnTo>
                      <a:pt x="774" y="7655"/>
                    </a:lnTo>
                    <a:lnTo>
                      <a:pt x="803" y="7615"/>
                    </a:lnTo>
                    <a:lnTo>
                      <a:pt x="832" y="7576"/>
                    </a:lnTo>
                    <a:lnTo>
                      <a:pt x="862" y="7536"/>
                    </a:lnTo>
                    <a:lnTo>
                      <a:pt x="893" y="7497"/>
                    </a:lnTo>
                    <a:lnTo>
                      <a:pt x="924" y="7459"/>
                    </a:lnTo>
                    <a:lnTo>
                      <a:pt x="956" y="7421"/>
                    </a:lnTo>
                    <a:lnTo>
                      <a:pt x="988" y="7384"/>
                    </a:lnTo>
                    <a:lnTo>
                      <a:pt x="1020" y="7346"/>
                    </a:lnTo>
                    <a:lnTo>
                      <a:pt x="1054" y="7309"/>
                    </a:lnTo>
                    <a:lnTo>
                      <a:pt x="1088" y="7272"/>
                    </a:lnTo>
                    <a:lnTo>
                      <a:pt x="1122" y="7237"/>
                    </a:lnTo>
                    <a:lnTo>
                      <a:pt x="1156" y="7201"/>
                    </a:lnTo>
                    <a:lnTo>
                      <a:pt x="1192" y="7165"/>
                    </a:lnTo>
                    <a:lnTo>
                      <a:pt x="1192" y="7165"/>
                    </a:lnTo>
                    <a:lnTo>
                      <a:pt x="1354" y="7005"/>
                    </a:lnTo>
                    <a:lnTo>
                      <a:pt x="1517" y="6847"/>
                    </a:lnTo>
                    <a:lnTo>
                      <a:pt x="1680" y="6688"/>
                    </a:lnTo>
                    <a:lnTo>
                      <a:pt x="1842" y="6529"/>
                    </a:lnTo>
                    <a:lnTo>
                      <a:pt x="2003" y="6369"/>
                    </a:lnTo>
                    <a:lnTo>
                      <a:pt x="2082" y="6288"/>
                    </a:lnTo>
                    <a:lnTo>
                      <a:pt x="2162" y="6208"/>
                    </a:lnTo>
                    <a:lnTo>
                      <a:pt x="2240" y="6127"/>
                    </a:lnTo>
                    <a:lnTo>
                      <a:pt x="2318" y="6044"/>
                    </a:lnTo>
                    <a:lnTo>
                      <a:pt x="2394" y="5962"/>
                    </a:lnTo>
                    <a:lnTo>
                      <a:pt x="2471" y="5879"/>
                    </a:lnTo>
                    <a:lnTo>
                      <a:pt x="2546" y="5796"/>
                    </a:lnTo>
                    <a:lnTo>
                      <a:pt x="2619" y="5711"/>
                    </a:lnTo>
                    <a:lnTo>
                      <a:pt x="2693" y="5626"/>
                    </a:lnTo>
                    <a:lnTo>
                      <a:pt x="2764" y="5540"/>
                    </a:lnTo>
                    <a:lnTo>
                      <a:pt x="2835" y="5453"/>
                    </a:lnTo>
                    <a:lnTo>
                      <a:pt x="2904" y="5365"/>
                    </a:lnTo>
                    <a:lnTo>
                      <a:pt x="2971" y="5276"/>
                    </a:lnTo>
                    <a:lnTo>
                      <a:pt x="3038" y="5185"/>
                    </a:lnTo>
                    <a:lnTo>
                      <a:pt x="3102" y="5095"/>
                    </a:lnTo>
                    <a:lnTo>
                      <a:pt x="3166" y="5002"/>
                    </a:lnTo>
                    <a:lnTo>
                      <a:pt x="3226" y="4908"/>
                    </a:lnTo>
                    <a:lnTo>
                      <a:pt x="3286" y="4813"/>
                    </a:lnTo>
                    <a:lnTo>
                      <a:pt x="3344" y="4717"/>
                    </a:lnTo>
                    <a:lnTo>
                      <a:pt x="3372" y="4667"/>
                    </a:lnTo>
                    <a:lnTo>
                      <a:pt x="3399" y="4619"/>
                    </a:lnTo>
                    <a:lnTo>
                      <a:pt x="3426" y="4569"/>
                    </a:lnTo>
                    <a:lnTo>
                      <a:pt x="3452" y="4520"/>
                    </a:lnTo>
                    <a:lnTo>
                      <a:pt x="3478" y="4469"/>
                    </a:lnTo>
                    <a:lnTo>
                      <a:pt x="3504" y="4418"/>
                    </a:lnTo>
                    <a:lnTo>
                      <a:pt x="3529" y="4367"/>
                    </a:lnTo>
                    <a:lnTo>
                      <a:pt x="3554" y="4316"/>
                    </a:lnTo>
                    <a:lnTo>
                      <a:pt x="3577" y="4263"/>
                    </a:lnTo>
                    <a:lnTo>
                      <a:pt x="3600" y="4211"/>
                    </a:lnTo>
                    <a:lnTo>
                      <a:pt x="3623" y="4159"/>
                    </a:lnTo>
                    <a:lnTo>
                      <a:pt x="3645" y="4105"/>
                    </a:lnTo>
                    <a:lnTo>
                      <a:pt x="3666" y="4051"/>
                    </a:lnTo>
                    <a:lnTo>
                      <a:pt x="3688" y="3997"/>
                    </a:lnTo>
                    <a:lnTo>
                      <a:pt x="3708" y="3942"/>
                    </a:lnTo>
                    <a:lnTo>
                      <a:pt x="3727" y="3887"/>
                    </a:lnTo>
                    <a:lnTo>
                      <a:pt x="3746" y="3832"/>
                    </a:lnTo>
                    <a:lnTo>
                      <a:pt x="3764" y="3776"/>
                    </a:lnTo>
                    <a:lnTo>
                      <a:pt x="3782" y="3719"/>
                    </a:lnTo>
                    <a:lnTo>
                      <a:pt x="3799" y="3662"/>
                    </a:lnTo>
                    <a:lnTo>
                      <a:pt x="3815" y="3605"/>
                    </a:lnTo>
                    <a:lnTo>
                      <a:pt x="3830" y="3546"/>
                    </a:lnTo>
                    <a:lnTo>
                      <a:pt x="3845" y="3488"/>
                    </a:lnTo>
                    <a:lnTo>
                      <a:pt x="3860" y="3429"/>
                    </a:lnTo>
                    <a:lnTo>
                      <a:pt x="3874" y="3368"/>
                    </a:lnTo>
                    <a:lnTo>
                      <a:pt x="3886" y="3308"/>
                    </a:lnTo>
                    <a:lnTo>
                      <a:pt x="3898" y="3248"/>
                    </a:lnTo>
                    <a:lnTo>
                      <a:pt x="3909" y="3186"/>
                    </a:lnTo>
                    <a:lnTo>
                      <a:pt x="3920" y="3124"/>
                    </a:lnTo>
                    <a:lnTo>
                      <a:pt x="3930" y="3062"/>
                    </a:lnTo>
                    <a:lnTo>
                      <a:pt x="3938" y="2998"/>
                    </a:lnTo>
                    <a:lnTo>
                      <a:pt x="3947" y="2935"/>
                    </a:lnTo>
                    <a:lnTo>
                      <a:pt x="3954" y="2870"/>
                    </a:lnTo>
                    <a:lnTo>
                      <a:pt x="3960" y="2805"/>
                    </a:lnTo>
                    <a:lnTo>
                      <a:pt x="3966" y="2740"/>
                    </a:lnTo>
                    <a:lnTo>
                      <a:pt x="3971" y="2673"/>
                    </a:lnTo>
                    <a:lnTo>
                      <a:pt x="3975" y="2607"/>
                    </a:lnTo>
                    <a:lnTo>
                      <a:pt x="3978" y="2540"/>
                    </a:lnTo>
                    <a:lnTo>
                      <a:pt x="3981" y="2471"/>
                    </a:lnTo>
                    <a:lnTo>
                      <a:pt x="3982" y="2403"/>
                    </a:lnTo>
                    <a:lnTo>
                      <a:pt x="3983" y="2334"/>
                    </a:lnTo>
                    <a:lnTo>
                      <a:pt x="3983" y="2263"/>
                    </a:lnTo>
                    <a:lnTo>
                      <a:pt x="3982" y="2193"/>
                    </a:lnTo>
                    <a:lnTo>
                      <a:pt x="3980" y="2121"/>
                    </a:lnTo>
                    <a:lnTo>
                      <a:pt x="3977" y="2049"/>
                    </a:lnTo>
                    <a:lnTo>
                      <a:pt x="3973" y="1976"/>
                    </a:lnTo>
                    <a:lnTo>
                      <a:pt x="3968" y="1902"/>
                    </a:lnTo>
                    <a:lnTo>
                      <a:pt x="3963" y="1828"/>
                    </a:lnTo>
                    <a:lnTo>
                      <a:pt x="3956" y="1753"/>
                    </a:lnTo>
                    <a:lnTo>
                      <a:pt x="3948" y="1678"/>
                    </a:lnTo>
                    <a:lnTo>
                      <a:pt x="3940" y="1601"/>
                    </a:lnTo>
                    <a:lnTo>
                      <a:pt x="3930" y="1524"/>
                    </a:lnTo>
                    <a:lnTo>
                      <a:pt x="3920" y="1446"/>
                    </a:lnTo>
                    <a:lnTo>
                      <a:pt x="3909" y="1367"/>
                    </a:lnTo>
                    <a:lnTo>
                      <a:pt x="3896" y="1288"/>
                    </a:lnTo>
                    <a:lnTo>
                      <a:pt x="3883" y="1207"/>
                    </a:lnTo>
                    <a:lnTo>
                      <a:pt x="3868" y="1127"/>
                    </a:lnTo>
                    <a:lnTo>
                      <a:pt x="3852" y="1044"/>
                    </a:lnTo>
                    <a:lnTo>
                      <a:pt x="3835" y="962"/>
                    </a:lnTo>
                    <a:lnTo>
                      <a:pt x="3817" y="878"/>
                    </a:lnTo>
                    <a:lnTo>
                      <a:pt x="3799" y="795"/>
                    </a:lnTo>
                    <a:lnTo>
                      <a:pt x="3779" y="709"/>
                    </a:lnTo>
                    <a:lnTo>
                      <a:pt x="3758" y="624"/>
                    </a:lnTo>
                    <a:lnTo>
                      <a:pt x="3736" y="538"/>
                    </a:lnTo>
                    <a:lnTo>
                      <a:pt x="3713" y="450"/>
                    </a:lnTo>
                    <a:lnTo>
                      <a:pt x="3689" y="362"/>
                    </a:lnTo>
                    <a:lnTo>
                      <a:pt x="3663" y="272"/>
                    </a:lnTo>
                    <a:lnTo>
                      <a:pt x="3637" y="183"/>
                    </a:lnTo>
                    <a:lnTo>
                      <a:pt x="3609" y="91"/>
                    </a:lnTo>
                    <a:lnTo>
                      <a:pt x="3581" y="0"/>
                    </a:lnTo>
                    <a:lnTo>
                      <a:pt x="3581" y="0"/>
                    </a:lnTo>
                    <a:lnTo>
                      <a:pt x="3586" y="13"/>
                    </a:lnTo>
                    <a:lnTo>
                      <a:pt x="3591" y="26"/>
                    </a:lnTo>
                    <a:lnTo>
                      <a:pt x="3599" y="39"/>
                    </a:lnTo>
                    <a:lnTo>
                      <a:pt x="3607" y="53"/>
                    </a:lnTo>
                    <a:lnTo>
                      <a:pt x="3616" y="67"/>
                    </a:lnTo>
                    <a:lnTo>
                      <a:pt x="3626" y="81"/>
                    </a:lnTo>
                    <a:lnTo>
                      <a:pt x="3649" y="110"/>
                    </a:lnTo>
                    <a:lnTo>
                      <a:pt x="3674" y="140"/>
                    </a:lnTo>
                    <a:lnTo>
                      <a:pt x="3703" y="169"/>
                    </a:lnTo>
                    <a:lnTo>
                      <a:pt x="3733" y="200"/>
                    </a:lnTo>
                    <a:lnTo>
                      <a:pt x="3764" y="230"/>
                    </a:lnTo>
                    <a:lnTo>
                      <a:pt x="3827" y="288"/>
                    </a:lnTo>
                    <a:lnTo>
                      <a:pt x="3888" y="344"/>
                    </a:lnTo>
                    <a:lnTo>
                      <a:pt x="3916" y="371"/>
                    </a:lnTo>
                    <a:lnTo>
                      <a:pt x="3941" y="395"/>
                    </a:lnTo>
                    <a:lnTo>
                      <a:pt x="3964" y="419"/>
                    </a:lnTo>
                    <a:lnTo>
                      <a:pt x="3983" y="440"/>
                    </a:lnTo>
                    <a:lnTo>
                      <a:pt x="3983" y="440"/>
                    </a:lnTo>
                    <a:lnTo>
                      <a:pt x="4050" y="520"/>
                    </a:lnTo>
                    <a:lnTo>
                      <a:pt x="4114" y="601"/>
                    </a:lnTo>
                    <a:lnTo>
                      <a:pt x="4178" y="682"/>
                    </a:lnTo>
                    <a:lnTo>
                      <a:pt x="4242" y="765"/>
                    </a:lnTo>
                    <a:lnTo>
                      <a:pt x="4304" y="847"/>
                    </a:lnTo>
                    <a:lnTo>
                      <a:pt x="4365" y="931"/>
                    </a:lnTo>
                    <a:lnTo>
                      <a:pt x="4426" y="1015"/>
                    </a:lnTo>
                    <a:lnTo>
                      <a:pt x="4485" y="1101"/>
                    </a:lnTo>
                    <a:lnTo>
                      <a:pt x="4544" y="1186"/>
                    </a:lnTo>
                    <a:lnTo>
                      <a:pt x="4602" y="1273"/>
                    </a:lnTo>
                    <a:lnTo>
                      <a:pt x="4659" y="1359"/>
                    </a:lnTo>
                    <a:lnTo>
                      <a:pt x="4714" y="1447"/>
                    </a:lnTo>
                    <a:lnTo>
                      <a:pt x="4770" y="1534"/>
                    </a:lnTo>
                    <a:lnTo>
                      <a:pt x="4824" y="1623"/>
                    </a:lnTo>
                    <a:lnTo>
                      <a:pt x="4877" y="1711"/>
                    </a:lnTo>
                    <a:lnTo>
                      <a:pt x="4930" y="1801"/>
                    </a:lnTo>
                    <a:lnTo>
                      <a:pt x="4930" y="1801"/>
                    </a:lnTo>
                    <a:lnTo>
                      <a:pt x="4996" y="1917"/>
                    </a:lnTo>
                    <a:lnTo>
                      <a:pt x="5061" y="2034"/>
                    </a:lnTo>
                    <a:lnTo>
                      <a:pt x="5125" y="2152"/>
                    </a:lnTo>
                    <a:lnTo>
                      <a:pt x="5187" y="2271"/>
                    </a:lnTo>
                    <a:lnTo>
                      <a:pt x="5248" y="2391"/>
                    </a:lnTo>
                    <a:lnTo>
                      <a:pt x="5308" y="2512"/>
                    </a:lnTo>
                    <a:lnTo>
                      <a:pt x="5365" y="2634"/>
                    </a:lnTo>
                    <a:lnTo>
                      <a:pt x="5422" y="2757"/>
                    </a:lnTo>
                    <a:lnTo>
                      <a:pt x="5478" y="2881"/>
                    </a:lnTo>
                    <a:lnTo>
                      <a:pt x="5531" y="3005"/>
                    </a:lnTo>
                    <a:lnTo>
                      <a:pt x="5583" y="3131"/>
                    </a:lnTo>
                    <a:lnTo>
                      <a:pt x="5635" y="3257"/>
                    </a:lnTo>
                    <a:lnTo>
                      <a:pt x="5684" y="3384"/>
                    </a:lnTo>
                    <a:lnTo>
                      <a:pt x="5731" y="3512"/>
                    </a:lnTo>
                    <a:lnTo>
                      <a:pt x="5777" y="3641"/>
                    </a:lnTo>
                    <a:lnTo>
                      <a:pt x="5823" y="3769"/>
                    </a:lnTo>
                    <a:lnTo>
                      <a:pt x="5866" y="3899"/>
                    </a:lnTo>
                    <a:lnTo>
                      <a:pt x="5907" y="4030"/>
                    </a:lnTo>
                    <a:lnTo>
                      <a:pt x="5947" y="4161"/>
                    </a:lnTo>
                    <a:lnTo>
                      <a:pt x="5986" y="4292"/>
                    </a:lnTo>
                    <a:lnTo>
                      <a:pt x="6023" y="4425"/>
                    </a:lnTo>
                    <a:lnTo>
                      <a:pt x="6058" y="4558"/>
                    </a:lnTo>
                    <a:lnTo>
                      <a:pt x="6092" y="4691"/>
                    </a:lnTo>
                    <a:lnTo>
                      <a:pt x="6124" y="4824"/>
                    </a:lnTo>
                    <a:lnTo>
                      <a:pt x="6155" y="4959"/>
                    </a:lnTo>
                    <a:lnTo>
                      <a:pt x="6184" y="5093"/>
                    </a:lnTo>
                    <a:lnTo>
                      <a:pt x="6211" y="5228"/>
                    </a:lnTo>
                    <a:lnTo>
                      <a:pt x="6236" y="5363"/>
                    </a:lnTo>
                    <a:lnTo>
                      <a:pt x="6260" y="5499"/>
                    </a:lnTo>
                    <a:lnTo>
                      <a:pt x="6281" y="5635"/>
                    </a:lnTo>
                    <a:lnTo>
                      <a:pt x="6302" y="5771"/>
                    </a:lnTo>
                    <a:lnTo>
                      <a:pt x="6321" y="5906"/>
                    </a:lnTo>
                    <a:lnTo>
                      <a:pt x="6338" y="6043"/>
                    </a:lnTo>
                    <a:lnTo>
                      <a:pt x="6353" y="6180"/>
                    </a:lnTo>
                    <a:lnTo>
                      <a:pt x="6366" y="6317"/>
                    </a:lnTo>
                    <a:lnTo>
                      <a:pt x="6378" y="6453"/>
                    </a:lnTo>
                    <a:lnTo>
                      <a:pt x="6387" y="6590"/>
                    </a:lnTo>
                    <a:lnTo>
                      <a:pt x="6395" y="6728"/>
                    </a:lnTo>
                    <a:lnTo>
                      <a:pt x="6401" y="6865"/>
                    </a:lnTo>
                    <a:lnTo>
                      <a:pt x="6405" y="7001"/>
                    </a:lnTo>
                    <a:lnTo>
                      <a:pt x="6408" y="7138"/>
                    </a:lnTo>
                    <a:lnTo>
                      <a:pt x="6408" y="7276"/>
                    </a:lnTo>
                    <a:lnTo>
                      <a:pt x="6407" y="7413"/>
                    </a:lnTo>
                    <a:lnTo>
                      <a:pt x="6404" y="7549"/>
                    </a:lnTo>
                    <a:lnTo>
                      <a:pt x="6399" y="7685"/>
                    </a:lnTo>
                    <a:lnTo>
                      <a:pt x="6392" y="7822"/>
                    </a:lnTo>
                    <a:lnTo>
                      <a:pt x="6383" y="7958"/>
                    </a:lnTo>
                    <a:lnTo>
                      <a:pt x="6372" y="8095"/>
                    </a:lnTo>
                    <a:lnTo>
                      <a:pt x="6359" y="8229"/>
                    </a:lnTo>
                    <a:lnTo>
                      <a:pt x="6344" y="8365"/>
                    </a:lnTo>
                    <a:lnTo>
                      <a:pt x="6328" y="8500"/>
                    </a:lnTo>
                    <a:lnTo>
                      <a:pt x="6308" y="8635"/>
                    </a:lnTo>
                    <a:lnTo>
                      <a:pt x="6287" y="8769"/>
                    </a:lnTo>
                    <a:lnTo>
                      <a:pt x="6264" y="8903"/>
                    </a:lnTo>
                    <a:lnTo>
                      <a:pt x="6240" y="9037"/>
                    </a:lnTo>
                    <a:lnTo>
                      <a:pt x="6213" y="9169"/>
                    </a:lnTo>
                    <a:lnTo>
                      <a:pt x="6184" y="9302"/>
                    </a:lnTo>
                    <a:lnTo>
                      <a:pt x="6153" y="9434"/>
                    </a:lnTo>
                    <a:lnTo>
                      <a:pt x="6119" y="9566"/>
                    </a:lnTo>
                    <a:lnTo>
                      <a:pt x="6084" y="9696"/>
                    </a:lnTo>
                    <a:lnTo>
                      <a:pt x="6047" y="9826"/>
                    </a:lnTo>
                    <a:lnTo>
                      <a:pt x="6008" y="9956"/>
                    </a:lnTo>
                    <a:lnTo>
                      <a:pt x="5966" y="10085"/>
                    </a:lnTo>
                    <a:lnTo>
                      <a:pt x="5922" y="10213"/>
                    </a:lnTo>
                    <a:lnTo>
                      <a:pt x="5922" y="10213"/>
                    </a:lnTo>
                    <a:lnTo>
                      <a:pt x="5899" y="10277"/>
                    </a:lnTo>
                    <a:lnTo>
                      <a:pt x="5876" y="10340"/>
                    </a:lnTo>
                    <a:lnTo>
                      <a:pt x="5852" y="10403"/>
                    </a:lnTo>
                    <a:lnTo>
                      <a:pt x="5828" y="10467"/>
                    </a:lnTo>
                    <a:lnTo>
                      <a:pt x="5802" y="10530"/>
                    </a:lnTo>
                    <a:lnTo>
                      <a:pt x="5775" y="10592"/>
                    </a:lnTo>
                    <a:lnTo>
                      <a:pt x="5749" y="10654"/>
                    </a:lnTo>
                    <a:lnTo>
                      <a:pt x="5722" y="10716"/>
                    </a:lnTo>
                    <a:lnTo>
                      <a:pt x="5694" y="10777"/>
                    </a:lnTo>
                    <a:lnTo>
                      <a:pt x="5665" y="10839"/>
                    </a:lnTo>
                    <a:lnTo>
                      <a:pt x="5636" y="10899"/>
                    </a:lnTo>
                    <a:lnTo>
                      <a:pt x="5605" y="10959"/>
                    </a:lnTo>
                    <a:lnTo>
                      <a:pt x="5575" y="11019"/>
                    </a:lnTo>
                    <a:lnTo>
                      <a:pt x="5543" y="11078"/>
                    </a:lnTo>
                    <a:lnTo>
                      <a:pt x="5512" y="11137"/>
                    </a:lnTo>
                    <a:lnTo>
                      <a:pt x="5479" y="11196"/>
                    </a:lnTo>
                    <a:lnTo>
                      <a:pt x="5446" y="11254"/>
                    </a:lnTo>
                    <a:lnTo>
                      <a:pt x="5411" y="11312"/>
                    </a:lnTo>
                    <a:lnTo>
                      <a:pt x="5377" y="11370"/>
                    </a:lnTo>
                    <a:lnTo>
                      <a:pt x="5342" y="11426"/>
                    </a:lnTo>
                    <a:lnTo>
                      <a:pt x="5306" y="11482"/>
                    </a:lnTo>
                    <a:lnTo>
                      <a:pt x="5270" y="11539"/>
                    </a:lnTo>
                    <a:lnTo>
                      <a:pt x="5232" y="11594"/>
                    </a:lnTo>
                    <a:lnTo>
                      <a:pt x="5195" y="11649"/>
                    </a:lnTo>
                    <a:lnTo>
                      <a:pt x="5156" y="11704"/>
                    </a:lnTo>
                    <a:lnTo>
                      <a:pt x="5117" y="11758"/>
                    </a:lnTo>
                    <a:lnTo>
                      <a:pt x="5077" y="11811"/>
                    </a:lnTo>
                    <a:lnTo>
                      <a:pt x="5037" y="11863"/>
                    </a:lnTo>
                    <a:lnTo>
                      <a:pt x="4996" y="11916"/>
                    </a:lnTo>
                    <a:lnTo>
                      <a:pt x="4955" y="11968"/>
                    </a:lnTo>
                    <a:lnTo>
                      <a:pt x="4911" y="12019"/>
                    </a:lnTo>
                    <a:lnTo>
                      <a:pt x="4869" y="12070"/>
                    </a:lnTo>
                    <a:lnTo>
                      <a:pt x="4825" y="12120"/>
                    </a:lnTo>
                    <a:lnTo>
                      <a:pt x="4781" y="12169"/>
                    </a:lnTo>
                    <a:lnTo>
                      <a:pt x="4736" y="12217"/>
                    </a:lnTo>
                    <a:lnTo>
                      <a:pt x="4690" y="12266"/>
                    </a:lnTo>
                    <a:lnTo>
                      <a:pt x="4645" y="12314"/>
                    </a:lnTo>
                    <a:lnTo>
                      <a:pt x="4598" y="12360"/>
                    </a:lnTo>
                    <a:lnTo>
                      <a:pt x="4550" y="12407"/>
                    </a:lnTo>
                    <a:lnTo>
                      <a:pt x="4502" y="12453"/>
                    </a:lnTo>
                    <a:lnTo>
                      <a:pt x="4454" y="12498"/>
                    </a:lnTo>
                    <a:lnTo>
                      <a:pt x="4404" y="12542"/>
                    </a:lnTo>
                    <a:lnTo>
                      <a:pt x="4354" y="12585"/>
                    </a:lnTo>
                    <a:lnTo>
                      <a:pt x="4303" y="12629"/>
                    </a:lnTo>
                    <a:lnTo>
                      <a:pt x="4252" y="12671"/>
                    </a:lnTo>
                    <a:lnTo>
                      <a:pt x="4200" y="12713"/>
                    </a:lnTo>
                    <a:lnTo>
                      <a:pt x="4148" y="12753"/>
                    </a:lnTo>
                    <a:lnTo>
                      <a:pt x="4095" y="12794"/>
                    </a:lnTo>
                    <a:lnTo>
                      <a:pt x="4041" y="12834"/>
                    </a:lnTo>
                    <a:lnTo>
                      <a:pt x="3986" y="12872"/>
                    </a:lnTo>
                    <a:lnTo>
                      <a:pt x="3931" y="12910"/>
                    </a:lnTo>
                    <a:lnTo>
                      <a:pt x="3876" y="12947"/>
                    </a:lnTo>
                    <a:lnTo>
                      <a:pt x="3819" y="12984"/>
                    </a:lnTo>
                    <a:lnTo>
                      <a:pt x="3762" y="13019"/>
                    </a:lnTo>
                    <a:lnTo>
                      <a:pt x="3705" y="13054"/>
                    </a:lnTo>
                    <a:lnTo>
                      <a:pt x="3646" y="13088"/>
                    </a:lnTo>
                    <a:lnTo>
                      <a:pt x="3588" y="13121"/>
                    </a:lnTo>
                    <a:lnTo>
                      <a:pt x="3528" y="13154"/>
                    </a:lnTo>
                    <a:lnTo>
                      <a:pt x="3468" y="13186"/>
                    </a:lnTo>
                    <a:lnTo>
                      <a:pt x="3407" y="13216"/>
                    </a:lnTo>
                    <a:lnTo>
                      <a:pt x="3346" y="13246"/>
                    </a:lnTo>
                    <a:lnTo>
                      <a:pt x="3284" y="13275"/>
                    </a:lnTo>
                    <a:lnTo>
                      <a:pt x="3221" y="13303"/>
                    </a:lnTo>
                    <a:lnTo>
                      <a:pt x="3158" y="13331"/>
                    </a:lnTo>
                    <a:lnTo>
                      <a:pt x="3158" y="13331"/>
                    </a:lnTo>
                    <a:lnTo>
                      <a:pt x="3111" y="13350"/>
                    </a:lnTo>
                    <a:lnTo>
                      <a:pt x="3064" y="13369"/>
                    </a:lnTo>
                    <a:lnTo>
                      <a:pt x="3018" y="13387"/>
                    </a:lnTo>
                    <a:lnTo>
                      <a:pt x="2970" y="13404"/>
                    </a:lnTo>
                    <a:lnTo>
                      <a:pt x="2923" y="13421"/>
                    </a:lnTo>
                    <a:lnTo>
                      <a:pt x="2876" y="13437"/>
                    </a:lnTo>
                    <a:lnTo>
                      <a:pt x="2829" y="13453"/>
                    </a:lnTo>
                    <a:lnTo>
                      <a:pt x="2781" y="13468"/>
                    </a:lnTo>
                    <a:lnTo>
                      <a:pt x="2686" y="13497"/>
                    </a:lnTo>
                    <a:lnTo>
                      <a:pt x="2590" y="13523"/>
                    </a:lnTo>
                    <a:lnTo>
                      <a:pt x="2494" y="13546"/>
                    </a:lnTo>
                    <a:lnTo>
                      <a:pt x="2397" y="13567"/>
                    </a:lnTo>
                    <a:lnTo>
                      <a:pt x="2301" y="13587"/>
                    </a:lnTo>
                    <a:lnTo>
                      <a:pt x="2203" y="13604"/>
                    </a:lnTo>
                    <a:lnTo>
                      <a:pt x="2107" y="13619"/>
                    </a:lnTo>
                    <a:lnTo>
                      <a:pt x="2008" y="13632"/>
                    </a:lnTo>
                    <a:lnTo>
                      <a:pt x="1910" y="13643"/>
                    </a:lnTo>
                    <a:lnTo>
                      <a:pt x="1812" y="13652"/>
                    </a:lnTo>
                    <a:lnTo>
                      <a:pt x="1714" y="13659"/>
                    </a:lnTo>
                    <a:lnTo>
                      <a:pt x="1616" y="13665"/>
                    </a:lnTo>
                    <a:lnTo>
                      <a:pt x="1516" y="13669"/>
                    </a:lnTo>
                    <a:lnTo>
                      <a:pt x="1418" y="13672"/>
                    </a:lnTo>
                    <a:lnTo>
                      <a:pt x="1319" y="13673"/>
                    </a:lnTo>
                    <a:lnTo>
                      <a:pt x="1220" y="13672"/>
                    </a:lnTo>
                    <a:lnTo>
                      <a:pt x="1121" y="13668"/>
                    </a:lnTo>
                    <a:lnTo>
                      <a:pt x="1021" y="13664"/>
                    </a:lnTo>
                    <a:lnTo>
                      <a:pt x="922" y="13659"/>
                    </a:lnTo>
                    <a:lnTo>
                      <a:pt x="823" y="13652"/>
                    </a:lnTo>
                    <a:lnTo>
                      <a:pt x="724" y="13644"/>
                    </a:lnTo>
                    <a:lnTo>
                      <a:pt x="625" y="13635"/>
                    </a:lnTo>
                    <a:lnTo>
                      <a:pt x="526" y="13625"/>
                    </a:lnTo>
                    <a:lnTo>
                      <a:pt x="427" y="13614"/>
                    </a:lnTo>
                    <a:lnTo>
                      <a:pt x="327" y="13601"/>
                    </a:lnTo>
                    <a:lnTo>
                      <a:pt x="229" y="13588"/>
                    </a:lnTo>
                    <a:lnTo>
                      <a:pt x="130" y="13573"/>
                    </a:lnTo>
                    <a:lnTo>
                      <a:pt x="32" y="13558"/>
                    </a:lnTo>
                    <a:lnTo>
                      <a:pt x="32" y="13558"/>
                    </a:lnTo>
                    <a:close/>
                  </a:path>
                </a:pathLst>
              </a:custGeom>
              <a:solidFill>
                <a:srgbClr val="D93954"/>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59" name="TextBox 58">
                <a:extLst>
                  <a:ext uri="{FF2B5EF4-FFF2-40B4-BE49-F238E27FC236}">
                    <a16:creationId xmlns:a16="http://schemas.microsoft.com/office/drawing/2014/main" id="{E26538A8-3A65-47C0-8E45-7B08B720FDCE}"/>
                  </a:ext>
                </a:extLst>
              </p:cNvPr>
              <p:cNvSpPr txBox="1"/>
              <p:nvPr/>
            </p:nvSpPr>
            <p:spPr>
              <a:xfrm>
                <a:off x="10492124" y="3757290"/>
                <a:ext cx="1016679" cy="79304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1" kern="1200" dirty="0">
                    <a:solidFill>
                      <a:prstClr val="white">
                        <a:lumMod val="95000"/>
                      </a:prstClr>
                    </a:solidFill>
                    <a:latin typeface="Georgia" panose="02040502050405020303" pitchFamily="18" charset="0"/>
                    <a:ea typeface="Roboto Black" panose="02000000000000000000" pitchFamily="2" charset="0"/>
                    <a:cs typeface="Roboto Black" panose="02000000000000000000" pitchFamily="2" charset="0"/>
                  </a:rPr>
                  <a:t>Promesas de venta de derechos de explotación</a:t>
                </a:r>
                <a:endParaRPr kumimoji="0" lang="es-MX" sz="1200" b="1" i="0" u="none" strike="noStrike" kern="1200" cap="none" spc="0" normalizeH="0" baseline="0" dirty="0">
                  <a:ln>
                    <a:noFill/>
                  </a:ln>
                  <a:solidFill>
                    <a:prstClr val="white">
                      <a:lumMod val="95000"/>
                    </a:prstClr>
                  </a:solidFill>
                  <a:effectLst/>
                  <a:uLnTx/>
                  <a:uFillTx/>
                  <a:latin typeface="Georgia" panose="02040502050405020303" pitchFamily="18" charset="0"/>
                  <a:ea typeface="Roboto Black" panose="02000000000000000000" pitchFamily="2" charset="0"/>
                  <a:cs typeface="Roboto Black" panose="02000000000000000000" pitchFamily="2" charset="0"/>
                </a:endParaRPr>
              </a:p>
            </p:txBody>
          </p:sp>
        </p:grpSp>
        <p:grpSp>
          <p:nvGrpSpPr>
            <p:cNvPr id="51" name="Group 50">
              <a:extLst>
                <a:ext uri="{FF2B5EF4-FFF2-40B4-BE49-F238E27FC236}">
                  <a16:creationId xmlns:a16="http://schemas.microsoft.com/office/drawing/2014/main" id="{66079737-6B4F-4EA0-AE16-A6657BB405D3}"/>
                </a:ext>
              </a:extLst>
            </p:cNvPr>
            <p:cNvGrpSpPr>
              <a:grpSpLocks/>
            </p:cNvGrpSpPr>
            <p:nvPr/>
          </p:nvGrpSpPr>
          <p:grpSpPr bwMode="auto">
            <a:xfrm>
              <a:off x="2710655" y="3647056"/>
              <a:ext cx="1490808" cy="2306635"/>
              <a:chOff x="7716180" y="3414747"/>
              <a:chExt cx="1492102" cy="2307076"/>
            </a:xfrm>
          </p:grpSpPr>
          <p:sp>
            <p:nvSpPr>
              <p:cNvPr id="56" name="Freeform 21">
                <a:extLst>
                  <a:ext uri="{FF2B5EF4-FFF2-40B4-BE49-F238E27FC236}">
                    <a16:creationId xmlns:a16="http://schemas.microsoft.com/office/drawing/2014/main" id="{593BE865-82C6-4F02-93D0-6442496D89F0}"/>
                  </a:ext>
                </a:extLst>
              </p:cNvPr>
              <p:cNvSpPr>
                <a:spLocks/>
              </p:cNvSpPr>
              <p:nvPr/>
            </p:nvSpPr>
            <p:spPr bwMode="auto">
              <a:xfrm>
                <a:off x="7724270" y="3414747"/>
                <a:ext cx="1484012" cy="2307076"/>
              </a:xfrm>
              <a:custGeom>
                <a:avLst/>
                <a:gdLst>
                  <a:gd name="T0" fmla="*/ 2920 w 8330"/>
                  <a:gd name="T1" fmla="*/ 36 h 12948"/>
                  <a:gd name="T2" fmla="*/ 2859 w 8330"/>
                  <a:gd name="T3" fmla="*/ 180 h 12948"/>
                  <a:gd name="T4" fmla="*/ 2844 w 8330"/>
                  <a:gd name="T5" fmla="*/ 369 h 12948"/>
                  <a:gd name="T6" fmla="*/ 2885 w 8330"/>
                  <a:gd name="T7" fmla="*/ 682 h 12948"/>
                  <a:gd name="T8" fmla="*/ 2944 w 8330"/>
                  <a:gd name="T9" fmla="*/ 823 h 12948"/>
                  <a:gd name="T10" fmla="*/ 3128 w 8330"/>
                  <a:gd name="T11" fmla="*/ 1077 h 12948"/>
                  <a:gd name="T12" fmla="*/ 3391 w 8330"/>
                  <a:gd name="T13" fmla="*/ 1301 h 12948"/>
                  <a:gd name="T14" fmla="*/ 3900 w 8330"/>
                  <a:gd name="T15" fmla="*/ 1619 h 12948"/>
                  <a:gd name="T16" fmla="*/ 4176 w 8330"/>
                  <a:gd name="T17" fmla="*/ 1801 h 12948"/>
                  <a:gd name="T18" fmla="*/ 4437 w 8330"/>
                  <a:gd name="T19" fmla="*/ 2013 h 12948"/>
                  <a:gd name="T20" fmla="*/ 4839 w 8330"/>
                  <a:gd name="T21" fmla="*/ 2431 h 12948"/>
                  <a:gd name="T22" fmla="*/ 5188 w 8330"/>
                  <a:gd name="T23" fmla="*/ 2891 h 12948"/>
                  <a:gd name="T24" fmla="*/ 5532 w 8330"/>
                  <a:gd name="T25" fmla="*/ 3492 h 12948"/>
                  <a:gd name="T26" fmla="*/ 5777 w 8330"/>
                  <a:gd name="T27" fmla="*/ 4135 h 12948"/>
                  <a:gd name="T28" fmla="*/ 5909 w 8330"/>
                  <a:gd name="T29" fmla="*/ 4759 h 12948"/>
                  <a:gd name="T30" fmla="*/ 5938 w 8330"/>
                  <a:gd name="T31" fmla="*/ 5102 h 12948"/>
                  <a:gd name="T32" fmla="*/ 5936 w 8330"/>
                  <a:gd name="T33" fmla="*/ 5448 h 12948"/>
                  <a:gd name="T34" fmla="*/ 5903 w 8330"/>
                  <a:gd name="T35" fmla="*/ 5794 h 12948"/>
                  <a:gd name="T36" fmla="*/ 5723 w 8330"/>
                  <a:gd name="T37" fmla="*/ 7031 h 12948"/>
                  <a:gd name="T38" fmla="*/ 5645 w 8330"/>
                  <a:gd name="T39" fmla="*/ 7815 h 12948"/>
                  <a:gd name="T40" fmla="*/ 5633 w 8330"/>
                  <a:gd name="T41" fmla="*/ 8599 h 12948"/>
                  <a:gd name="T42" fmla="*/ 5692 w 8330"/>
                  <a:gd name="T43" fmla="*/ 9213 h 12948"/>
                  <a:gd name="T44" fmla="*/ 5769 w 8330"/>
                  <a:gd name="T45" fmla="*/ 9603 h 12948"/>
                  <a:gd name="T46" fmla="*/ 5882 w 8330"/>
                  <a:gd name="T47" fmla="*/ 9993 h 12948"/>
                  <a:gd name="T48" fmla="*/ 6036 w 8330"/>
                  <a:gd name="T49" fmla="*/ 10383 h 12948"/>
                  <a:gd name="T50" fmla="*/ 6233 w 8330"/>
                  <a:gd name="T51" fmla="*/ 10774 h 12948"/>
                  <a:gd name="T52" fmla="*/ 6478 w 8330"/>
                  <a:gd name="T53" fmla="*/ 11164 h 12948"/>
                  <a:gd name="T54" fmla="*/ 6776 w 8330"/>
                  <a:gd name="T55" fmla="*/ 11554 h 12948"/>
                  <a:gd name="T56" fmla="*/ 7130 w 8330"/>
                  <a:gd name="T57" fmla="*/ 11944 h 12948"/>
                  <a:gd name="T58" fmla="*/ 7545 w 8330"/>
                  <a:gd name="T59" fmla="*/ 12334 h 12948"/>
                  <a:gd name="T60" fmla="*/ 8025 w 8330"/>
                  <a:gd name="T61" fmla="*/ 12724 h 12948"/>
                  <a:gd name="T62" fmla="*/ 8306 w 8330"/>
                  <a:gd name="T63" fmla="*/ 12933 h 12948"/>
                  <a:gd name="T64" fmla="*/ 8130 w 8330"/>
                  <a:gd name="T65" fmla="*/ 12885 h 12948"/>
                  <a:gd name="T66" fmla="*/ 7772 w 8330"/>
                  <a:gd name="T67" fmla="*/ 12845 h 12948"/>
                  <a:gd name="T68" fmla="*/ 7242 w 8330"/>
                  <a:gd name="T69" fmla="*/ 12708 h 12948"/>
                  <a:gd name="T70" fmla="*/ 6553 w 8330"/>
                  <a:gd name="T71" fmla="*/ 12479 h 12948"/>
                  <a:gd name="T72" fmla="*/ 5921 w 8330"/>
                  <a:gd name="T73" fmla="*/ 12221 h 12948"/>
                  <a:gd name="T74" fmla="*/ 5077 w 8330"/>
                  <a:gd name="T75" fmla="*/ 11797 h 12948"/>
                  <a:gd name="T76" fmla="*/ 4266 w 8330"/>
                  <a:gd name="T77" fmla="*/ 11298 h 12948"/>
                  <a:gd name="T78" fmla="*/ 3494 w 8330"/>
                  <a:gd name="T79" fmla="*/ 10726 h 12948"/>
                  <a:gd name="T80" fmla="*/ 2772 w 8330"/>
                  <a:gd name="T81" fmla="*/ 10089 h 12948"/>
                  <a:gd name="T82" fmla="*/ 2111 w 8330"/>
                  <a:gd name="T83" fmla="*/ 9391 h 12948"/>
                  <a:gd name="T84" fmla="*/ 1518 w 8330"/>
                  <a:gd name="T85" fmla="*/ 8638 h 12948"/>
                  <a:gd name="T86" fmla="*/ 1004 w 8330"/>
                  <a:gd name="T87" fmla="*/ 7833 h 12948"/>
                  <a:gd name="T88" fmla="*/ 579 w 8330"/>
                  <a:gd name="T89" fmla="*/ 6984 h 12948"/>
                  <a:gd name="T90" fmla="*/ 292 w 8330"/>
                  <a:gd name="T91" fmla="*/ 6224 h 12948"/>
                  <a:gd name="T92" fmla="*/ 164 w 8330"/>
                  <a:gd name="T93" fmla="*/ 5768 h 12948"/>
                  <a:gd name="T94" fmla="*/ 71 w 8330"/>
                  <a:gd name="T95" fmla="*/ 5305 h 12948"/>
                  <a:gd name="T96" fmla="*/ 16 w 8330"/>
                  <a:gd name="T97" fmla="*/ 4840 h 12948"/>
                  <a:gd name="T98" fmla="*/ 0 w 8330"/>
                  <a:gd name="T99" fmla="*/ 4374 h 12948"/>
                  <a:gd name="T100" fmla="*/ 26 w 8330"/>
                  <a:gd name="T101" fmla="*/ 3909 h 12948"/>
                  <a:gd name="T102" fmla="*/ 94 w 8330"/>
                  <a:gd name="T103" fmla="*/ 3451 h 12948"/>
                  <a:gd name="T104" fmla="*/ 208 w 8330"/>
                  <a:gd name="T105" fmla="*/ 2999 h 12948"/>
                  <a:gd name="T106" fmla="*/ 368 w 8330"/>
                  <a:gd name="T107" fmla="*/ 2558 h 12948"/>
                  <a:gd name="T108" fmla="*/ 577 w 8330"/>
                  <a:gd name="T109" fmla="*/ 2130 h 12948"/>
                  <a:gd name="T110" fmla="*/ 743 w 8330"/>
                  <a:gd name="T111" fmla="*/ 1856 h 12948"/>
                  <a:gd name="T112" fmla="*/ 1074 w 8330"/>
                  <a:gd name="T113" fmla="*/ 1422 h 12948"/>
                  <a:gd name="T114" fmla="*/ 1562 w 8330"/>
                  <a:gd name="T115" fmla="*/ 935 h 12948"/>
                  <a:gd name="T116" fmla="*/ 2111 w 8330"/>
                  <a:gd name="T117" fmla="*/ 513 h 12948"/>
                  <a:gd name="T118" fmla="*/ 2702 w 8330"/>
                  <a:gd name="T119" fmla="*/ 144 h 12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330" h="12948">
                    <a:moveTo>
                      <a:pt x="2964" y="0"/>
                    </a:moveTo>
                    <a:lnTo>
                      <a:pt x="2964" y="0"/>
                    </a:lnTo>
                    <a:lnTo>
                      <a:pt x="2956" y="5"/>
                    </a:lnTo>
                    <a:lnTo>
                      <a:pt x="2948" y="10"/>
                    </a:lnTo>
                    <a:lnTo>
                      <a:pt x="2940" y="16"/>
                    </a:lnTo>
                    <a:lnTo>
                      <a:pt x="2933" y="22"/>
                    </a:lnTo>
                    <a:lnTo>
                      <a:pt x="2920" y="36"/>
                    </a:lnTo>
                    <a:lnTo>
                      <a:pt x="2908" y="52"/>
                    </a:lnTo>
                    <a:lnTo>
                      <a:pt x="2897" y="70"/>
                    </a:lnTo>
                    <a:lnTo>
                      <a:pt x="2887" y="89"/>
                    </a:lnTo>
                    <a:lnTo>
                      <a:pt x="2879" y="110"/>
                    </a:lnTo>
                    <a:lnTo>
                      <a:pt x="2871" y="132"/>
                    </a:lnTo>
                    <a:lnTo>
                      <a:pt x="2865" y="156"/>
                    </a:lnTo>
                    <a:lnTo>
                      <a:pt x="2859" y="180"/>
                    </a:lnTo>
                    <a:lnTo>
                      <a:pt x="2855" y="205"/>
                    </a:lnTo>
                    <a:lnTo>
                      <a:pt x="2851" y="231"/>
                    </a:lnTo>
                    <a:lnTo>
                      <a:pt x="2848" y="258"/>
                    </a:lnTo>
                    <a:lnTo>
                      <a:pt x="2846" y="285"/>
                    </a:lnTo>
                    <a:lnTo>
                      <a:pt x="2845" y="312"/>
                    </a:lnTo>
                    <a:lnTo>
                      <a:pt x="2844" y="341"/>
                    </a:lnTo>
                    <a:lnTo>
                      <a:pt x="2844" y="369"/>
                    </a:lnTo>
                    <a:lnTo>
                      <a:pt x="2845" y="397"/>
                    </a:lnTo>
                    <a:lnTo>
                      <a:pt x="2848" y="452"/>
                    </a:lnTo>
                    <a:lnTo>
                      <a:pt x="2853" y="506"/>
                    </a:lnTo>
                    <a:lnTo>
                      <a:pt x="2860" y="557"/>
                    </a:lnTo>
                    <a:lnTo>
                      <a:pt x="2868" y="603"/>
                    </a:lnTo>
                    <a:lnTo>
                      <a:pt x="2876" y="645"/>
                    </a:lnTo>
                    <a:lnTo>
                      <a:pt x="2885" y="682"/>
                    </a:lnTo>
                    <a:lnTo>
                      <a:pt x="2895" y="711"/>
                    </a:lnTo>
                    <a:lnTo>
                      <a:pt x="2895" y="711"/>
                    </a:lnTo>
                    <a:lnTo>
                      <a:pt x="2903" y="734"/>
                    </a:lnTo>
                    <a:lnTo>
                      <a:pt x="2913" y="757"/>
                    </a:lnTo>
                    <a:lnTo>
                      <a:pt x="2922" y="779"/>
                    </a:lnTo>
                    <a:lnTo>
                      <a:pt x="2933" y="801"/>
                    </a:lnTo>
                    <a:lnTo>
                      <a:pt x="2944" y="823"/>
                    </a:lnTo>
                    <a:lnTo>
                      <a:pt x="2955" y="844"/>
                    </a:lnTo>
                    <a:lnTo>
                      <a:pt x="2980" y="887"/>
                    </a:lnTo>
                    <a:lnTo>
                      <a:pt x="3007" y="927"/>
                    </a:lnTo>
                    <a:lnTo>
                      <a:pt x="3035" y="966"/>
                    </a:lnTo>
                    <a:lnTo>
                      <a:pt x="3064" y="1004"/>
                    </a:lnTo>
                    <a:lnTo>
                      <a:pt x="3095" y="1042"/>
                    </a:lnTo>
                    <a:lnTo>
                      <a:pt x="3128" y="1077"/>
                    </a:lnTo>
                    <a:lnTo>
                      <a:pt x="3163" y="1112"/>
                    </a:lnTo>
                    <a:lnTo>
                      <a:pt x="3198" y="1146"/>
                    </a:lnTo>
                    <a:lnTo>
                      <a:pt x="3235" y="1178"/>
                    </a:lnTo>
                    <a:lnTo>
                      <a:pt x="3272" y="1210"/>
                    </a:lnTo>
                    <a:lnTo>
                      <a:pt x="3311" y="1242"/>
                    </a:lnTo>
                    <a:lnTo>
                      <a:pt x="3351" y="1272"/>
                    </a:lnTo>
                    <a:lnTo>
                      <a:pt x="3391" y="1301"/>
                    </a:lnTo>
                    <a:lnTo>
                      <a:pt x="3432" y="1330"/>
                    </a:lnTo>
                    <a:lnTo>
                      <a:pt x="3474" y="1358"/>
                    </a:lnTo>
                    <a:lnTo>
                      <a:pt x="3516" y="1386"/>
                    </a:lnTo>
                    <a:lnTo>
                      <a:pt x="3559" y="1414"/>
                    </a:lnTo>
                    <a:lnTo>
                      <a:pt x="3644" y="1466"/>
                    </a:lnTo>
                    <a:lnTo>
                      <a:pt x="3730" y="1518"/>
                    </a:lnTo>
                    <a:lnTo>
                      <a:pt x="3900" y="1619"/>
                    </a:lnTo>
                    <a:lnTo>
                      <a:pt x="3981" y="1669"/>
                    </a:lnTo>
                    <a:lnTo>
                      <a:pt x="4021" y="1694"/>
                    </a:lnTo>
                    <a:lnTo>
                      <a:pt x="4060" y="1719"/>
                    </a:lnTo>
                    <a:lnTo>
                      <a:pt x="4060" y="1719"/>
                    </a:lnTo>
                    <a:lnTo>
                      <a:pt x="4099" y="1745"/>
                    </a:lnTo>
                    <a:lnTo>
                      <a:pt x="4138" y="1773"/>
                    </a:lnTo>
                    <a:lnTo>
                      <a:pt x="4176" y="1801"/>
                    </a:lnTo>
                    <a:lnTo>
                      <a:pt x="4215" y="1829"/>
                    </a:lnTo>
                    <a:lnTo>
                      <a:pt x="4253" y="1858"/>
                    </a:lnTo>
                    <a:lnTo>
                      <a:pt x="4290" y="1888"/>
                    </a:lnTo>
                    <a:lnTo>
                      <a:pt x="4327" y="1918"/>
                    </a:lnTo>
                    <a:lnTo>
                      <a:pt x="4364" y="1950"/>
                    </a:lnTo>
                    <a:lnTo>
                      <a:pt x="4401" y="1981"/>
                    </a:lnTo>
                    <a:lnTo>
                      <a:pt x="4437" y="2013"/>
                    </a:lnTo>
                    <a:lnTo>
                      <a:pt x="4472" y="2045"/>
                    </a:lnTo>
                    <a:lnTo>
                      <a:pt x="4507" y="2078"/>
                    </a:lnTo>
                    <a:lnTo>
                      <a:pt x="4577" y="2146"/>
                    </a:lnTo>
                    <a:lnTo>
                      <a:pt x="4645" y="2215"/>
                    </a:lnTo>
                    <a:lnTo>
                      <a:pt x="4711" y="2285"/>
                    </a:lnTo>
                    <a:lnTo>
                      <a:pt x="4776" y="2358"/>
                    </a:lnTo>
                    <a:lnTo>
                      <a:pt x="4839" y="2431"/>
                    </a:lnTo>
                    <a:lnTo>
                      <a:pt x="4900" y="2506"/>
                    </a:lnTo>
                    <a:lnTo>
                      <a:pt x="4961" y="2581"/>
                    </a:lnTo>
                    <a:lnTo>
                      <a:pt x="5019" y="2657"/>
                    </a:lnTo>
                    <a:lnTo>
                      <a:pt x="5076" y="2733"/>
                    </a:lnTo>
                    <a:lnTo>
                      <a:pt x="5132" y="2809"/>
                    </a:lnTo>
                    <a:lnTo>
                      <a:pt x="5132" y="2809"/>
                    </a:lnTo>
                    <a:lnTo>
                      <a:pt x="5188" y="2891"/>
                    </a:lnTo>
                    <a:lnTo>
                      <a:pt x="5243" y="2974"/>
                    </a:lnTo>
                    <a:lnTo>
                      <a:pt x="5296" y="3058"/>
                    </a:lnTo>
                    <a:lnTo>
                      <a:pt x="5347" y="3142"/>
                    </a:lnTo>
                    <a:lnTo>
                      <a:pt x="5396" y="3229"/>
                    </a:lnTo>
                    <a:lnTo>
                      <a:pt x="5444" y="3315"/>
                    </a:lnTo>
                    <a:lnTo>
                      <a:pt x="5489" y="3403"/>
                    </a:lnTo>
                    <a:lnTo>
                      <a:pt x="5532" y="3492"/>
                    </a:lnTo>
                    <a:lnTo>
                      <a:pt x="5573" y="3582"/>
                    </a:lnTo>
                    <a:lnTo>
                      <a:pt x="5612" y="3672"/>
                    </a:lnTo>
                    <a:lnTo>
                      <a:pt x="5650" y="3763"/>
                    </a:lnTo>
                    <a:lnTo>
                      <a:pt x="5685" y="3855"/>
                    </a:lnTo>
                    <a:lnTo>
                      <a:pt x="5718" y="3948"/>
                    </a:lnTo>
                    <a:lnTo>
                      <a:pt x="5749" y="4041"/>
                    </a:lnTo>
                    <a:lnTo>
                      <a:pt x="5777" y="4135"/>
                    </a:lnTo>
                    <a:lnTo>
                      <a:pt x="5805" y="4229"/>
                    </a:lnTo>
                    <a:lnTo>
                      <a:pt x="5829" y="4325"/>
                    </a:lnTo>
                    <a:lnTo>
                      <a:pt x="5851" y="4420"/>
                    </a:lnTo>
                    <a:lnTo>
                      <a:pt x="5870" y="4517"/>
                    </a:lnTo>
                    <a:lnTo>
                      <a:pt x="5887" y="4613"/>
                    </a:lnTo>
                    <a:lnTo>
                      <a:pt x="5902" y="4711"/>
                    </a:lnTo>
                    <a:lnTo>
                      <a:pt x="5909" y="4759"/>
                    </a:lnTo>
                    <a:lnTo>
                      <a:pt x="5915" y="4808"/>
                    </a:lnTo>
                    <a:lnTo>
                      <a:pt x="5920" y="4857"/>
                    </a:lnTo>
                    <a:lnTo>
                      <a:pt x="5925" y="4906"/>
                    </a:lnTo>
                    <a:lnTo>
                      <a:pt x="5929" y="4954"/>
                    </a:lnTo>
                    <a:lnTo>
                      <a:pt x="5933" y="5004"/>
                    </a:lnTo>
                    <a:lnTo>
                      <a:pt x="5936" y="5053"/>
                    </a:lnTo>
                    <a:lnTo>
                      <a:pt x="5938" y="5102"/>
                    </a:lnTo>
                    <a:lnTo>
                      <a:pt x="5940" y="5151"/>
                    </a:lnTo>
                    <a:lnTo>
                      <a:pt x="5941" y="5201"/>
                    </a:lnTo>
                    <a:lnTo>
                      <a:pt x="5941" y="5250"/>
                    </a:lnTo>
                    <a:lnTo>
                      <a:pt x="5941" y="5299"/>
                    </a:lnTo>
                    <a:lnTo>
                      <a:pt x="5940" y="5348"/>
                    </a:lnTo>
                    <a:lnTo>
                      <a:pt x="5938" y="5399"/>
                    </a:lnTo>
                    <a:lnTo>
                      <a:pt x="5936" y="5448"/>
                    </a:lnTo>
                    <a:lnTo>
                      <a:pt x="5934" y="5497"/>
                    </a:lnTo>
                    <a:lnTo>
                      <a:pt x="5930" y="5547"/>
                    </a:lnTo>
                    <a:lnTo>
                      <a:pt x="5926" y="5596"/>
                    </a:lnTo>
                    <a:lnTo>
                      <a:pt x="5921" y="5646"/>
                    </a:lnTo>
                    <a:lnTo>
                      <a:pt x="5916" y="5695"/>
                    </a:lnTo>
                    <a:lnTo>
                      <a:pt x="5910" y="5745"/>
                    </a:lnTo>
                    <a:lnTo>
                      <a:pt x="5903" y="5794"/>
                    </a:lnTo>
                    <a:lnTo>
                      <a:pt x="5903" y="5794"/>
                    </a:lnTo>
                    <a:lnTo>
                      <a:pt x="5870" y="6019"/>
                    </a:lnTo>
                    <a:lnTo>
                      <a:pt x="5836" y="6244"/>
                    </a:lnTo>
                    <a:lnTo>
                      <a:pt x="5803" y="6470"/>
                    </a:lnTo>
                    <a:lnTo>
                      <a:pt x="5769" y="6694"/>
                    </a:lnTo>
                    <a:lnTo>
                      <a:pt x="5738" y="6919"/>
                    </a:lnTo>
                    <a:lnTo>
                      <a:pt x="5723" y="7031"/>
                    </a:lnTo>
                    <a:lnTo>
                      <a:pt x="5709" y="7143"/>
                    </a:lnTo>
                    <a:lnTo>
                      <a:pt x="5696" y="7255"/>
                    </a:lnTo>
                    <a:lnTo>
                      <a:pt x="5683" y="7368"/>
                    </a:lnTo>
                    <a:lnTo>
                      <a:pt x="5672" y="7479"/>
                    </a:lnTo>
                    <a:lnTo>
                      <a:pt x="5662" y="7592"/>
                    </a:lnTo>
                    <a:lnTo>
                      <a:pt x="5652" y="7704"/>
                    </a:lnTo>
                    <a:lnTo>
                      <a:pt x="5645" y="7815"/>
                    </a:lnTo>
                    <a:lnTo>
                      <a:pt x="5638" y="7928"/>
                    </a:lnTo>
                    <a:lnTo>
                      <a:pt x="5633" y="8039"/>
                    </a:lnTo>
                    <a:lnTo>
                      <a:pt x="5629" y="8151"/>
                    </a:lnTo>
                    <a:lnTo>
                      <a:pt x="5628" y="8263"/>
                    </a:lnTo>
                    <a:lnTo>
                      <a:pt x="5627" y="8375"/>
                    </a:lnTo>
                    <a:lnTo>
                      <a:pt x="5629" y="8487"/>
                    </a:lnTo>
                    <a:lnTo>
                      <a:pt x="5633" y="8599"/>
                    </a:lnTo>
                    <a:lnTo>
                      <a:pt x="5638" y="8710"/>
                    </a:lnTo>
                    <a:lnTo>
                      <a:pt x="5646" y="8822"/>
                    </a:lnTo>
                    <a:lnTo>
                      <a:pt x="5656" y="8933"/>
                    </a:lnTo>
                    <a:lnTo>
                      <a:pt x="5669" y="9045"/>
                    </a:lnTo>
                    <a:lnTo>
                      <a:pt x="5676" y="9101"/>
                    </a:lnTo>
                    <a:lnTo>
                      <a:pt x="5684" y="9157"/>
                    </a:lnTo>
                    <a:lnTo>
                      <a:pt x="5692" y="9213"/>
                    </a:lnTo>
                    <a:lnTo>
                      <a:pt x="5701" y="9268"/>
                    </a:lnTo>
                    <a:lnTo>
                      <a:pt x="5710" y="9325"/>
                    </a:lnTo>
                    <a:lnTo>
                      <a:pt x="5721" y="9380"/>
                    </a:lnTo>
                    <a:lnTo>
                      <a:pt x="5732" y="9436"/>
                    </a:lnTo>
                    <a:lnTo>
                      <a:pt x="5743" y="9491"/>
                    </a:lnTo>
                    <a:lnTo>
                      <a:pt x="5756" y="9548"/>
                    </a:lnTo>
                    <a:lnTo>
                      <a:pt x="5769" y="9603"/>
                    </a:lnTo>
                    <a:lnTo>
                      <a:pt x="5783" y="9658"/>
                    </a:lnTo>
                    <a:lnTo>
                      <a:pt x="5798" y="9715"/>
                    </a:lnTo>
                    <a:lnTo>
                      <a:pt x="5814" y="9770"/>
                    </a:lnTo>
                    <a:lnTo>
                      <a:pt x="5830" y="9826"/>
                    </a:lnTo>
                    <a:lnTo>
                      <a:pt x="5846" y="9882"/>
                    </a:lnTo>
                    <a:lnTo>
                      <a:pt x="5864" y="9938"/>
                    </a:lnTo>
                    <a:lnTo>
                      <a:pt x="5882" y="9993"/>
                    </a:lnTo>
                    <a:lnTo>
                      <a:pt x="5902" y="10050"/>
                    </a:lnTo>
                    <a:lnTo>
                      <a:pt x="5922" y="10105"/>
                    </a:lnTo>
                    <a:lnTo>
                      <a:pt x="5943" y="10160"/>
                    </a:lnTo>
                    <a:lnTo>
                      <a:pt x="5964" y="10217"/>
                    </a:lnTo>
                    <a:lnTo>
                      <a:pt x="5988" y="10272"/>
                    </a:lnTo>
                    <a:lnTo>
                      <a:pt x="6011" y="10328"/>
                    </a:lnTo>
                    <a:lnTo>
                      <a:pt x="6036" y="10383"/>
                    </a:lnTo>
                    <a:lnTo>
                      <a:pt x="6061" y="10440"/>
                    </a:lnTo>
                    <a:lnTo>
                      <a:pt x="6087" y="10495"/>
                    </a:lnTo>
                    <a:lnTo>
                      <a:pt x="6114" y="10550"/>
                    </a:lnTo>
                    <a:lnTo>
                      <a:pt x="6142" y="10607"/>
                    </a:lnTo>
                    <a:lnTo>
                      <a:pt x="6172" y="10662"/>
                    </a:lnTo>
                    <a:lnTo>
                      <a:pt x="6202" y="10718"/>
                    </a:lnTo>
                    <a:lnTo>
                      <a:pt x="6233" y="10774"/>
                    </a:lnTo>
                    <a:lnTo>
                      <a:pt x="6265" y="10830"/>
                    </a:lnTo>
                    <a:lnTo>
                      <a:pt x="6297" y="10885"/>
                    </a:lnTo>
                    <a:lnTo>
                      <a:pt x="6332" y="10941"/>
                    </a:lnTo>
                    <a:lnTo>
                      <a:pt x="6367" y="10997"/>
                    </a:lnTo>
                    <a:lnTo>
                      <a:pt x="6403" y="11052"/>
                    </a:lnTo>
                    <a:lnTo>
                      <a:pt x="6440" y="11108"/>
                    </a:lnTo>
                    <a:lnTo>
                      <a:pt x="6478" y="11164"/>
                    </a:lnTo>
                    <a:lnTo>
                      <a:pt x="6518" y="11219"/>
                    </a:lnTo>
                    <a:lnTo>
                      <a:pt x="6558" y="11275"/>
                    </a:lnTo>
                    <a:lnTo>
                      <a:pt x="6599" y="11331"/>
                    </a:lnTo>
                    <a:lnTo>
                      <a:pt x="6641" y="11387"/>
                    </a:lnTo>
                    <a:lnTo>
                      <a:pt x="6686" y="11442"/>
                    </a:lnTo>
                    <a:lnTo>
                      <a:pt x="6730" y="11498"/>
                    </a:lnTo>
                    <a:lnTo>
                      <a:pt x="6776" y="11554"/>
                    </a:lnTo>
                    <a:lnTo>
                      <a:pt x="6823" y="11609"/>
                    </a:lnTo>
                    <a:lnTo>
                      <a:pt x="6872" y="11666"/>
                    </a:lnTo>
                    <a:lnTo>
                      <a:pt x="6921" y="11721"/>
                    </a:lnTo>
                    <a:lnTo>
                      <a:pt x="6971" y="11776"/>
                    </a:lnTo>
                    <a:lnTo>
                      <a:pt x="7024" y="11832"/>
                    </a:lnTo>
                    <a:lnTo>
                      <a:pt x="7076" y="11888"/>
                    </a:lnTo>
                    <a:lnTo>
                      <a:pt x="7130" y="11944"/>
                    </a:lnTo>
                    <a:lnTo>
                      <a:pt x="7185" y="11999"/>
                    </a:lnTo>
                    <a:lnTo>
                      <a:pt x="7243" y="12056"/>
                    </a:lnTo>
                    <a:lnTo>
                      <a:pt x="7300" y="12111"/>
                    </a:lnTo>
                    <a:lnTo>
                      <a:pt x="7359" y="12166"/>
                    </a:lnTo>
                    <a:lnTo>
                      <a:pt x="7421" y="12223"/>
                    </a:lnTo>
                    <a:lnTo>
                      <a:pt x="7482" y="12278"/>
                    </a:lnTo>
                    <a:lnTo>
                      <a:pt x="7545" y="12334"/>
                    </a:lnTo>
                    <a:lnTo>
                      <a:pt x="7610" y="12390"/>
                    </a:lnTo>
                    <a:lnTo>
                      <a:pt x="7675" y="12446"/>
                    </a:lnTo>
                    <a:lnTo>
                      <a:pt x="7743" y="12501"/>
                    </a:lnTo>
                    <a:lnTo>
                      <a:pt x="7811" y="12557"/>
                    </a:lnTo>
                    <a:lnTo>
                      <a:pt x="7881" y="12613"/>
                    </a:lnTo>
                    <a:lnTo>
                      <a:pt x="7953" y="12668"/>
                    </a:lnTo>
                    <a:lnTo>
                      <a:pt x="8025" y="12724"/>
                    </a:lnTo>
                    <a:lnTo>
                      <a:pt x="8100" y="12780"/>
                    </a:lnTo>
                    <a:lnTo>
                      <a:pt x="8175" y="12836"/>
                    </a:lnTo>
                    <a:lnTo>
                      <a:pt x="8251" y="12891"/>
                    </a:lnTo>
                    <a:lnTo>
                      <a:pt x="8330" y="12948"/>
                    </a:lnTo>
                    <a:lnTo>
                      <a:pt x="8330" y="12948"/>
                    </a:lnTo>
                    <a:lnTo>
                      <a:pt x="8319" y="12940"/>
                    </a:lnTo>
                    <a:lnTo>
                      <a:pt x="8306" y="12933"/>
                    </a:lnTo>
                    <a:lnTo>
                      <a:pt x="8292" y="12927"/>
                    </a:lnTo>
                    <a:lnTo>
                      <a:pt x="8278" y="12921"/>
                    </a:lnTo>
                    <a:lnTo>
                      <a:pt x="8262" y="12915"/>
                    </a:lnTo>
                    <a:lnTo>
                      <a:pt x="8244" y="12909"/>
                    </a:lnTo>
                    <a:lnTo>
                      <a:pt x="8209" y="12900"/>
                    </a:lnTo>
                    <a:lnTo>
                      <a:pt x="8170" y="12892"/>
                    </a:lnTo>
                    <a:lnTo>
                      <a:pt x="8130" y="12885"/>
                    </a:lnTo>
                    <a:lnTo>
                      <a:pt x="8088" y="12879"/>
                    </a:lnTo>
                    <a:lnTo>
                      <a:pt x="8045" y="12874"/>
                    </a:lnTo>
                    <a:lnTo>
                      <a:pt x="7960" y="12866"/>
                    </a:lnTo>
                    <a:lnTo>
                      <a:pt x="7877" y="12858"/>
                    </a:lnTo>
                    <a:lnTo>
                      <a:pt x="7839" y="12854"/>
                    </a:lnTo>
                    <a:lnTo>
                      <a:pt x="7804" y="12850"/>
                    </a:lnTo>
                    <a:lnTo>
                      <a:pt x="7772" y="12845"/>
                    </a:lnTo>
                    <a:lnTo>
                      <a:pt x="7744" y="12839"/>
                    </a:lnTo>
                    <a:lnTo>
                      <a:pt x="7744" y="12839"/>
                    </a:lnTo>
                    <a:lnTo>
                      <a:pt x="7642" y="12815"/>
                    </a:lnTo>
                    <a:lnTo>
                      <a:pt x="7541" y="12791"/>
                    </a:lnTo>
                    <a:lnTo>
                      <a:pt x="7441" y="12765"/>
                    </a:lnTo>
                    <a:lnTo>
                      <a:pt x="7341" y="12737"/>
                    </a:lnTo>
                    <a:lnTo>
                      <a:pt x="7242" y="12708"/>
                    </a:lnTo>
                    <a:lnTo>
                      <a:pt x="7142" y="12679"/>
                    </a:lnTo>
                    <a:lnTo>
                      <a:pt x="7043" y="12648"/>
                    </a:lnTo>
                    <a:lnTo>
                      <a:pt x="6944" y="12617"/>
                    </a:lnTo>
                    <a:lnTo>
                      <a:pt x="6845" y="12584"/>
                    </a:lnTo>
                    <a:lnTo>
                      <a:pt x="6748" y="12549"/>
                    </a:lnTo>
                    <a:lnTo>
                      <a:pt x="6649" y="12515"/>
                    </a:lnTo>
                    <a:lnTo>
                      <a:pt x="6553" y="12479"/>
                    </a:lnTo>
                    <a:lnTo>
                      <a:pt x="6455" y="12443"/>
                    </a:lnTo>
                    <a:lnTo>
                      <a:pt x="6359" y="12405"/>
                    </a:lnTo>
                    <a:lnTo>
                      <a:pt x="6262" y="12366"/>
                    </a:lnTo>
                    <a:lnTo>
                      <a:pt x="6167" y="12327"/>
                    </a:lnTo>
                    <a:lnTo>
                      <a:pt x="6167" y="12327"/>
                    </a:lnTo>
                    <a:lnTo>
                      <a:pt x="6044" y="12275"/>
                    </a:lnTo>
                    <a:lnTo>
                      <a:pt x="5921" y="12221"/>
                    </a:lnTo>
                    <a:lnTo>
                      <a:pt x="5800" y="12165"/>
                    </a:lnTo>
                    <a:lnTo>
                      <a:pt x="5678" y="12108"/>
                    </a:lnTo>
                    <a:lnTo>
                      <a:pt x="5556" y="12049"/>
                    </a:lnTo>
                    <a:lnTo>
                      <a:pt x="5436" y="11988"/>
                    </a:lnTo>
                    <a:lnTo>
                      <a:pt x="5316" y="11926"/>
                    </a:lnTo>
                    <a:lnTo>
                      <a:pt x="5196" y="11863"/>
                    </a:lnTo>
                    <a:lnTo>
                      <a:pt x="5077" y="11797"/>
                    </a:lnTo>
                    <a:lnTo>
                      <a:pt x="4960" y="11731"/>
                    </a:lnTo>
                    <a:lnTo>
                      <a:pt x="4842" y="11663"/>
                    </a:lnTo>
                    <a:lnTo>
                      <a:pt x="4725" y="11592"/>
                    </a:lnTo>
                    <a:lnTo>
                      <a:pt x="4609" y="11521"/>
                    </a:lnTo>
                    <a:lnTo>
                      <a:pt x="4494" y="11447"/>
                    </a:lnTo>
                    <a:lnTo>
                      <a:pt x="4379" y="11373"/>
                    </a:lnTo>
                    <a:lnTo>
                      <a:pt x="4266" y="11298"/>
                    </a:lnTo>
                    <a:lnTo>
                      <a:pt x="4152" y="11220"/>
                    </a:lnTo>
                    <a:lnTo>
                      <a:pt x="4041" y="11142"/>
                    </a:lnTo>
                    <a:lnTo>
                      <a:pt x="3929" y="11061"/>
                    </a:lnTo>
                    <a:lnTo>
                      <a:pt x="3819" y="10980"/>
                    </a:lnTo>
                    <a:lnTo>
                      <a:pt x="3710" y="10896"/>
                    </a:lnTo>
                    <a:lnTo>
                      <a:pt x="3601" y="10812"/>
                    </a:lnTo>
                    <a:lnTo>
                      <a:pt x="3494" y="10726"/>
                    </a:lnTo>
                    <a:lnTo>
                      <a:pt x="3388" y="10639"/>
                    </a:lnTo>
                    <a:lnTo>
                      <a:pt x="3282" y="10550"/>
                    </a:lnTo>
                    <a:lnTo>
                      <a:pt x="3178" y="10461"/>
                    </a:lnTo>
                    <a:lnTo>
                      <a:pt x="3075" y="10370"/>
                    </a:lnTo>
                    <a:lnTo>
                      <a:pt x="2973" y="10278"/>
                    </a:lnTo>
                    <a:lnTo>
                      <a:pt x="2872" y="10184"/>
                    </a:lnTo>
                    <a:lnTo>
                      <a:pt x="2772" y="10089"/>
                    </a:lnTo>
                    <a:lnTo>
                      <a:pt x="2674" y="9993"/>
                    </a:lnTo>
                    <a:lnTo>
                      <a:pt x="2577" y="9896"/>
                    </a:lnTo>
                    <a:lnTo>
                      <a:pt x="2481" y="9797"/>
                    </a:lnTo>
                    <a:lnTo>
                      <a:pt x="2386" y="9698"/>
                    </a:lnTo>
                    <a:lnTo>
                      <a:pt x="2294" y="9596"/>
                    </a:lnTo>
                    <a:lnTo>
                      <a:pt x="2201" y="9495"/>
                    </a:lnTo>
                    <a:lnTo>
                      <a:pt x="2111" y="9391"/>
                    </a:lnTo>
                    <a:lnTo>
                      <a:pt x="2022" y="9286"/>
                    </a:lnTo>
                    <a:lnTo>
                      <a:pt x="1935" y="9181"/>
                    </a:lnTo>
                    <a:lnTo>
                      <a:pt x="1848" y="9074"/>
                    </a:lnTo>
                    <a:lnTo>
                      <a:pt x="1764" y="8967"/>
                    </a:lnTo>
                    <a:lnTo>
                      <a:pt x="1680" y="8858"/>
                    </a:lnTo>
                    <a:lnTo>
                      <a:pt x="1599" y="8748"/>
                    </a:lnTo>
                    <a:lnTo>
                      <a:pt x="1518" y="8638"/>
                    </a:lnTo>
                    <a:lnTo>
                      <a:pt x="1440" y="8525"/>
                    </a:lnTo>
                    <a:lnTo>
                      <a:pt x="1363" y="8412"/>
                    </a:lnTo>
                    <a:lnTo>
                      <a:pt x="1288" y="8299"/>
                    </a:lnTo>
                    <a:lnTo>
                      <a:pt x="1214" y="8183"/>
                    </a:lnTo>
                    <a:lnTo>
                      <a:pt x="1143" y="8068"/>
                    </a:lnTo>
                    <a:lnTo>
                      <a:pt x="1073" y="7951"/>
                    </a:lnTo>
                    <a:lnTo>
                      <a:pt x="1004" y="7833"/>
                    </a:lnTo>
                    <a:lnTo>
                      <a:pt x="938" y="7715"/>
                    </a:lnTo>
                    <a:lnTo>
                      <a:pt x="874" y="7595"/>
                    </a:lnTo>
                    <a:lnTo>
                      <a:pt x="811" y="7474"/>
                    </a:lnTo>
                    <a:lnTo>
                      <a:pt x="750" y="7354"/>
                    </a:lnTo>
                    <a:lnTo>
                      <a:pt x="692" y="7231"/>
                    </a:lnTo>
                    <a:lnTo>
                      <a:pt x="634" y="7108"/>
                    </a:lnTo>
                    <a:lnTo>
                      <a:pt x="579" y="6984"/>
                    </a:lnTo>
                    <a:lnTo>
                      <a:pt x="527" y="6859"/>
                    </a:lnTo>
                    <a:lnTo>
                      <a:pt x="475" y="6734"/>
                    </a:lnTo>
                    <a:lnTo>
                      <a:pt x="426" y="6607"/>
                    </a:lnTo>
                    <a:lnTo>
                      <a:pt x="380" y="6481"/>
                    </a:lnTo>
                    <a:lnTo>
                      <a:pt x="334" y="6353"/>
                    </a:lnTo>
                    <a:lnTo>
                      <a:pt x="292" y="6224"/>
                    </a:lnTo>
                    <a:lnTo>
                      <a:pt x="292" y="6224"/>
                    </a:lnTo>
                    <a:lnTo>
                      <a:pt x="271" y="6159"/>
                    </a:lnTo>
                    <a:lnTo>
                      <a:pt x="252" y="6095"/>
                    </a:lnTo>
                    <a:lnTo>
                      <a:pt x="233" y="6029"/>
                    </a:lnTo>
                    <a:lnTo>
                      <a:pt x="215" y="5964"/>
                    </a:lnTo>
                    <a:lnTo>
                      <a:pt x="197" y="5899"/>
                    </a:lnTo>
                    <a:lnTo>
                      <a:pt x="180" y="5833"/>
                    </a:lnTo>
                    <a:lnTo>
                      <a:pt x="164" y="5768"/>
                    </a:lnTo>
                    <a:lnTo>
                      <a:pt x="148" y="5701"/>
                    </a:lnTo>
                    <a:lnTo>
                      <a:pt x="133" y="5636"/>
                    </a:lnTo>
                    <a:lnTo>
                      <a:pt x="119" y="5570"/>
                    </a:lnTo>
                    <a:lnTo>
                      <a:pt x="106" y="5504"/>
                    </a:lnTo>
                    <a:lnTo>
                      <a:pt x="93" y="5438"/>
                    </a:lnTo>
                    <a:lnTo>
                      <a:pt x="82" y="5372"/>
                    </a:lnTo>
                    <a:lnTo>
                      <a:pt x="71" y="5305"/>
                    </a:lnTo>
                    <a:lnTo>
                      <a:pt x="61" y="5239"/>
                    </a:lnTo>
                    <a:lnTo>
                      <a:pt x="51" y="5172"/>
                    </a:lnTo>
                    <a:lnTo>
                      <a:pt x="43" y="5106"/>
                    </a:lnTo>
                    <a:lnTo>
                      <a:pt x="35" y="5040"/>
                    </a:lnTo>
                    <a:lnTo>
                      <a:pt x="28" y="4973"/>
                    </a:lnTo>
                    <a:lnTo>
                      <a:pt x="21" y="4906"/>
                    </a:lnTo>
                    <a:lnTo>
                      <a:pt x="16" y="4840"/>
                    </a:lnTo>
                    <a:lnTo>
                      <a:pt x="11" y="4773"/>
                    </a:lnTo>
                    <a:lnTo>
                      <a:pt x="7" y="4707"/>
                    </a:lnTo>
                    <a:lnTo>
                      <a:pt x="4" y="4640"/>
                    </a:lnTo>
                    <a:lnTo>
                      <a:pt x="2" y="4573"/>
                    </a:lnTo>
                    <a:lnTo>
                      <a:pt x="1" y="4507"/>
                    </a:lnTo>
                    <a:lnTo>
                      <a:pt x="0" y="4440"/>
                    </a:lnTo>
                    <a:lnTo>
                      <a:pt x="0" y="4374"/>
                    </a:lnTo>
                    <a:lnTo>
                      <a:pt x="1" y="4308"/>
                    </a:lnTo>
                    <a:lnTo>
                      <a:pt x="3" y="4241"/>
                    </a:lnTo>
                    <a:lnTo>
                      <a:pt x="6" y="4175"/>
                    </a:lnTo>
                    <a:lnTo>
                      <a:pt x="10" y="4109"/>
                    </a:lnTo>
                    <a:lnTo>
                      <a:pt x="14" y="4042"/>
                    </a:lnTo>
                    <a:lnTo>
                      <a:pt x="20" y="3976"/>
                    </a:lnTo>
                    <a:lnTo>
                      <a:pt x="26" y="3909"/>
                    </a:lnTo>
                    <a:lnTo>
                      <a:pt x="33" y="3844"/>
                    </a:lnTo>
                    <a:lnTo>
                      <a:pt x="41" y="3778"/>
                    </a:lnTo>
                    <a:lnTo>
                      <a:pt x="50" y="3712"/>
                    </a:lnTo>
                    <a:lnTo>
                      <a:pt x="59" y="3647"/>
                    </a:lnTo>
                    <a:lnTo>
                      <a:pt x="70" y="3582"/>
                    </a:lnTo>
                    <a:lnTo>
                      <a:pt x="82" y="3516"/>
                    </a:lnTo>
                    <a:lnTo>
                      <a:pt x="94" y="3451"/>
                    </a:lnTo>
                    <a:lnTo>
                      <a:pt x="107" y="3386"/>
                    </a:lnTo>
                    <a:lnTo>
                      <a:pt x="122" y="3321"/>
                    </a:lnTo>
                    <a:lnTo>
                      <a:pt x="137" y="3256"/>
                    </a:lnTo>
                    <a:lnTo>
                      <a:pt x="153" y="3191"/>
                    </a:lnTo>
                    <a:lnTo>
                      <a:pt x="171" y="3127"/>
                    </a:lnTo>
                    <a:lnTo>
                      <a:pt x="189" y="3063"/>
                    </a:lnTo>
                    <a:lnTo>
                      <a:pt x="208" y="2999"/>
                    </a:lnTo>
                    <a:lnTo>
                      <a:pt x="228" y="2935"/>
                    </a:lnTo>
                    <a:lnTo>
                      <a:pt x="249" y="2872"/>
                    </a:lnTo>
                    <a:lnTo>
                      <a:pt x="270" y="2808"/>
                    </a:lnTo>
                    <a:lnTo>
                      <a:pt x="293" y="2746"/>
                    </a:lnTo>
                    <a:lnTo>
                      <a:pt x="317" y="2683"/>
                    </a:lnTo>
                    <a:lnTo>
                      <a:pt x="343" y="2620"/>
                    </a:lnTo>
                    <a:lnTo>
                      <a:pt x="368" y="2558"/>
                    </a:lnTo>
                    <a:lnTo>
                      <a:pt x="395" y="2496"/>
                    </a:lnTo>
                    <a:lnTo>
                      <a:pt x="423" y="2434"/>
                    </a:lnTo>
                    <a:lnTo>
                      <a:pt x="451" y="2373"/>
                    </a:lnTo>
                    <a:lnTo>
                      <a:pt x="481" y="2312"/>
                    </a:lnTo>
                    <a:lnTo>
                      <a:pt x="512" y="2250"/>
                    </a:lnTo>
                    <a:lnTo>
                      <a:pt x="544" y="2190"/>
                    </a:lnTo>
                    <a:lnTo>
                      <a:pt x="577" y="2130"/>
                    </a:lnTo>
                    <a:lnTo>
                      <a:pt x="611" y="2069"/>
                    </a:lnTo>
                    <a:lnTo>
                      <a:pt x="611" y="2069"/>
                    </a:lnTo>
                    <a:lnTo>
                      <a:pt x="636" y="2026"/>
                    </a:lnTo>
                    <a:lnTo>
                      <a:pt x="662" y="1983"/>
                    </a:lnTo>
                    <a:lnTo>
                      <a:pt x="688" y="1940"/>
                    </a:lnTo>
                    <a:lnTo>
                      <a:pt x="716" y="1897"/>
                    </a:lnTo>
                    <a:lnTo>
                      <a:pt x="743" y="1856"/>
                    </a:lnTo>
                    <a:lnTo>
                      <a:pt x="771" y="1814"/>
                    </a:lnTo>
                    <a:lnTo>
                      <a:pt x="799" y="1773"/>
                    </a:lnTo>
                    <a:lnTo>
                      <a:pt x="827" y="1732"/>
                    </a:lnTo>
                    <a:lnTo>
                      <a:pt x="887" y="1652"/>
                    </a:lnTo>
                    <a:lnTo>
                      <a:pt x="947" y="1574"/>
                    </a:lnTo>
                    <a:lnTo>
                      <a:pt x="1009" y="1497"/>
                    </a:lnTo>
                    <a:lnTo>
                      <a:pt x="1074" y="1422"/>
                    </a:lnTo>
                    <a:lnTo>
                      <a:pt x="1139" y="1347"/>
                    </a:lnTo>
                    <a:lnTo>
                      <a:pt x="1206" y="1276"/>
                    </a:lnTo>
                    <a:lnTo>
                      <a:pt x="1275" y="1204"/>
                    </a:lnTo>
                    <a:lnTo>
                      <a:pt x="1344" y="1135"/>
                    </a:lnTo>
                    <a:lnTo>
                      <a:pt x="1416" y="1067"/>
                    </a:lnTo>
                    <a:lnTo>
                      <a:pt x="1488" y="1000"/>
                    </a:lnTo>
                    <a:lnTo>
                      <a:pt x="1562" y="935"/>
                    </a:lnTo>
                    <a:lnTo>
                      <a:pt x="1637" y="871"/>
                    </a:lnTo>
                    <a:lnTo>
                      <a:pt x="1713" y="808"/>
                    </a:lnTo>
                    <a:lnTo>
                      <a:pt x="1791" y="747"/>
                    </a:lnTo>
                    <a:lnTo>
                      <a:pt x="1869" y="687"/>
                    </a:lnTo>
                    <a:lnTo>
                      <a:pt x="1949" y="627"/>
                    </a:lnTo>
                    <a:lnTo>
                      <a:pt x="2029" y="569"/>
                    </a:lnTo>
                    <a:lnTo>
                      <a:pt x="2111" y="513"/>
                    </a:lnTo>
                    <a:lnTo>
                      <a:pt x="2193" y="457"/>
                    </a:lnTo>
                    <a:lnTo>
                      <a:pt x="2277" y="402"/>
                    </a:lnTo>
                    <a:lnTo>
                      <a:pt x="2360" y="349"/>
                    </a:lnTo>
                    <a:lnTo>
                      <a:pt x="2444" y="296"/>
                    </a:lnTo>
                    <a:lnTo>
                      <a:pt x="2530" y="244"/>
                    </a:lnTo>
                    <a:lnTo>
                      <a:pt x="2615" y="194"/>
                    </a:lnTo>
                    <a:lnTo>
                      <a:pt x="2702" y="144"/>
                    </a:lnTo>
                    <a:lnTo>
                      <a:pt x="2789" y="95"/>
                    </a:lnTo>
                    <a:lnTo>
                      <a:pt x="2877" y="47"/>
                    </a:lnTo>
                    <a:lnTo>
                      <a:pt x="2964" y="0"/>
                    </a:lnTo>
                    <a:lnTo>
                      <a:pt x="2964" y="0"/>
                    </a:lnTo>
                    <a:close/>
                  </a:path>
                </a:pathLst>
              </a:custGeom>
              <a:solidFill>
                <a:srgbClr val="FFB800"/>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57" name="TextBox 56">
                <a:extLst>
                  <a:ext uri="{FF2B5EF4-FFF2-40B4-BE49-F238E27FC236}">
                    <a16:creationId xmlns:a16="http://schemas.microsoft.com/office/drawing/2014/main" id="{80A6C49F-793F-467A-B6A0-1FD667472F31}"/>
                  </a:ext>
                </a:extLst>
              </p:cNvPr>
              <p:cNvSpPr txBox="1"/>
              <p:nvPr/>
            </p:nvSpPr>
            <p:spPr>
              <a:xfrm>
                <a:off x="7716180" y="3977738"/>
                <a:ext cx="1106758" cy="7931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1" kern="1200" dirty="0">
                    <a:solidFill>
                      <a:prstClr val="white">
                        <a:lumMod val="95000"/>
                      </a:prstClr>
                    </a:solidFill>
                    <a:latin typeface="Georgia" panose="02040502050405020303" pitchFamily="18" charset="0"/>
                    <a:ea typeface="Roboto Black" panose="02000000000000000000" pitchFamily="2" charset="0"/>
                    <a:cs typeface="Roboto Black" panose="02000000000000000000" pitchFamily="2" charset="0"/>
                  </a:rPr>
                  <a:t>Pagos al Servicio Geológico Mexicano</a:t>
                </a:r>
                <a:endParaRPr kumimoji="0" lang="es-MX" sz="1200" b="1" i="0" u="none" strike="noStrike" kern="1200" cap="none" spc="0" normalizeH="0" baseline="0" dirty="0">
                  <a:ln>
                    <a:noFill/>
                  </a:ln>
                  <a:solidFill>
                    <a:prstClr val="white">
                      <a:lumMod val="95000"/>
                    </a:prstClr>
                  </a:solidFill>
                  <a:effectLst/>
                  <a:uLnTx/>
                  <a:uFillTx/>
                  <a:latin typeface="Georgia" panose="02040502050405020303" pitchFamily="18" charset="0"/>
                  <a:ea typeface="Roboto Black" panose="02000000000000000000" pitchFamily="2" charset="0"/>
                  <a:cs typeface="Roboto Black" panose="02000000000000000000" pitchFamily="2" charset="0"/>
                </a:endParaRPr>
              </a:p>
            </p:txBody>
          </p:sp>
        </p:grpSp>
        <p:grpSp>
          <p:nvGrpSpPr>
            <p:cNvPr id="52" name="Group 51">
              <a:extLst>
                <a:ext uri="{FF2B5EF4-FFF2-40B4-BE49-F238E27FC236}">
                  <a16:creationId xmlns:a16="http://schemas.microsoft.com/office/drawing/2014/main" id="{71F5892E-0C4E-404B-B8F5-1E8FA27A71CE}"/>
                </a:ext>
              </a:extLst>
            </p:cNvPr>
            <p:cNvGrpSpPr>
              <a:grpSpLocks/>
            </p:cNvGrpSpPr>
            <p:nvPr/>
          </p:nvGrpSpPr>
          <p:grpSpPr bwMode="auto">
            <a:xfrm>
              <a:off x="3801868" y="4948888"/>
              <a:ext cx="2531966" cy="1082101"/>
              <a:chOff x="8807773" y="4716736"/>
              <a:chExt cx="2532342" cy="1081366"/>
            </a:xfrm>
            <a:solidFill>
              <a:schemeClr val="accent6"/>
            </a:solidFill>
          </p:grpSpPr>
          <p:sp>
            <p:nvSpPr>
              <p:cNvPr id="54" name="Freeform 24">
                <a:extLst>
                  <a:ext uri="{FF2B5EF4-FFF2-40B4-BE49-F238E27FC236}">
                    <a16:creationId xmlns:a16="http://schemas.microsoft.com/office/drawing/2014/main" id="{82A48882-ED12-414A-82BE-02E7F34B04C5}"/>
                  </a:ext>
                </a:extLst>
              </p:cNvPr>
              <p:cNvSpPr>
                <a:spLocks/>
              </p:cNvSpPr>
              <p:nvPr/>
            </p:nvSpPr>
            <p:spPr bwMode="auto">
              <a:xfrm>
                <a:off x="8807773" y="4716736"/>
                <a:ext cx="2532342" cy="1081366"/>
              </a:xfrm>
              <a:custGeom>
                <a:avLst/>
                <a:gdLst>
                  <a:gd name="T0" fmla="*/ 18 w 14013"/>
                  <a:gd name="T1" fmla="*/ 1202 h 5897"/>
                  <a:gd name="T2" fmla="*/ 131 w 14013"/>
                  <a:gd name="T3" fmla="*/ 1311 h 5897"/>
                  <a:gd name="T4" fmla="*/ 301 w 14013"/>
                  <a:gd name="T5" fmla="*/ 1392 h 5897"/>
                  <a:gd name="T6" fmla="*/ 608 w 14013"/>
                  <a:gd name="T7" fmla="*/ 1466 h 5897"/>
                  <a:gd name="T8" fmla="*/ 761 w 14013"/>
                  <a:gd name="T9" fmla="*/ 1463 h 5897"/>
                  <a:gd name="T10" fmla="*/ 1064 w 14013"/>
                  <a:gd name="T11" fmla="*/ 1383 h 5897"/>
                  <a:gd name="T12" fmla="*/ 1368 w 14013"/>
                  <a:gd name="T13" fmla="*/ 1218 h 5897"/>
                  <a:gd name="T14" fmla="*/ 1848 w 14013"/>
                  <a:gd name="T15" fmla="*/ 859 h 5897"/>
                  <a:gd name="T16" fmla="*/ 2117 w 14013"/>
                  <a:gd name="T17" fmla="*/ 666 h 5897"/>
                  <a:gd name="T18" fmla="*/ 2409 w 14013"/>
                  <a:gd name="T19" fmla="*/ 500 h 5897"/>
                  <a:gd name="T20" fmla="*/ 2945 w 14013"/>
                  <a:gd name="T21" fmla="*/ 276 h 5897"/>
                  <a:gd name="T22" fmla="*/ 3500 w 14013"/>
                  <a:gd name="T23" fmla="*/ 116 h 5897"/>
                  <a:gd name="T24" fmla="*/ 4184 w 14013"/>
                  <a:gd name="T25" fmla="*/ 12 h 5897"/>
                  <a:gd name="T26" fmla="*/ 4873 w 14013"/>
                  <a:gd name="T27" fmla="*/ 15 h 5897"/>
                  <a:gd name="T28" fmla="*/ 5502 w 14013"/>
                  <a:gd name="T29" fmla="*/ 118 h 5897"/>
                  <a:gd name="T30" fmla="*/ 5832 w 14013"/>
                  <a:gd name="T31" fmla="*/ 213 h 5897"/>
                  <a:gd name="T32" fmla="*/ 6154 w 14013"/>
                  <a:gd name="T33" fmla="*/ 340 h 5897"/>
                  <a:gd name="T34" fmla="*/ 6466 w 14013"/>
                  <a:gd name="T35" fmla="*/ 496 h 5897"/>
                  <a:gd name="T36" fmla="*/ 7554 w 14013"/>
                  <a:gd name="T37" fmla="*/ 1110 h 5897"/>
                  <a:gd name="T38" fmla="*/ 8258 w 14013"/>
                  <a:gd name="T39" fmla="*/ 1466 h 5897"/>
                  <a:gd name="T40" fmla="*/ 8983 w 14013"/>
                  <a:gd name="T41" fmla="*/ 1760 h 5897"/>
                  <a:gd name="T42" fmla="*/ 9578 w 14013"/>
                  <a:gd name="T43" fmla="*/ 1926 h 5897"/>
                  <a:gd name="T44" fmla="*/ 9970 w 14013"/>
                  <a:gd name="T45" fmla="*/ 1994 h 5897"/>
                  <a:gd name="T46" fmla="*/ 10375 w 14013"/>
                  <a:gd name="T47" fmla="*/ 2030 h 5897"/>
                  <a:gd name="T48" fmla="*/ 10795 w 14013"/>
                  <a:gd name="T49" fmla="*/ 2028 h 5897"/>
                  <a:gd name="T50" fmla="*/ 11229 w 14013"/>
                  <a:gd name="T51" fmla="*/ 1984 h 5897"/>
                  <a:gd name="T52" fmla="*/ 11682 w 14013"/>
                  <a:gd name="T53" fmla="*/ 1897 h 5897"/>
                  <a:gd name="T54" fmla="*/ 12153 w 14013"/>
                  <a:gd name="T55" fmla="*/ 1759 h 5897"/>
                  <a:gd name="T56" fmla="*/ 12645 w 14013"/>
                  <a:gd name="T57" fmla="*/ 1569 h 5897"/>
                  <a:gd name="T58" fmla="*/ 13158 w 14013"/>
                  <a:gd name="T59" fmla="*/ 1323 h 5897"/>
                  <a:gd name="T60" fmla="*/ 13695 w 14013"/>
                  <a:gd name="T61" fmla="*/ 1016 h 5897"/>
                  <a:gd name="T62" fmla="*/ 13991 w 14013"/>
                  <a:gd name="T63" fmla="*/ 830 h 5897"/>
                  <a:gd name="T64" fmla="*/ 13883 w 14013"/>
                  <a:gd name="T65" fmla="*/ 977 h 5897"/>
                  <a:gd name="T66" fmla="*/ 13716 w 14013"/>
                  <a:gd name="T67" fmla="*/ 1296 h 5897"/>
                  <a:gd name="T68" fmla="*/ 13398 w 14013"/>
                  <a:gd name="T69" fmla="*/ 1742 h 5897"/>
                  <a:gd name="T70" fmla="*/ 12936 w 14013"/>
                  <a:gd name="T71" fmla="*/ 2302 h 5897"/>
                  <a:gd name="T72" fmla="*/ 12467 w 14013"/>
                  <a:gd name="T73" fmla="*/ 2797 h 5897"/>
                  <a:gd name="T74" fmla="*/ 11768 w 14013"/>
                  <a:gd name="T75" fmla="*/ 3430 h 5897"/>
                  <a:gd name="T76" fmla="*/ 11009 w 14013"/>
                  <a:gd name="T77" fmla="*/ 4009 h 5897"/>
                  <a:gd name="T78" fmla="*/ 10197 w 14013"/>
                  <a:gd name="T79" fmla="*/ 4521 h 5897"/>
                  <a:gd name="T80" fmla="*/ 9343 w 14013"/>
                  <a:gd name="T81" fmla="*/ 4965 h 5897"/>
                  <a:gd name="T82" fmla="*/ 8453 w 14013"/>
                  <a:gd name="T83" fmla="*/ 5330 h 5897"/>
                  <a:gd name="T84" fmla="*/ 7536 w 14013"/>
                  <a:gd name="T85" fmla="*/ 5610 h 5897"/>
                  <a:gd name="T86" fmla="*/ 6601 w 14013"/>
                  <a:gd name="T87" fmla="*/ 5799 h 5897"/>
                  <a:gd name="T88" fmla="*/ 5655 w 14013"/>
                  <a:gd name="T89" fmla="*/ 5890 h 5897"/>
                  <a:gd name="T90" fmla="*/ 4843 w 14013"/>
                  <a:gd name="T91" fmla="*/ 5884 h 5897"/>
                  <a:gd name="T92" fmla="*/ 4371 w 14013"/>
                  <a:gd name="T93" fmla="*/ 5840 h 5897"/>
                  <a:gd name="T94" fmla="*/ 3906 w 14013"/>
                  <a:gd name="T95" fmla="*/ 5759 h 5897"/>
                  <a:gd name="T96" fmla="*/ 3452 w 14013"/>
                  <a:gd name="T97" fmla="*/ 5643 h 5897"/>
                  <a:gd name="T98" fmla="*/ 3011 w 14013"/>
                  <a:gd name="T99" fmla="*/ 5489 h 5897"/>
                  <a:gd name="T100" fmla="*/ 2588 w 14013"/>
                  <a:gd name="T101" fmla="*/ 5298 h 5897"/>
                  <a:gd name="T102" fmla="*/ 2185 w 14013"/>
                  <a:gd name="T103" fmla="*/ 5068 h 5897"/>
                  <a:gd name="T104" fmla="*/ 1804 w 14013"/>
                  <a:gd name="T105" fmla="*/ 4800 h 5897"/>
                  <a:gd name="T106" fmla="*/ 1450 w 14013"/>
                  <a:gd name="T107" fmla="*/ 4491 h 5897"/>
                  <a:gd name="T108" fmla="*/ 1126 w 14013"/>
                  <a:gd name="T109" fmla="*/ 4142 h 5897"/>
                  <a:gd name="T110" fmla="*/ 930 w 14013"/>
                  <a:gd name="T111" fmla="*/ 3888 h 5897"/>
                  <a:gd name="T112" fmla="*/ 645 w 14013"/>
                  <a:gd name="T113" fmla="*/ 3423 h 5897"/>
                  <a:gd name="T114" fmla="*/ 367 w 14013"/>
                  <a:gd name="T115" fmla="*/ 2792 h 5897"/>
                  <a:gd name="T116" fmla="*/ 171 w 14013"/>
                  <a:gd name="T117" fmla="*/ 2128 h 5897"/>
                  <a:gd name="T118" fmla="*/ 40 w 14013"/>
                  <a:gd name="T119" fmla="*/ 1443 h 5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013" h="5897">
                    <a:moveTo>
                      <a:pt x="0" y="1148"/>
                    </a:moveTo>
                    <a:lnTo>
                      <a:pt x="0" y="1148"/>
                    </a:lnTo>
                    <a:lnTo>
                      <a:pt x="2" y="1157"/>
                    </a:lnTo>
                    <a:lnTo>
                      <a:pt x="4" y="1166"/>
                    </a:lnTo>
                    <a:lnTo>
                      <a:pt x="7" y="1175"/>
                    </a:lnTo>
                    <a:lnTo>
                      <a:pt x="10" y="1184"/>
                    </a:lnTo>
                    <a:lnTo>
                      <a:pt x="18" y="1202"/>
                    </a:lnTo>
                    <a:lnTo>
                      <a:pt x="29" y="1219"/>
                    </a:lnTo>
                    <a:lnTo>
                      <a:pt x="41" y="1235"/>
                    </a:lnTo>
                    <a:lnTo>
                      <a:pt x="56" y="1251"/>
                    </a:lnTo>
                    <a:lnTo>
                      <a:pt x="73" y="1267"/>
                    </a:lnTo>
                    <a:lnTo>
                      <a:pt x="91" y="1282"/>
                    </a:lnTo>
                    <a:lnTo>
                      <a:pt x="110" y="1296"/>
                    </a:lnTo>
                    <a:lnTo>
                      <a:pt x="131" y="1311"/>
                    </a:lnTo>
                    <a:lnTo>
                      <a:pt x="152" y="1324"/>
                    </a:lnTo>
                    <a:lnTo>
                      <a:pt x="175" y="1337"/>
                    </a:lnTo>
                    <a:lnTo>
                      <a:pt x="199" y="1349"/>
                    </a:lnTo>
                    <a:lnTo>
                      <a:pt x="223" y="1361"/>
                    </a:lnTo>
                    <a:lnTo>
                      <a:pt x="250" y="1372"/>
                    </a:lnTo>
                    <a:lnTo>
                      <a:pt x="275" y="1382"/>
                    </a:lnTo>
                    <a:lnTo>
                      <a:pt x="301" y="1392"/>
                    </a:lnTo>
                    <a:lnTo>
                      <a:pt x="327" y="1402"/>
                    </a:lnTo>
                    <a:lnTo>
                      <a:pt x="380" y="1419"/>
                    </a:lnTo>
                    <a:lnTo>
                      <a:pt x="432" y="1433"/>
                    </a:lnTo>
                    <a:lnTo>
                      <a:pt x="482" y="1445"/>
                    </a:lnTo>
                    <a:lnTo>
                      <a:pt x="528" y="1455"/>
                    </a:lnTo>
                    <a:lnTo>
                      <a:pt x="571" y="1462"/>
                    </a:lnTo>
                    <a:lnTo>
                      <a:pt x="608" y="1466"/>
                    </a:lnTo>
                    <a:lnTo>
                      <a:pt x="639" y="1468"/>
                    </a:lnTo>
                    <a:lnTo>
                      <a:pt x="639" y="1468"/>
                    </a:lnTo>
                    <a:lnTo>
                      <a:pt x="664" y="1468"/>
                    </a:lnTo>
                    <a:lnTo>
                      <a:pt x="688" y="1468"/>
                    </a:lnTo>
                    <a:lnTo>
                      <a:pt x="713" y="1467"/>
                    </a:lnTo>
                    <a:lnTo>
                      <a:pt x="737" y="1465"/>
                    </a:lnTo>
                    <a:lnTo>
                      <a:pt x="761" y="1463"/>
                    </a:lnTo>
                    <a:lnTo>
                      <a:pt x="786" y="1460"/>
                    </a:lnTo>
                    <a:lnTo>
                      <a:pt x="834" y="1452"/>
                    </a:lnTo>
                    <a:lnTo>
                      <a:pt x="881" y="1442"/>
                    </a:lnTo>
                    <a:lnTo>
                      <a:pt x="927" y="1430"/>
                    </a:lnTo>
                    <a:lnTo>
                      <a:pt x="974" y="1416"/>
                    </a:lnTo>
                    <a:lnTo>
                      <a:pt x="1019" y="1400"/>
                    </a:lnTo>
                    <a:lnTo>
                      <a:pt x="1064" y="1383"/>
                    </a:lnTo>
                    <a:lnTo>
                      <a:pt x="1109" y="1364"/>
                    </a:lnTo>
                    <a:lnTo>
                      <a:pt x="1154" y="1343"/>
                    </a:lnTo>
                    <a:lnTo>
                      <a:pt x="1197" y="1320"/>
                    </a:lnTo>
                    <a:lnTo>
                      <a:pt x="1241" y="1296"/>
                    </a:lnTo>
                    <a:lnTo>
                      <a:pt x="1283" y="1271"/>
                    </a:lnTo>
                    <a:lnTo>
                      <a:pt x="1327" y="1245"/>
                    </a:lnTo>
                    <a:lnTo>
                      <a:pt x="1368" y="1218"/>
                    </a:lnTo>
                    <a:lnTo>
                      <a:pt x="1410" y="1191"/>
                    </a:lnTo>
                    <a:lnTo>
                      <a:pt x="1451" y="1162"/>
                    </a:lnTo>
                    <a:lnTo>
                      <a:pt x="1493" y="1133"/>
                    </a:lnTo>
                    <a:lnTo>
                      <a:pt x="1533" y="1102"/>
                    </a:lnTo>
                    <a:lnTo>
                      <a:pt x="1613" y="1042"/>
                    </a:lnTo>
                    <a:lnTo>
                      <a:pt x="1693" y="981"/>
                    </a:lnTo>
                    <a:lnTo>
                      <a:pt x="1848" y="859"/>
                    </a:lnTo>
                    <a:lnTo>
                      <a:pt x="1924" y="801"/>
                    </a:lnTo>
                    <a:lnTo>
                      <a:pt x="1962" y="773"/>
                    </a:lnTo>
                    <a:lnTo>
                      <a:pt x="2000" y="745"/>
                    </a:lnTo>
                    <a:lnTo>
                      <a:pt x="2000" y="745"/>
                    </a:lnTo>
                    <a:lnTo>
                      <a:pt x="2039" y="718"/>
                    </a:lnTo>
                    <a:lnTo>
                      <a:pt x="2078" y="692"/>
                    </a:lnTo>
                    <a:lnTo>
                      <a:pt x="2117" y="666"/>
                    </a:lnTo>
                    <a:lnTo>
                      <a:pt x="2157" y="641"/>
                    </a:lnTo>
                    <a:lnTo>
                      <a:pt x="2199" y="616"/>
                    </a:lnTo>
                    <a:lnTo>
                      <a:pt x="2240" y="592"/>
                    </a:lnTo>
                    <a:lnTo>
                      <a:pt x="2281" y="567"/>
                    </a:lnTo>
                    <a:lnTo>
                      <a:pt x="2323" y="544"/>
                    </a:lnTo>
                    <a:lnTo>
                      <a:pt x="2367" y="522"/>
                    </a:lnTo>
                    <a:lnTo>
                      <a:pt x="2409" y="500"/>
                    </a:lnTo>
                    <a:lnTo>
                      <a:pt x="2452" y="479"/>
                    </a:lnTo>
                    <a:lnTo>
                      <a:pt x="2495" y="458"/>
                    </a:lnTo>
                    <a:lnTo>
                      <a:pt x="2584" y="418"/>
                    </a:lnTo>
                    <a:lnTo>
                      <a:pt x="2672" y="379"/>
                    </a:lnTo>
                    <a:lnTo>
                      <a:pt x="2763" y="342"/>
                    </a:lnTo>
                    <a:lnTo>
                      <a:pt x="2853" y="308"/>
                    </a:lnTo>
                    <a:lnTo>
                      <a:pt x="2945" y="276"/>
                    </a:lnTo>
                    <a:lnTo>
                      <a:pt x="3036" y="245"/>
                    </a:lnTo>
                    <a:lnTo>
                      <a:pt x="3128" y="215"/>
                    </a:lnTo>
                    <a:lnTo>
                      <a:pt x="3219" y="188"/>
                    </a:lnTo>
                    <a:lnTo>
                      <a:pt x="3312" y="163"/>
                    </a:lnTo>
                    <a:lnTo>
                      <a:pt x="3404" y="139"/>
                    </a:lnTo>
                    <a:lnTo>
                      <a:pt x="3404" y="139"/>
                    </a:lnTo>
                    <a:lnTo>
                      <a:pt x="3500" y="116"/>
                    </a:lnTo>
                    <a:lnTo>
                      <a:pt x="3597" y="95"/>
                    </a:lnTo>
                    <a:lnTo>
                      <a:pt x="3694" y="76"/>
                    </a:lnTo>
                    <a:lnTo>
                      <a:pt x="3792" y="59"/>
                    </a:lnTo>
                    <a:lnTo>
                      <a:pt x="3889" y="43"/>
                    </a:lnTo>
                    <a:lnTo>
                      <a:pt x="3987" y="31"/>
                    </a:lnTo>
                    <a:lnTo>
                      <a:pt x="4085" y="20"/>
                    </a:lnTo>
                    <a:lnTo>
                      <a:pt x="4184" y="12"/>
                    </a:lnTo>
                    <a:lnTo>
                      <a:pt x="4283" y="5"/>
                    </a:lnTo>
                    <a:lnTo>
                      <a:pt x="4381" y="1"/>
                    </a:lnTo>
                    <a:lnTo>
                      <a:pt x="4480" y="0"/>
                    </a:lnTo>
                    <a:lnTo>
                      <a:pt x="4578" y="0"/>
                    </a:lnTo>
                    <a:lnTo>
                      <a:pt x="4677" y="3"/>
                    </a:lnTo>
                    <a:lnTo>
                      <a:pt x="4774" y="7"/>
                    </a:lnTo>
                    <a:lnTo>
                      <a:pt x="4873" y="15"/>
                    </a:lnTo>
                    <a:lnTo>
                      <a:pt x="4970" y="24"/>
                    </a:lnTo>
                    <a:lnTo>
                      <a:pt x="5068" y="36"/>
                    </a:lnTo>
                    <a:lnTo>
                      <a:pt x="5166" y="50"/>
                    </a:lnTo>
                    <a:lnTo>
                      <a:pt x="5262" y="67"/>
                    </a:lnTo>
                    <a:lnTo>
                      <a:pt x="5359" y="85"/>
                    </a:lnTo>
                    <a:lnTo>
                      <a:pt x="5454" y="106"/>
                    </a:lnTo>
                    <a:lnTo>
                      <a:pt x="5502" y="118"/>
                    </a:lnTo>
                    <a:lnTo>
                      <a:pt x="5550" y="129"/>
                    </a:lnTo>
                    <a:lnTo>
                      <a:pt x="5597" y="142"/>
                    </a:lnTo>
                    <a:lnTo>
                      <a:pt x="5644" y="155"/>
                    </a:lnTo>
                    <a:lnTo>
                      <a:pt x="5692" y="169"/>
                    </a:lnTo>
                    <a:lnTo>
                      <a:pt x="5739" y="183"/>
                    </a:lnTo>
                    <a:lnTo>
                      <a:pt x="5786" y="198"/>
                    </a:lnTo>
                    <a:lnTo>
                      <a:pt x="5832" y="213"/>
                    </a:lnTo>
                    <a:lnTo>
                      <a:pt x="5879" y="231"/>
                    </a:lnTo>
                    <a:lnTo>
                      <a:pt x="5926" y="247"/>
                    </a:lnTo>
                    <a:lnTo>
                      <a:pt x="5971" y="265"/>
                    </a:lnTo>
                    <a:lnTo>
                      <a:pt x="6017" y="282"/>
                    </a:lnTo>
                    <a:lnTo>
                      <a:pt x="6064" y="301"/>
                    </a:lnTo>
                    <a:lnTo>
                      <a:pt x="6109" y="320"/>
                    </a:lnTo>
                    <a:lnTo>
                      <a:pt x="6154" y="340"/>
                    </a:lnTo>
                    <a:lnTo>
                      <a:pt x="6199" y="360"/>
                    </a:lnTo>
                    <a:lnTo>
                      <a:pt x="6245" y="381"/>
                    </a:lnTo>
                    <a:lnTo>
                      <a:pt x="6289" y="403"/>
                    </a:lnTo>
                    <a:lnTo>
                      <a:pt x="6333" y="426"/>
                    </a:lnTo>
                    <a:lnTo>
                      <a:pt x="6377" y="449"/>
                    </a:lnTo>
                    <a:lnTo>
                      <a:pt x="6422" y="472"/>
                    </a:lnTo>
                    <a:lnTo>
                      <a:pt x="6466" y="496"/>
                    </a:lnTo>
                    <a:lnTo>
                      <a:pt x="6466" y="496"/>
                    </a:lnTo>
                    <a:lnTo>
                      <a:pt x="6664" y="609"/>
                    </a:lnTo>
                    <a:lnTo>
                      <a:pt x="6861" y="721"/>
                    </a:lnTo>
                    <a:lnTo>
                      <a:pt x="7059" y="834"/>
                    </a:lnTo>
                    <a:lnTo>
                      <a:pt x="7256" y="945"/>
                    </a:lnTo>
                    <a:lnTo>
                      <a:pt x="7455" y="1056"/>
                    </a:lnTo>
                    <a:lnTo>
                      <a:pt x="7554" y="1110"/>
                    </a:lnTo>
                    <a:lnTo>
                      <a:pt x="7654" y="1164"/>
                    </a:lnTo>
                    <a:lnTo>
                      <a:pt x="7753" y="1216"/>
                    </a:lnTo>
                    <a:lnTo>
                      <a:pt x="7854" y="1268"/>
                    </a:lnTo>
                    <a:lnTo>
                      <a:pt x="7954" y="1320"/>
                    </a:lnTo>
                    <a:lnTo>
                      <a:pt x="8055" y="1370"/>
                    </a:lnTo>
                    <a:lnTo>
                      <a:pt x="8157" y="1419"/>
                    </a:lnTo>
                    <a:lnTo>
                      <a:pt x="8258" y="1466"/>
                    </a:lnTo>
                    <a:lnTo>
                      <a:pt x="8360" y="1513"/>
                    </a:lnTo>
                    <a:lnTo>
                      <a:pt x="8462" y="1558"/>
                    </a:lnTo>
                    <a:lnTo>
                      <a:pt x="8565" y="1602"/>
                    </a:lnTo>
                    <a:lnTo>
                      <a:pt x="8668" y="1644"/>
                    </a:lnTo>
                    <a:lnTo>
                      <a:pt x="8773" y="1685"/>
                    </a:lnTo>
                    <a:lnTo>
                      <a:pt x="8878" y="1723"/>
                    </a:lnTo>
                    <a:lnTo>
                      <a:pt x="8983" y="1760"/>
                    </a:lnTo>
                    <a:lnTo>
                      <a:pt x="9090" y="1795"/>
                    </a:lnTo>
                    <a:lnTo>
                      <a:pt x="9196" y="1827"/>
                    </a:lnTo>
                    <a:lnTo>
                      <a:pt x="9305" y="1859"/>
                    </a:lnTo>
                    <a:lnTo>
                      <a:pt x="9414" y="1888"/>
                    </a:lnTo>
                    <a:lnTo>
                      <a:pt x="9468" y="1901"/>
                    </a:lnTo>
                    <a:lnTo>
                      <a:pt x="9523" y="1914"/>
                    </a:lnTo>
                    <a:lnTo>
                      <a:pt x="9578" y="1926"/>
                    </a:lnTo>
                    <a:lnTo>
                      <a:pt x="9633" y="1938"/>
                    </a:lnTo>
                    <a:lnTo>
                      <a:pt x="9689" y="1949"/>
                    </a:lnTo>
                    <a:lnTo>
                      <a:pt x="9745" y="1959"/>
                    </a:lnTo>
                    <a:lnTo>
                      <a:pt x="9801" y="1969"/>
                    </a:lnTo>
                    <a:lnTo>
                      <a:pt x="9857" y="1978"/>
                    </a:lnTo>
                    <a:lnTo>
                      <a:pt x="9914" y="1987"/>
                    </a:lnTo>
                    <a:lnTo>
                      <a:pt x="9970" y="1994"/>
                    </a:lnTo>
                    <a:lnTo>
                      <a:pt x="10027" y="2001"/>
                    </a:lnTo>
                    <a:lnTo>
                      <a:pt x="10084" y="2008"/>
                    </a:lnTo>
                    <a:lnTo>
                      <a:pt x="10142" y="2014"/>
                    </a:lnTo>
                    <a:lnTo>
                      <a:pt x="10200" y="2019"/>
                    </a:lnTo>
                    <a:lnTo>
                      <a:pt x="10258" y="2023"/>
                    </a:lnTo>
                    <a:lnTo>
                      <a:pt x="10317" y="2026"/>
                    </a:lnTo>
                    <a:lnTo>
                      <a:pt x="10375" y="2030"/>
                    </a:lnTo>
                    <a:lnTo>
                      <a:pt x="10434" y="2032"/>
                    </a:lnTo>
                    <a:lnTo>
                      <a:pt x="10494" y="2034"/>
                    </a:lnTo>
                    <a:lnTo>
                      <a:pt x="10553" y="2034"/>
                    </a:lnTo>
                    <a:lnTo>
                      <a:pt x="10612" y="2034"/>
                    </a:lnTo>
                    <a:lnTo>
                      <a:pt x="10673" y="2033"/>
                    </a:lnTo>
                    <a:lnTo>
                      <a:pt x="10733" y="2031"/>
                    </a:lnTo>
                    <a:lnTo>
                      <a:pt x="10795" y="2028"/>
                    </a:lnTo>
                    <a:lnTo>
                      <a:pt x="10856" y="2024"/>
                    </a:lnTo>
                    <a:lnTo>
                      <a:pt x="10917" y="2019"/>
                    </a:lnTo>
                    <a:lnTo>
                      <a:pt x="10979" y="2014"/>
                    </a:lnTo>
                    <a:lnTo>
                      <a:pt x="11041" y="2008"/>
                    </a:lnTo>
                    <a:lnTo>
                      <a:pt x="11103" y="2001"/>
                    </a:lnTo>
                    <a:lnTo>
                      <a:pt x="11167" y="1993"/>
                    </a:lnTo>
                    <a:lnTo>
                      <a:pt x="11229" y="1984"/>
                    </a:lnTo>
                    <a:lnTo>
                      <a:pt x="11293" y="1975"/>
                    </a:lnTo>
                    <a:lnTo>
                      <a:pt x="11357" y="1964"/>
                    </a:lnTo>
                    <a:lnTo>
                      <a:pt x="11421" y="1952"/>
                    </a:lnTo>
                    <a:lnTo>
                      <a:pt x="11485" y="1940"/>
                    </a:lnTo>
                    <a:lnTo>
                      <a:pt x="11551" y="1926"/>
                    </a:lnTo>
                    <a:lnTo>
                      <a:pt x="11616" y="1912"/>
                    </a:lnTo>
                    <a:lnTo>
                      <a:pt x="11682" y="1897"/>
                    </a:lnTo>
                    <a:lnTo>
                      <a:pt x="11748" y="1880"/>
                    </a:lnTo>
                    <a:lnTo>
                      <a:pt x="11814" y="1863"/>
                    </a:lnTo>
                    <a:lnTo>
                      <a:pt x="11882" y="1843"/>
                    </a:lnTo>
                    <a:lnTo>
                      <a:pt x="11948" y="1824"/>
                    </a:lnTo>
                    <a:lnTo>
                      <a:pt x="12016" y="1803"/>
                    </a:lnTo>
                    <a:lnTo>
                      <a:pt x="12085" y="1782"/>
                    </a:lnTo>
                    <a:lnTo>
                      <a:pt x="12153" y="1759"/>
                    </a:lnTo>
                    <a:lnTo>
                      <a:pt x="12222" y="1736"/>
                    </a:lnTo>
                    <a:lnTo>
                      <a:pt x="12291" y="1711"/>
                    </a:lnTo>
                    <a:lnTo>
                      <a:pt x="12361" y="1685"/>
                    </a:lnTo>
                    <a:lnTo>
                      <a:pt x="12431" y="1657"/>
                    </a:lnTo>
                    <a:lnTo>
                      <a:pt x="12502" y="1629"/>
                    </a:lnTo>
                    <a:lnTo>
                      <a:pt x="12573" y="1600"/>
                    </a:lnTo>
                    <a:lnTo>
                      <a:pt x="12645" y="1569"/>
                    </a:lnTo>
                    <a:lnTo>
                      <a:pt x="12716" y="1538"/>
                    </a:lnTo>
                    <a:lnTo>
                      <a:pt x="12789" y="1505"/>
                    </a:lnTo>
                    <a:lnTo>
                      <a:pt x="12862" y="1471"/>
                    </a:lnTo>
                    <a:lnTo>
                      <a:pt x="12936" y="1436"/>
                    </a:lnTo>
                    <a:lnTo>
                      <a:pt x="13009" y="1399"/>
                    </a:lnTo>
                    <a:lnTo>
                      <a:pt x="13084" y="1362"/>
                    </a:lnTo>
                    <a:lnTo>
                      <a:pt x="13158" y="1323"/>
                    </a:lnTo>
                    <a:lnTo>
                      <a:pt x="13233" y="1283"/>
                    </a:lnTo>
                    <a:lnTo>
                      <a:pt x="13309" y="1242"/>
                    </a:lnTo>
                    <a:lnTo>
                      <a:pt x="13385" y="1199"/>
                    </a:lnTo>
                    <a:lnTo>
                      <a:pt x="13462" y="1156"/>
                    </a:lnTo>
                    <a:lnTo>
                      <a:pt x="13539" y="1110"/>
                    </a:lnTo>
                    <a:lnTo>
                      <a:pt x="13617" y="1064"/>
                    </a:lnTo>
                    <a:lnTo>
                      <a:pt x="13695" y="1016"/>
                    </a:lnTo>
                    <a:lnTo>
                      <a:pt x="13774" y="968"/>
                    </a:lnTo>
                    <a:lnTo>
                      <a:pt x="13853" y="917"/>
                    </a:lnTo>
                    <a:lnTo>
                      <a:pt x="13933" y="865"/>
                    </a:lnTo>
                    <a:lnTo>
                      <a:pt x="14013" y="813"/>
                    </a:lnTo>
                    <a:lnTo>
                      <a:pt x="14013" y="813"/>
                    </a:lnTo>
                    <a:lnTo>
                      <a:pt x="14002" y="821"/>
                    </a:lnTo>
                    <a:lnTo>
                      <a:pt x="13991" y="830"/>
                    </a:lnTo>
                    <a:lnTo>
                      <a:pt x="13980" y="841"/>
                    </a:lnTo>
                    <a:lnTo>
                      <a:pt x="13969" y="852"/>
                    </a:lnTo>
                    <a:lnTo>
                      <a:pt x="13959" y="865"/>
                    </a:lnTo>
                    <a:lnTo>
                      <a:pt x="13947" y="878"/>
                    </a:lnTo>
                    <a:lnTo>
                      <a:pt x="13925" y="908"/>
                    </a:lnTo>
                    <a:lnTo>
                      <a:pt x="13904" y="941"/>
                    </a:lnTo>
                    <a:lnTo>
                      <a:pt x="13883" y="977"/>
                    </a:lnTo>
                    <a:lnTo>
                      <a:pt x="13863" y="1014"/>
                    </a:lnTo>
                    <a:lnTo>
                      <a:pt x="13843" y="1052"/>
                    </a:lnTo>
                    <a:lnTo>
                      <a:pt x="13804" y="1129"/>
                    </a:lnTo>
                    <a:lnTo>
                      <a:pt x="13766" y="1202"/>
                    </a:lnTo>
                    <a:lnTo>
                      <a:pt x="13749" y="1236"/>
                    </a:lnTo>
                    <a:lnTo>
                      <a:pt x="13732" y="1268"/>
                    </a:lnTo>
                    <a:lnTo>
                      <a:pt x="13716" y="1296"/>
                    </a:lnTo>
                    <a:lnTo>
                      <a:pt x="13701" y="1321"/>
                    </a:lnTo>
                    <a:lnTo>
                      <a:pt x="13701" y="1321"/>
                    </a:lnTo>
                    <a:lnTo>
                      <a:pt x="13643" y="1406"/>
                    </a:lnTo>
                    <a:lnTo>
                      <a:pt x="13582" y="1492"/>
                    </a:lnTo>
                    <a:lnTo>
                      <a:pt x="13522" y="1575"/>
                    </a:lnTo>
                    <a:lnTo>
                      <a:pt x="13461" y="1658"/>
                    </a:lnTo>
                    <a:lnTo>
                      <a:pt x="13398" y="1742"/>
                    </a:lnTo>
                    <a:lnTo>
                      <a:pt x="13335" y="1823"/>
                    </a:lnTo>
                    <a:lnTo>
                      <a:pt x="13271" y="1905"/>
                    </a:lnTo>
                    <a:lnTo>
                      <a:pt x="13205" y="1985"/>
                    </a:lnTo>
                    <a:lnTo>
                      <a:pt x="13139" y="2066"/>
                    </a:lnTo>
                    <a:lnTo>
                      <a:pt x="13071" y="2145"/>
                    </a:lnTo>
                    <a:lnTo>
                      <a:pt x="13004" y="2224"/>
                    </a:lnTo>
                    <a:lnTo>
                      <a:pt x="12936" y="2302"/>
                    </a:lnTo>
                    <a:lnTo>
                      <a:pt x="12866" y="2378"/>
                    </a:lnTo>
                    <a:lnTo>
                      <a:pt x="12797" y="2455"/>
                    </a:lnTo>
                    <a:lnTo>
                      <a:pt x="12726" y="2531"/>
                    </a:lnTo>
                    <a:lnTo>
                      <a:pt x="12654" y="2607"/>
                    </a:lnTo>
                    <a:lnTo>
                      <a:pt x="12654" y="2607"/>
                    </a:lnTo>
                    <a:lnTo>
                      <a:pt x="12562" y="2702"/>
                    </a:lnTo>
                    <a:lnTo>
                      <a:pt x="12467" y="2797"/>
                    </a:lnTo>
                    <a:lnTo>
                      <a:pt x="12370" y="2890"/>
                    </a:lnTo>
                    <a:lnTo>
                      <a:pt x="12274" y="2984"/>
                    </a:lnTo>
                    <a:lnTo>
                      <a:pt x="12175" y="3075"/>
                    </a:lnTo>
                    <a:lnTo>
                      <a:pt x="12075" y="3166"/>
                    </a:lnTo>
                    <a:lnTo>
                      <a:pt x="11974" y="3255"/>
                    </a:lnTo>
                    <a:lnTo>
                      <a:pt x="11872" y="3344"/>
                    </a:lnTo>
                    <a:lnTo>
                      <a:pt x="11768" y="3430"/>
                    </a:lnTo>
                    <a:lnTo>
                      <a:pt x="11662" y="3517"/>
                    </a:lnTo>
                    <a:lnTo>
                      <a:pt x="11557" y="3602"/>
                    </a:lnTo>
                    <a:lnTo>
                      <a:pt x="11449" y="3686"/>
                    </a:lnTo>
                    <a:lnTo>
                      <a:pt x="11341" y="3768"/>
                    </a:lnTo>
                    <a:lnTo>
                      <a:pt x="11231" y="3850"/>
                    </a:lnTo>
                    <a:lnTo>
                      <a:pt x="11120" y="3929"/>
                    </a:lnTo>
                    <a:lnTo>
                      <a:pt x="11009" y="4009"/>
                    </a:lnTo>
                    <a:lnTo>
                      <a:pt x="10896" y="4086"/>
                    </a:lnTo>
                    <a:lnTo>
                      <a:pt x="10781" y="4161"/>
                    </a:lnTo>
                    <a:lnTo>
                      <a:pt x="10667" y="4237"/>
                    </a:lnTo>
                    <a:lnTo>
                      <a:pt x="10551" y="4310"/>
                    </a:lnTo>
                    <a:lnTo>
                      <a:pt x="10433" y="4382"/>
                    </a:lnTo>
                    <a:lnTo>
                      <a:pt x="10316" y="4452"/>
                    </a:lnTo>
                    <a:lnTo>
                      <a:pt x="10197" y="4521"/>
                    </a:lnTo>
                    <a:lnTo>
                      <a:pt x="10077" y="4590"/>
                    </a:lnTo>
                    <a:lnTo>
                      <a:pt x="9958" y="4656"/>
                    </a:lnTo>
                    <a:lnTo>
                      <a:pt x="9836" y="4720"/>
                    </a:lnTo>
                    <a:lnTo>
                      <a:pt x="9714" y="4784"/>
                    </a:lnTo>
                    <a:lnTo>
                      <a:pt x="9591" y="4845"/>
                    </a:lnTo>
                    <a:lnTo>
                      <a:pt x="9467" y="4905"/>
                    </a:lnTo>
                    <a:lnTo>
                      <a:pt x="9343" y="4965"/>
                    </a:lnTo>
                    <a:lnTo>
                      <a:pt x="9218" y="5022"/>
                    </a:lnTo>
                    <a:lnTo>
                      <a:pt x="9092" y="5077"/>
                    </a:lnTo>
                    <a:lnTo>
                      <a:pt x="8965" y="5131"/>
                    </a:lnTo>
                    <a:lnTo>
                      <a:pt x="8838" y="5183"/>
                    </a:lnTo>
                    <a:lnTo>
                      <a:pt x="8711" y="5234"/>
                    </a:lnTo>
                    <a:lnTo>
                      <a:pt x="8582" y="5283"/>
                    </a:lnTo>
                    <a:lnTo>
                      <a:pt x="8453" y="5330"/>
                    </a:lnTo>
                    <a:lnTo>
                      <a:pt x="8323" y="5375"/>
                    </a:lnTo>
                    <a:lnTo>
                      <a:pt x="8194" y="5419"/>
                    </a:lnTo>
                    <a:lnTo>
                      <a:pt x="8063" y="5461"/>
                    </a:lnTo>
                    <a:lnTo>
                      <a:pt x="7932" y="5501"/>
                    </a:lnTo>
                    <a:lnTo>
                      <a:pt x="7801" y="5539"/>
                    </a:lnTo>
                    <a:lnTo>
                      <a:pt x="7669" y="5576"/>
                    </a:lnTo>
                    <a:lnTo>
                      <a:pt x="7536" y="5610"/>
                    </a:lnTo>
                    <a:lnTo>
                      <a:pt x="7403" y="5644"/>
                    </a:lnTo>
                    <a:lnTo>
                      <a:pt x="7270" y="5674"/>
                    </a:lnTo>
                    <a:lnTo>
                      <a:pt x="7137" y="5703"/>
                    </a:lnTo>
                    <a:lnTo>
                      <a:pt x="7004" y="5730"/>
                    </a:lnTo>
                    <a:lnTo>
                      <a:pt x="6869" y="5755"/>
                    </a:lnTo>
                    <a:lnTo>
                      <a:pt x="6735" y="5778"/>
                    </a:lnTo>
                    <a:lnTo>
                      <a:pt x="6601" y="5799"/>
                    </a:lnTo>
                    <a:lnTo>
                      <a:pt x="6466" y="5819"/>
                    </a:lnTo>
                    <a:lnTo>
                      <a:pt x="6331" y="5836"/>
                    </a:lnTo>
                    <a:lnTo>
                      <a:pt x="6196" y="5851"/>
                    </a:lnTo>
                    <a:lnTo>
                      <a:pt x="6062" y="5864"/>
                    </a:lnTo>
                    <a:lnTo>
                      <a:pt x="5926" y="5875"/>
                    </a:lnTo>
                    <a:lnTo>
                      <a:pt x="5791" y="5884"/>
                    </a:lnTo>
                    <a:lnTo>
                      <a:pt x="5655" y="5890"/>
                    </a:lnTo>
                    <a:lnTo>
                      <a:pt x="5520" y="5895"/>
                    </a:lnTo>
                    <a:lnTo>
                      <a:pt x="5385" y="5897"/>
                    </a:lnTo>
                    <a:lnTo>
                      <a:pt x="5249" y="5897"/>
                    </a:lnTo>
                    <a:lnTo>
                      <a:pt x="5113" y="5895"/>
                    </a:lnTo>
                    <a:lnTo>
                      <a:pt x="4978" y="5891"/>
                    </a:lnTo>
                    <a:lnTo>
                      <a:pt x="4843" y="5884"/>
                    </a:lnTo>
                    <a:lnTo>
                      <a:pt x="4843" y="5884"/>
                    </a:lnTo>
                    <a:lnTo>
                      <a:pt x="4775" y="5880"/>
                    </a:lnTo>
                    <a:lnTo>
                      <a:pt x="4707" y="5875"/>
                    </a:lnTo>
                    <a:lnTo>
                      <a:pt x="4640" y="5869"/>
                    </a:lnTo>
                    <a:lnTo>
                      <a:pt x="4572" y="5863"/>
                    </a:lnTo>
                    <a:lnTo>
                      <a:pt x="4505" y="5856"/>
                    </a:lnTo>
                    <a:lnTo>
                      <a:pt x="4437" y="5848"/>
                    </a:lnTo>
                    <a:lnTo>
                      <a:pt x="4371" y="5840"/>
                    </a:lnTo>
                    <a:lnTo>
                      <a:pt x="4304" y="5830"/>
                    </a:lnTo>
                    <a:lnTo>
                      <a:pt x="4237" y="5820"/>
                    </a:lnTo>
                    <a:lnTo>
                      <a:pt x="4171" y="5810"/>
                    </a:lnTo>
                    <a:lnTo>
                      <a:pt x="4105" y="5797"/>
                    </a:lnTo>
                    <a:lnTo>
                      <a:pt x="4038" y="5785"/>
                    </a:lnTo>
                    <a:lnTo>
                      <a:pt x="3972" y="5772"/>
                    </a:lnTo>
                    <a:lnTo>
                      <a:pt x="3906" y="5759"/>
                    </a:lnTo>
                    <a:lnTo>
                      <a:pt x="3840" y="5744"/>
                    </a:lnTo>
                    <a:lnTo>
                      <a:pt x="3775" y="5729"/>
                    </a:lnTo>
                    <a:lnTo>
                      <a:pt x="3710" y="5714"/>
                    </a:lnTo>
                    <a:lnTo>
                      <a:pt x="3645" y="5697"/>
                    </a:lnTo>
                    <a:lnTo>
                      <a:pt x="3581" y="5680"/>
                    </a:lnTo>
                    <a:lnTo>
                      <a:pt x="3516" y="5662"/>
                    </a:lnTo>
                    <a:lnTo>
                      <a:pt x="3452" y="5643"/>
                    </a:lnTo>
                    <a:lnTo>
                      <a:pt x="3388" y="5622"/>
                    </a:lnTo>
                    <a:lnTo>
                      <a:pt x="3324" y="5602"/>
                    </a:lnTo>
                    <a:lnTo>
                      <a:pt x="3262" y="5581"/>
                    </a:lnTo>
                    <a:lnTo>
                      <a:pt x="3198" y="5559"/>
                    </a:lnTo>
                    <a:lnTo>
                      <a:pt x="3136" y="5537"/>
                    </a:lnTo>
                    <a:lnTo>
                      <a:pt x="3074" y="5513"/>
                    </a:lnTo>
                    <a:lnTo>
                      <a:pt x="3011" y="5489"/>
                    </a:lnTo>
                    <a:lnTo>
                      <a:pt x="2950" y="5465"/>
                    </a:lnTo>
                    <a:lnTo>
                      <a:pt x="2889" y="5438"/>
                    </a:lnTo>
                    <a:lnTo>
                      <a:pt x="2827" y="5412"/>
                    </a:lnTo>
                    <a:lnTo>
                      <a:pt x="2767" y="5384"/>
                    </a:lnTo>
                    <a:lnTo>
                      <a:pt x="2707" y="5356"/>
                    </a:lnTo>
                    <a:lnTo>
                      <a:pt x="2647" y="5328"/>
                    </a:lnTo>
                    <a:lnTo>
                      <a:pt x="2588" y="5298"/>
                    </a:lnTo>
                    <a:lnTo>
                      <a:pt x="2529" y="5268"/>
                    </a:lnTo>
                    <a:lnTo>
                      <a:pt x="2470" y="5236"/>
                    </a:lnTo>
                    <a:lnTo>
                      <a:pt x="2413" y="5204"/>
                    </a:lnTo>
                    <a:lnTo>
                      <a:pt x="2355" y="5172"/>
                    </a:lnTo>
                    <a:lnTo>
                      <a:pt x="2297" y="5138"/>
                    </a:lnTo>
                    <a:lnTo>
                      <a:pt x="2241" y="5104"/>
                    </a:lnTo>
                    <a:lnTo>
                      <a:pt x="2185" y="5068"/>
                    </a:lnTo>
                    <a:lnTo>
                      <a:pt x="2128" y="5032"/>
                    </a:lnTo>
                    <a:lnTo>
                      <a:pt x="2073" y="4996"/>
                    </a:lnTo>
                    <a:lnTo>
                      <a:pt x="2019" y="4958"/>
                    </a:lnTo>
                    <a:lnTo>
                      <a:pt x="1964" y="4920"/>
                    </a:lnTo>
                    <a:lnTo>
                      <a:pt x="1910" y="4880"/>
                    </a:lnTo>
                    <a:lnTo>
                      <a:pt x="1857" y="4840"/>
                    </a:lnTo>
                    <a:lnTo>
                      <a:pt x="1804" y="4800"/>
                    </a:lnTo>
                    <a:lnTo>
                      <a:pt x="1752" y="4758"/>
                    </a:lnTo>
                    <a:lnTo>
                      <a:pt x="1700" y="4715"/>
                    </a:lnTo>
                    <a:lnTo>
                      <a:pt x="1650" y="4672"/>
                    </a:lnTo>
                    <a:lnTo>
                      <a:pt x="1598" y="4628"/>
                    </a:lnTo>
                    <a:lnTo>
                      <a:pt x="1549" y="4584"/>
                    </a:lnTo>
                    <a:lnTo>
                      <a:pt x="1499" y="4537"/>
                    </a:lnTo>
                    <a:lnTo>
                      <a:pt x="1450" y="4491"/>
                    </a:lnTo>
                    <a:lnTo>
                      <a:pt x="1402" y="4444"/>
                    </a:lnTo>
                    <a:lnTo>
                      <a:pt x="1355" y="4396"/>
                    </a:lnTo>
                    <a:lnTo>
                      <a:pt x="1308" y="4346"/>
                    </a:lnTo>
                    <a:lnTo>
                      <a:pt x="1261" y="4296"/>
                    </a:lnTo>
                    <a:lnTo>
                      <a:pt x="1215" y="4246"/>
                    </a:lnTo>
                    <a:lnTo>
                      <a:pt x="1171" y="4195"/>
                    </a:lnTo>
                    <a:lnTo>
                      <a:pt x="1126" y="4142"/>
                    </a:lnTo>
                    <a:lnTo>
                      <a:pt x="1082" y="4089"/>
                    </a:lnTo>
                    <a:lnTo>
                      <a:pt x="1082" y="4089"/>
                    </a:lnTo>
                    <a:lnTo>
                      <a:pt x="1051" y="4049"/>
                    </a:lnTo>
                    <a:lnTo>
                      <a:pt x="1020" y="4010"/>
                    </a:lnTo>
                    <a:lnTo>
                      <a:pt x="990" y="3969"/>
                    </a:lnTo>
                    <a:lnTo>
                      <a:pt x="960" y="3929"/>
                    </a:lnTo>
                    <a:lnTo>
                      <a:pt x="930" y="3888"/>
                    </a:lnTo>
                    <a:lnTo>
                      <a:pt x="902" y="3848"/>
                    </a:lnTo>
                    <a:lnTo>
                      <a:pt x="874" y="3806"/>
                    </a:lnTo>
                    <a:lnTo>
                      <a:pt x="846" y="3764"/>
                    </a:lnTo>
                    <a:lnTo>
                      <a:pt x="793" y="3681"/>
                    </a:lnTo>
                    <a:lnTo>
                      <a:pt x="741" y="3596"/>
                    </a:lnTo>
                    <a:lnTo>
                      <a:pt x="692" y="3510"/>
                    </a:lnTo>
                    <a:lnTo>
                      <a:pt x="645" y="3423"/>
                    </a:lnTo>
                    <a:lnTo>
                      <a:pt x="600" y="3336"/>
                    </a:lnTo>
                    <a:lnTo>
                      <a:pt x="556" y="3247"/>
                    </a:lnTo>
                    <a:lnTo>
                      <a:pt x="515" y="3158"/>
                    </a:lnTo>
                    <a:lnTo>
                      <a:pt x="475" y="3067"/>
                    </a:lnTo>
                    <a:lnTo>
                      <a:pt x="438" y="2976"/>
                    </a:lnTo>
                    <a:lnTo>
                      <a:pt x="401" y="2884"/>
                    </a:lnTo>
                    <a:lnTo>
                      <a:pt x="367" y="2792"/>
                    </a:lnTo>
                    <a:lnTo>
                      <a:pt x="334" y="2699"/>
                    </a:lnTo>
                    <a:lnTo>
                      <a:pt x="304" y="2605"/>
                    </a:lnTo>
                    <a:lnTo>
                      <a:pt x="274" y="2510"/>
                    </a:lnTo>
                    <a:lnTo>
                      <a:pt x="247" y="2416"/>
                    </a:lnTo>
                    <a:lnTo>
                      <a:pt x="219" y="2320"/>
                    </a:lnTo>
                    <a:lnTo>
                      <a:pt x="194" y="2225"/>
                    </a:lnTo>
                    <a:lnTo>
                      <a:pt x="171" y="2128"/>
                    </a:lnTo>
                    <a:lnTo>
                      <a:pt x="149" y="2032"/>
                    </a:lnTo>
                    <a:lnTo>
                      <a:pt x="128" y="1934"/>
                    </a:lnTo>
                    <a:lnTo>
                      <a:pt x="108" y="1836"/>
                    </a:lnTo>
                    <a:lnTo>
                      <a:pt x="90" y="1739"/>
                    </a:lnTo>
                    <a:lnTo>
                      <a:pt x="72" y="1640"/>
                    </a:lnTo>
                    <a:lnTo>
                      <a:pt x="55" y="1542"/>
                    </a:lnTo>
                    <a:lnTo>
                      <a:pt x="40" y="1443"/>
                    </a:lnTo>
                    <a:lnTo>
                      <a:pt x="26" y="1345"/>
                    </a:lnTo>
                    <a:lnTo>
                      <a:pt x="13" y="1246"/>
                    </a:lnTo>
                    <a:lnTo>
                      <a:pt x="0" y="1148"/>
                    </a:lnTo>
                    <a:lnTo>
                      <a:pt x="0" y="1148"/>
                    </a:lnTo>
                    <a:close/>
                  </a:path>
                </a:pathLst>
              </a:custGeom>
              <a:solidFill>
                <a:srgbClr val="D04A02"/>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55" name="TextBox 54">
                <a:extLst>
                  <a:ext uri="{FF2B5EF4-FFF2-40B4-BE49-F238E27FC236}">
                    <a16:creationId xmlns:a16="http://schemas.microsoft.com/office/drawing/2014/main" id="{C9B74921-D1D3-4D9D-A52E-B1EBC146C291}"/>
                  </a:ext>
                </a:extLst>
              </p:cNvPr>
              <p:cNvSpPr txBox="1"/>
              <p:nvPr/>
            </p:nvSpPr>
            <p:spPr>
              <a:xfrm>
                <a:off x="9130390" y="5052339"/>
                <a:ext cx="1368417" cy="616364"/>
              </a:xfrm>
              <a:prstGeom prst="rect">
                <a:avLst/>
              </a:prstGeom>
              <a:solidFill>
                <a:srgbClr val="D04A0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1" kern="1200" dirty="0">
                    <a:solidFill>
                      <a:prstClr val="white">
                        <a:lumMod val="95000"/>
                      </a:prstClr>
                    </a:solidFill>
                    <a:latin typeface="Georgia" panose="02040502050405020303" pitchFamily="18" charset="0"/>
                    <a:ea typeface="Roboto Black" panose="02000000000000000000" pitchFamily="2" charset="0"/>
                    <a:cs typeface="Arial" panose="020B0604020202020204" pitchFamily="34" charset="0"/>
                  </a:rPr>
                  <a:t>Opciones con cesión de derechos</a:t>
                </a:r>
                <a:endParaRPr kumimoji="0" lang="es-MX" sz="1200" b="1" i="0" u="none" strike="noStrike" kern="1200" cap="none" spc="0" normalizeH="0" baseline="0" dirty="0">
                  <a:ln>
                    <a:noFill/>
                  </a:ln>
                  <a:solidFill>
                    <a:prstClr val="white">
                      <a:lumMod val="95000"/>
                    </a:prstClr>
                  </a:solidFill>
                  <a:effectLst/>
                  <a:uLnTx/>
                  <a:uFillTx/>
                  <a:latin typeface="Georgia" panose="02040502050405020303" pitchFamily="18" charset="0"/>
                  <a:ea typeface="Open Sans" panose="020B0606030504020204" pitchFamily="34" charset="0"/>
                  <a:cs typeface="Arial" panose="020B0604020202020204" pitchFamily="34" charset="0"/>
                </a:endParaRPr>
              </a:p>
            </p:txBody>
          </p:sp>
        </p:grpSp>
        <p:sp>
          <p:nvSpPr>
            <p:cNvPr id="53" name="TextBox 52">
              <a:extLst>
                <a:ext uri="{FF2B5EF4-FFF2-40B4-BE49-F238E27FC236}">
                  <a16:creationId xmlns:a16="http://schemas.microsoft.com/office/drawing/2014/main" id="{9E5A20DA-A16A-4FAB-B7EB-42A318F1CF49}"/>
                </a:ext>
              </a:extLst>
            </p:cNvPr>
            <p:cNvSpPr txBox="1"/>
            <p:nvPr/>
          </p:nvSpPr>
          <p:spPr>
            <a:xfrm>
              <a:off x="3883261" y="3547579"/>
              <a:ext cx="1454400" cy="1262936"/>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s-MX" sz="2000" kern="1200" dirty="0">
                  <a:solidFill>
                    <a:prstClr val="black"/>
                  </a:solidFill>
                  <a:latin typeface="Georgia" panose="02040502050405020303" pitchFamily="18" charset="0"/>
                  <a:ea typeface="+mn-ea"/>
                  <a:cs typeface="Arial" panose="020B0604020202020204" pitchFamily="34" charset="0"/>
                </a:rPr>
                <a:t>¿Qué otros contratos se deben evaluar?</a:t>
              </a:r>
              <a:endParaRPr kumimoji="0" lang="es-MX" sz="2000" b="0" i="0" u="none" strike="noStrike" kern="1200" cap="none" spc="0" normalizeH="0" baseline="0" noProof="0" dirty="0">
                <a:ln>
                  <a:noFill/>
                </a:ln>
                <a:solidFill>
                  <a:prstClr val="black"/>
                </a:solidFill>
                <a:effectLst/>
                <a:uLnTx/>
                <a:uFillTx/>
                <a:latin typeface="Georgia" panose="02040502050405020303" pitchFamily="18" charset="0"/>
                <a:ea typeface="+mn-ea"/>
                <a:cs typeface="Arial" panose="020B0604020202020204" pitchFamily="34" charset="0"/>
              </a:endParaRPr>
            </a:p>
          </p:txBody>
        </p:sp>
      </p:grpSp>
    </p:spTree>
    <p:extLst>
      <p:ext uri="{BB962C8B-B14F-4D97-AF65-F5344CB8AC3E}">
        <p14:creationId xmlns:p14="http://schemas.microsoft.com/office/powerpoint/2010/main" val="2976486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10" name="Google Shape;610;g12320317f92_0_1314"/>
          <p:cNvSpPr txBox="1"/>
          <p:nvPr/>
        </p:nvSpPr>
        <p:spPr>
          <a:xfrm>
            <a:off x="596691" y="1601624"/>
            <a:ext cx="7987500" cy="812071"/>
          </a:xfrm>
          <a:prstGeom prst="rect">
            <a:avLst/>
          </a:prstGeom>
          <a:noFill/>
          <a:ln>
            <a:noFill/>
          </a:ln>
        </p:spPr>
        <p:txBody>
          <a:bodyPr spcFirstLastPara="1" wrap="square" lIns="0" tIns="0" rIns="0" bIns="0" anchor="t" anchorCtr="0">
            <a:noAutofit/>
          </a:bodyPr>
          <a:lstStyle/>
          <a:p>
            <a:pPr>
              <a:buClr>
                <a:schemeClr val="dk1"/>
              </a:buClr>
            </a:pPr>
            <a:r>
              <a:rPr lang="es-MX" sz="1059" dirty="0">
                <a:solidFill>
                  <a:schemeClr val="dk1"/>
                </a:solidFill>
              </a:rPr>
              <a:t>De conformidad con el artículo 32-B Ter del Código Fiscal de la Federación (CFF) a partir del 1 de enero de 2022 todas las personas morales, fideicomisos </a:t>
            </a:r>
            <a:r>
              <a:rPr lang="es-MX" sz="1059" b="1" u="sng" dirty="0">
                <a:solidFill>
                  <a:schemeClr val="dk1"/>
                </a:solidFill>
              </a:rPr>
              <a:t>así como las partes contratantes o integrantes</a:t>
            </a:r>
            <a:r>
              <a:rPr lang="es-MX" sz="1059" b="1" dirty="0">
                <a:solidFill>
                  <a:schemeClr val="dk1"/>
                </a:solidFill>
              </a:rPr>
              <a:t>, </a:t>
            </a:r>
            <a:r>
              <a:rPr lang="es-MX" sz="1059" b="1" u="sng" dirty="0">
                <a:solidFill>
                  <a:schemeClr val="dk1"/>
                </a:solidFill>
              </a:rPr>
              <a:t>en el caso de cualquier otra figura jurídica </a:t>
            </a:r>
            <a:r>
              <a:rPr lang="es-MX" sz="1059" dirty="0">
                <a:solidFill>
                  <a:schemeClr val="dk1"/>
                </a:solidFill>
              </a:rPr>
              <a:t>están obligadas a obtener y conservar, </a:t>
            </a:r>
            <a:r>
              <a:rPr lang="es-MX" sz="1059" dirty="0">
                <a:solidFill>
                  <a:schemeClr val="accent5"/>
                </a:solidFill>
              </a:rPr>
              <a:t>como parte de su contabilidad</a:t>
            </a:r>
            <a:r>
              <a:rPr lang="es-MX" sz="1059" dirty="0">
                <a:solidFill>
                  <a:schemeClr val="dk1"/>
                </a:solidFill>
              </a:rPr>
              <a:t>, y a proporcionar al Servicio de Administración Tributaria, cuando dicha autoridad así lo requiera, la información fidedigna, completa y actualizada de </a:t>
            </a:r>
            <a:r>
              <a:rPr lang="es-MX" sz="1059" b="1" dirty="0">
                <a:solidFill>
                  <a:schemeClr val="dk1"/>
                </a:solidFill>
              </a:rPr>
              <a:t>sus beneficiarios controladores.</a:t>
            </a:r>
            <a:endParaRPr sz="1059" dirty="0">
              <a:solidFill>
                <a:schemeClr val="dk1"/>
              </a:solidFill>
            </a:endParaRPr>
          </a:p>
          <a:p>
            <a:pPr>
              <a:spcBef>
                <a:spcPts val="882"/>
              </a:spcBef>
            </a:pPr>
            <a:endParaRPr sz="1235" dirty="0"/>
          </a:p>
        </p:txBody>
      </p:sp>
      <p:sp>
        <p:nvSpPr>
          <p:cNvPr id="615" name="Google Shape;615;g12320317f92_0_1314"/>
          <p:cNvSpPr txBox="1"/>
          <p:nvPr/>
        </p:nvSpPr>
        <p:spPr>
          <a:xfrm>
            <a:off x="578162" y="2499466"/>
            <a:ext cx="7968971" cy="556819"/>
          </a:xfrm>
          <a:prstGeom prst="rect">
            <a:avLst/>
          </a:prstGeom>
          <a:noFill/>
          <a:ln>
            <a:noFill/>
          </a:ln>
        </p:spPr>
        <p:txBody>
          <a:bodyPr spcFirstLastPara="1" wrap="square" lIns="0" tIns="0" rIns="0" bIns="0" anchor="t" anchorCtr="0">
            <a:spAutoFit/>
          </a:bodyPr>
          <a:lstStyle/>
          <a:p>
            <a:pPr>
              <a:spcBef>
                <a:spcPts val="882"/>
              </a:spcBef>
              <a:spcAft>
                <a:spcPts val="882"/>
              </a:spcAft>
              <a:buClr>
                <a:schemeClr val="dk1"/>
              </a:buClr>
            </a:pPr>
            <a:r>
              <a:rPr lang="es-MX" sz="1059" dirty="0">
                <a:solidFill>
                  <a:schemeClr val="dk1"/>
                </a:solidFill>
              </a:rPr>
              <a:t>De conformidad con el artículo 32-B </a:t>
            </a:r>
            <a:r>
              <a:rPr lang="es-MX" sz="1059" dirty="0" err="1">
                <a:solidFill>
                  <a:schemeClr val="dk1"/>
                </a:solidFill>
              </a:rPr>
              <a:t>Quáter</a:t>
            </a:r>
            <a:r>
              <a:rPr lang="es-MX" sz="1059" dirty="0">
                <a:solidFill>
                  <a:schemeClr val="dk1"/>
                </a:solidFill>
              </a:rPr>
              <a:t> del CFF </a:t>
            </a:r>
            <a:r>
              <a:rPr lang="es-MX" sz="1059" dirty="0">
                <a:solidFill>
                  <a:schemeClr val="accent5"/>
                </a:solidFill>
              </a:rPr>
              <a:t>se entenderá por beneficiario controlador a la persona física </a:t>
            </a:r>
            <a:r>
              <a:rPr lang="es-MX" sz="1059" dirty="0">
                <a:solidFill>
                  <a:schemeClr val="dk1"/>
                </a:solidFill>
              </a:rPr>
              <a:t>o grupo de personas físicas que:</a:t>
            </a:r>
            <a:endParaRPr sz="1235" dirty="0"/>
          </a:p>
        </p:txBody>
      </p:sp>
      <p:sp>
        <p:nvSpPr>
          <p:cNvPr id="616" name="Google Shape;616;g12320317f92_0_1314"/>
          <p:cNvSpPr/>
          <p:nvPr/>
        </p:nvSpPr>
        <p:spPr>
          <a:xfrm>
            <a:off x="590416" y="3320178"/>
            <a:ext cx="473029" cy="375618"/>
          </a:xfrm>
          <a:prstGeom prst="rect">
            <a:avLst/>
          </a:prstGeom>
          <a:solidFill>
            <a:schemeClr val="accent5"/>
          </a:solidFill>
          <a:ln>
            <a:noFill/>
          </a:ln>
        </p:spPr>
        <p:txBody>
          <a:bodyPr spcFirstLastPara="1" wrap="square" lIns="80669" tIns="80669" rIns="80669" bIns="80669" anchor="ctr" anchorCtr="0">
            <a:noAutofit/>
          </a:bodyPr>
          <a:lstStyle/>
          <a:p>
            <a:pPr algn="ctr"/>
            <a:r>
              <a:rPr lang="es-MX" sz="1235" b="1">
                <a:solidFill>
                  <a:schemeClr val="lt1"/>
                </a:solidFill>
              </a:rPr>
              <a:t>1</a:t>
            </a:r>
            <a:endParaRPr sz="1235" b="1">
              <a:solidFill>
                <a:schemeClr val="lt1"/>
              </a:solidFill>
            </a:endParaRPr>
          </a:p>
        </p:txBody>
      </p:sp>
      <p:sp>
        <p:nvSpPr>
          <p:cNvPr id="617" name="Google Shape;617;g12320317f92_0_1314"/>
          <p:cNvSpPr/>
          <p:nvPr/>
        </p:nvSpPr>
        <p:spPr>
          <a:xfrm>
            <a:off x="1045015" y="3320177"/>
            <a:ext cx="7545441" cy="1000076"/>
          </a:xfrm>
          <a:prstGeom prst="rect">
            <a:avLst/>
          </a:prstGeom>
          <a:solidFill>
            <a:srgbClr val="EFEFEF"/>
          </a:solidFill>
          <a:ln>
            <a:noFill/>
          </a:ln>
        </p:spPr>
        <p:txBody>
          <a:bodyPr spcFirstLastPara="1" wrap="square" lIns="80669" tIns="80669" rIns="80669" bIns="80669" anchor="ctr" anchorCtr="0">
            <a:noAutofit/>
          </a:bodyPr>
          <a:lstStyle/>
          <a:p>
            <a:r>
              <a:rPr lang="es-MX" sz="1059" dirty="0">
                <a:solidFill>
                  <a:schemeClr val="dk1"/>
                </a:solidFill>
              </a:rPr>
              <a:t>Directamente o por medio de otra u otras </a:t>
            </a:r>
            <a:r>
              <a:rPr lang="es-MX" sz="1059" b="1" u="sng" dirty="0">
                <a:solidFill>
                  <a:schemeClr val="dk1"/>
                </a:solidFill>
              </a:rPr>
              <a:t>o de cualquier acto jurídico</a:t>
            </a:r>
            <a:r>
              <a:rPr lang="es-MX" sz="1059" b="1" dirty="0">
                <a:solidFill>
                  <a:schemeClr val="dk1"/>
                </a:solidFill>
              </a:rPr>
              <a:t>,</a:t>
            </a:r>
            <a:r>
              <a:rPr lang="es-MX" sz="1059" dirty="0">
                <a:solidFill>
                  <a:schemeClr val="dk1"/>
                </a:solidFill>
              </a:rPr>
              <a:t> obtiene u obtienen el beneficio derivado de su participación en una persona moral, un fideicomiso </a:t>
            </a:r>
            <a:r>
              <a:rPr lang="es-MX" sz="1059" b="1" u="sng" dirty="0">
                <a:solidFill>
                  <a:schemeClr val="dk1"/>
                </a:solidFill>
              </a:rPr>
              <a:t>o cualquier otra figura jurídica</a:t>
            </a:r>
            <a:r>
              <a:rPr lang="es-MX" sz="1059" b="1" dirty="0">
                <a:solidFill>
                  <a:schemeClr val="dk1"/>
                </a:solidFill>
              </a:rPr>
              <a:t>, </a:t>
            </a:r>
            <a:r>
              <a:rPr lang="es-MX" sz="1059" dirty="0">
                <a:solidFill>
                  <a:schemeClr val="dk1"/>
                </a:solidFill>
              </a:rPr>
              <a:t>así como de cualquier otro acto jurídico, </a:t>
            </a:r>
            <a:r>
              <a:rPr lang="es-MX" sz="1059" b="1" u="sng" dirty="0">
                <a:solidFill>
                  <a:schemeClr val="dk1"/>
                </a:solidFill>
              </a:rPr>
              <a:t>o es quien o quienes en última instancia ejerce o ejercen los derechos de uso, goce, disfrute, aprovechamiento o disposición de un bien </a:t>
            </a:r>
            <a:r>
              <a:rPr lang="es-MX" sz="1059" dirty="0">
                <a:solidFill>
                  <a:schemeClr val="dk1"/>
                </a:solidFill>
              </a:rPr>
              <a:t>o servicio o en cuyo nombre se realiza una transacción</a:t>
            </a:r>
            <a:r>
              <a:rPr lang="es-MX" sz="1059" b="1" dirty="0">
                <a:solidFill>
                  <a:schemeClr val="dk1"/>
                </a:solidFill>
              </a:rPr>
              <a:t>, </a:t>
            </a:r>
            <a:r>
              <a:rPr lang="es-MX" sz="1059" b="1" u="sng" dirty="0">
                <a:solidFill>
                  <a:schemeClr val="dk1"/>
                </a:solidFill>
              </a:rPr>
              <a:t>aun y cuando lo haga o hagan de forma contingente.</a:t>
            </a:r>
            <a:endParaRPr sz="1059" u="sng" dirty="0">
              <a:solidFill>
                <a:schemeClr val="dk1"/>
              </a:solidFill>
            </a:endParaRPr>
          </a:p>
        </p:txBody>
      </p:sp>
      <p:sp>
        <p:nvSpPr>
          <p:cNvPr id="618" name="Google Shape;618;g12320317f92_0_1314"/>
          <p:cNvSpPr/>
          <p:nvPr/>
        </p:nvSpPr>
        <p:spPr>
          <a:xfrm>
            <a:off x="590416" y="4535763"/>
            <a:ext cx="473029" cy="375618"/>
          </a:xfrm>
          <a:prstGeom prst="rect">
            <a:avLst/>
          </a:prstGeom>
          <a:solidFill>
            <a:schemeClr val="accent6"/>
          </a:solidFill>
          <a:ln>
            <a:noFill/>
          </a:ln>
        </p:spPr>
        <p:txBody>
          <a:bodyPr spcFirstLastPara="1" wrap="square" lIns="80669" tIns="80669" rIns="80669" bIns="80669" anchor="ctr" anchorCtr="0">
            <a:noAutofit/>
          </a:bodyPr>
          <a:lstStyle/>
          <a:p>
            <a:pPr algn="ctr"/>
            <a:r>
              <a:rPr lang="es-MX" sz="1235" b="1">
                <a:solidFill>
                  <a:schemeClr val="lt1"/>
                </a:solidFill>
              </a:rPr>
              <a:t>2</a:t>
            </a:r>
            <a:endParaRPr sz="1235" b="1">
              <a:solidFill>
                <a:schemeClr val="lt1"/>
              </a:solidFill>
            </a:endParaRPr>
          </a:p>
        </p:txBody>
      </p:sp>
      <p:sp>
        <p:nvSpPr>
          <p:cNvPr id="619" name="Google Shape;619;g12320317f92_0_1314"/>
          <p:cNvSpPr/>
          <p:nvPr/>
        </p:nvSpPr>
        <p:spPr>
          <a:xfrm>
            <a:off x="1041900" y="4535763"/>
            <a:ext cx="7545441" cy="375618"/>
          </a:xfrm>
          <a:prstGeom prst="rect">
            <a:avLst/>
          </a:prstGeom>
          <a:solidFill>
            <a:srgbClr val="EFEFEF"/>
          </a:solidFill>
          <a:ln>
            <a:noFill/>
          </a:ln>
        </p:spPr>
        <p:txBody>
          <a:bodyPr spcFirstLastPara="1" wrap="square" lIns="80669" tIns="80669" rIns="80669" bIns="80669" anchor="ctr" anchorCtr="0">
            <a:noAutofit/>
          </a:bodyPr>
          <a:lstStyle/>
          <a:p>
            <a:r>
              <a:rPr lang="es-MX" sz="1059" dirty="0">
                <a:solidFill>
                  <a:schemeClr val="dk1"/>
                </a:solidFill>
              </a:rPr>
              <a:t>Directa, indirectamente o </a:t>
            </a:r>
            <a:r>
              <a:rPr lang="es-MX" sz="1059" b="1" u="sng" dirty="0">
                <a:solidFill>
                  <a:schemeClr val="dk1"/>
                </a:solidFill>
              </a:rPr>
              <a:t>de forma contingente, ejerzan el control de la persona moral</a:t>
            </a:r>
            <a:r>
              <a:rPr lang="es-MX" sz="1059" dirty="0">
                <a:solidFill>
                  <a:schemeClr val="dk1"/>
                </a:solidFill>
              </a:rPr>
              <a:t>, </a:t>
            </a:r>
            <a:r>
              <a:rPr lang="es-MX" sz="1059" b="1" u="sng" dirty="0">
                <a:solidFill>
                  <a:schemeClr val="dk1"/>
                </a:solidFill>
              </a:rPr>
              <a:t>fideicomiso o cualquier otra figura jurídica.</a:t>
            </a:r>
            <a:endParaRPr sz="1059" b="1" u="sng" dirty="0">
              <a:solidFill>
                <a:schemeClr val="dk1"/>
              </a:solidFill>
            </a:endParaRPr>
          </a:p>
        </p:txBody>
      </p:sp>
      <p:sp>
        <p:nvSpPr>
          <p:cNvPr id="620" name="Google Shape;620;g12320317f92_0_1314"/>
          <p:cNvSpPr txBox="1"/>
          <p:nvPr/>
        </p:nvSpPr>
        <p:spPr>
          <a:xfrm>
            <a:off x="596691" y="5292557"/>
            <a:ext cx="7987500" cy="519618"/>
          </a:xfrm>
          <a:prstGeom prst="rect">
            <a:avLst/>
          </a:prstGeom>
          <a:noFill/>
          <a:ln>
            <a:noFill/>
          </a:ln>
        </p:spPr>
        <p:txBody>
          <a:bodyPr spcFirstLastPara="1" wrap="square" lIns="0" tIns="0" rIns="0" bIns="0" anchor="t" anchorCtr="0">
            <a:noAutofit/>
          </a:bodyPr>
          <a:lstStyle/>
          <a:p>
            <a:pPr>
              <a:buClr>
                <a:schemeClr val="dk1"/>
              </a:buClr>
            </a:pPr>
            <a:r>
              <a:rPr lang="es-MX" sz="1059">
                <a:solidFill>
                  <a:schemeClr val="dk1"/>
                </a:solidFill>
              </a:rPr>
              <a:t>Para efectos de determinar el Beneficiario Controlador se deberá documentar toda la cadena de titularidad hasta llegar a la persona física final que tenga el control directo o indirecto de la persona moral mexicana independientemente que esté ubicada en</a:t>
            </a:r>
            <a:br>
              <a:rPr lang="es-MX" sz="1059">
                <a:solidFill>
                  <a:schemeClr val="dk1"/>
                </a:solidFill>
              </a:rPr>
            </a:br>
            <a:r>
              <a:rPr lang="es-MX" sz="1059">
                <a:solidFill>
                  <a:schemeClr val="dk1"/>
                </a:solidFill>
              </a:rPr>
              <a:t>el extranjero.</a:t>
            </a:r>
            <a:endParaRPr sz="1059" dirty="0">
              <a:solidFill>
                <a:schemeClr val="dk1"/>
              </a:solidFill>
            </a:endParaRPr>
          </a:p>
          <a:p>
            <a:endParaRPr sz="1235" dirty="0"/>
          </a:p>
        </p:txBody>
      </p:sp>
      <p:sp>
        <p:nvSpPr>
          <p:cNvPr id="20" name="Google Shape;608;g12320317f92_0_1314">
            <a:extLst>
              <a:ext uri="{FF2B5EF4-FFF2-40B4-BE49-F238E27FC236}">
                <a16:creationId xmlns:a16="http://schemas.microsoft.com/office/drawing/2014/main" id="{8B7AF229-D683-48B0-8180-FD9A10E67425}"/>
              </a:ext>
            </a:extLst>
          </p:cNvPr>
          <p:cNvSpPr txBox="1">
            <a:spLocks noGrp="1"/>
          </p:cNvSpPr>
          <p:nvPr>
            <p:ph type="body" idx="1"/>
          </p:nvPr>
        </p:nvSpPr>
        <p:spPr>
          <a:xfrm>
            <a:off x="502950" y="526539"/>
            <a:ext cx="8081241" cy="403500"/>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1000"/>
              <a:buFont typeface="Georgia"/>
              <a:buNone/>
            </a:pPr>
            <a:r>
              <a:rPr lang="es-MX" sz="3200" dirty="0"/>
              <a:t>6. Beneficiario Controlador</a:t>
            </a:r>
          </a:p>
          <a:p>
            <a:pPr marL="0" indent="0">
              <a:lnSpc>
                <a:spcPct val="90000"/>
              </a:lnSpc>
            </a:pPr>
            <a:r>
              <a:rPr lang="es-MX" sz="2800" dirty="0">
                <a:solidFill>
                  <a:schemeClr val="accent5"/>
                </a:solidFill>
              </a:rPr>
              <a:t>Generalidades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7</a:t>
            </a:r>
            <a:r>
              <a:rPr lang="es-MX" sz="3200" dirty="0">
                <a:latin typeface="Georgia" panose="02040502050405020303" pitchFamily="18" charset="0"/>
              </a:rPr>
              <a:t>. PTU para efectos del Derech</a:t>
            </a:r>
            <a:r>
              <a:rPr lang="es-MX" dirty="0">
                <a:latin typeface="Georgia" panose="02040502050405020303" pitchFamily="18" charset="0"/>
              </a:rPr>
              <a:t>o Minero</a:t>
            </a: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693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pic>
        <p:nvPicPr>
          <p:cNvPr id="10" name="Google Shape;1211;p14">
            <a:extLst>
              <a:ext uri="{FF2B5EF4-FFF2-40B4-BE49-F238E27FC236}">
                <a16:creationId xmlns:a16="http://schemas.microsoft.com/office/drawing/2014/main" id="{E5E821DD-2728-44BF-B4BD-2A96CD82100E}"/>
              </a:ext>
            </a:extLst>
          </p:cNvPr>
          <p:cNvPicPr preferRelativeResize="0"/>
          <p:nvPr/>
        </p:nvPicPr>
        <p:blipFill rotWithShape="1">
          <a:blip r:embed="rId2">
            <a:alphaModFix/>
          </a:blip>
          <a:srcRect/>
          <a:stretch/>
        </p:blipFill>
        <p:spPr>
          <a:xfrm>
            <a:off x="6683636" y="2463205"/>
            <a:ext cx="1739191" cy="2267905"/>
          </a:xfrm>
          <a:prstGeom prst="rect">
            <a:avLst/>
          </a:prstGeom>
          <a:noFill/>
          <a:ln>
            <a:noFill/>
          </a:ln>
        </p:spPr>
      </p:pic>
      <p:sp>
        <p:nvSpPr>
          <p:cNvPr id="11" name="TextBox 10">
            <a:extLst>
              <a:ext uri="{FF2B5EF4-FFF2-40B4-BE49-F238E27FC236}">
                <a16:creationId xmlns:a16="http://schemas.microsoft.com/office/drawing/2014/main" id="{CD851787-5C43-4200-8FFD-097DFEBBF8B8}"/>
              </a:ext>
            </a:extLst>
          </p:cNvPr>
          <p:cNvSpPr txBox="1"/>
          <p:nvPr/>
        </p:nvSpPr>
        <p:spPr>
          <a:xfrm>
            <a:off x="791373" y="1858221"/>
            <a:ext cx="5711130" cy="3477875"/>
          </a:xfrm>
          <a:prstGeom prst="rect">
            <a:avLst/>
          </a:prstGeom>
          <a:solidFill>
            <a:schemeClr val="bg1">
              <a:lumMod val="95000"/>
            </a:schemeClr>
          </a:solidFill>
        </p:spPr>
        <p:txBody>
          <a:bodyPr wrap="square" rtlCol="0">
            <a:spAutoFit/>
          </a:bodyPr>
          <a:lstStyle/>
          <a:p>
            <a:endParaRPr lang="es-MX" sz="2000" dirty="0">
              <a:latin typeface="Georgia" panose="02040502050405020303" pitchFamily="18" charset="0"/>
            </a:endParaRPr>
          </a:p>
          <a:p>
            <a:r>
              <a:rPr lang="es-MX" sz="2000" dirty="0">
                <a:latin typeface="Georgia" panose="02040502050405020303" pitchFamily="18" charset="0"/>
              </a:rPr>
              <a:t>Determinación del Derecho Minero:</a:t>
            </a:r>
          </a:p>
          <a:p>
            <a:endParaRPr lang="es-MX" sz="2000" dirty="0">
              <a:latin typeface="Georgia" panose="02040502050405020303" pitchFamily="18" charset="0"/>
            </a:endParaRPr>
          </a:p>
          <a:p>
            <a:pPr marL="360363"/>
            <a:r>
              <a:rPr lang="es-MX" sz="2000" dirty="0">
                <a:latin typeface="Georgia" panose="02040502050405020303" pitchFamily="18" charset="0"/>
              </a:rPr>
              <a:t>Ingresos de la actividad extractiva conforme a Ley del ISR</a:t>
            </a:r>
          </a:p>
          <a:p>
            <a:pPr marL="360363" indent="-360363"/>
            <a:r>
              <a:rPr lang="es-MX" sz="2000" dirty="0">
                <a:latin typeface="Georgia" panose="02040502050405020303" pitchFamily="18" charset="0"/>
              </a:rPr>
              <a:t>[-] </a:t>
            </a:r>
            <a:r>
              <a:rPr lang="es-MX" sz="2000" b="1" dirty="0">
                <a:latin typeface="Georgia" panose="02040502050405020303" pitchFamily="18" charset="0"/>
              </a:rPr>
              <a:t>Deducciones autorizadas conforme a Ley del ISR (con ciertas excepciones)</a:t>
            </a:r>
          </a:p>
          <a:p>
            <a:endParaRPr lang="es-MX" sz="2000" b="1" dirty="0">
              <a:latin typeface="Georgia" panose="02040502050405020303" pitchFamily="18" charset="0"/>
            </a:endParaRPr>
          </a:p>
          <a:p>
            <a:r>
              <a:rPr lang="es-MX" sz="2000" dirty="0">
                <a:latin typeface="Georgia" panose="02040502050405020303" pitchFamily="18" charset="0"/>
              </a:rPr>
              <a:t>[=] Base del Derecho Minero</a:t>
            </a:r>
          </a:p>
          <a:p>
            <a:endParaRPr lang="es-MX" sz="2000" dirty="0"/>
          </a:p>
          <a:p>
            <a:endParaRPr lang="es-MX" sz="2000" dirty="0"/>
          </a:p>
        </p:txBody>
      </p:sp>
      <p:sp>
        <p:nvSpPr>
          <p:cNvPr id="12" name="Google Shape;1458;p26">
            <a:extLst>
              <a:ext uri="{FF2B5EF4-FFF2-40B4-BE49-F238E27FC236}">
                <a16:creationId xmlns:a16="http://schemas.microsoft.com/office/drawing/2014/main" id="{0A6FAD32-8336-4B86-B579-D6EAAB5DC176}"/>
              </a:ext>
            </a:extLst>
          </p:cNvPr>
          <p:cNvSpPr/>
          <p:nvPr/>
        </p:nvSpPr>
        <p:spPr>
          <a:xfrm>
            <a:off x="721173" y="1858221"/>
            <a:ext cx="70200" cy="2000547"/>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cxnSp>
        <p:nvCxnSpPr>
          <p:cNvPr id="8" name="Straight Connector 7">
            <a:extLst>
              <a:ext uri="{FF2B5EF4-FFF2-40B4-BE49-F238E27FC236}">
                <a16:creationId xmlns:a16="http://schemas.microsoft.com/office/drawing/2014/main" id="{89F42ACE-C13A-42D5-8B7A-7F30E9806E09}"/>
              </a:ext>
            </a:extLst>
          </p:cNvPr>
          <p:cNvCxnSpPr/>
          <p:nvPr/>
        </p:nvCxnSpPr>
        <p:spPr>
          <a:xfrm>
            <a:off x="947956" y="4194495"/>
            <a:ext cx="54276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6F76D70-F6EE-4DED-BAFF-15EE5527F3DC}"/>
              </a:ext>
            </a:extLst>
          </p:cNvPr>
          <p:cNvCxnSpPr/>
          <p:nvPr/>
        </p:nvCxnSpPr>
        <p:spPr>
          <a:xfrm>
            <a:off x="947956" y="4731110"/>
            <a:ext cx="54276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7305AA9-A760-4059-81A3-C5984E44740E}"/>
              </a:ext>
            </a:extLst>
          </p:cNvPr>
          <p:cNvCxnSpPr/>
          <p:nvPr/>
        </p:nvCxnSpPr>
        <p:spPr>
          <a:xfrm>
            <a:off x="947956" y="4784240"/>
            <a:ext cx="542767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738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1823;p39">
            <a:extLst>
              <a:ext uri="{FF2B5EF4-FFF2-40B4-BE49-F238E27FC236}">
                <a16:creationId xmlns:a16="http://schemas.microsoft.com/office/drawing/2014/main" id="{28032EB1-C6FF-403A-AF33-E9154B5444B6}"/>
              </a:ext>
            </a:extLst>
          </p:cNvPr>
          <p:cNvSpPr/>
          <p:nvPr/>
        </p:nvSpPr>
        <p:spPr>
          <a:xfrm>
            <a:off x="0" y="1760580"/>
            <a:ext cx="319799" cy="509742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0"/>
            <a:ext cx="319799" cy="176058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3" name="TextBox 2">
            <a:extLst>
              <a:ext uri="{FF2B5EF4-FFF2-40B4-BE49-F238E27FC236}">
                <a16:creationId xmlns:a16="http://schemas.microsoft.com/office/drawing/2014/main" id="{BA00FEC1-5AB7-4ADE-ABE4-CF388066612C}"/>
              </a:ext>
            </a:extLst>
          </p:cNvPr>
          <p:cNvSpPr txBox="1"/>
          <p:nvPr/>
        </p:nvSpPr>
        <p:spPr>
          <a:xfrm>
            <a:off x="2605224" y="2474893"/>
            <a:ext cx="5989832" cy="954107"/>
          </a:xfrm>
          <a:prstGeom prst="rect">
            <a:avLst/>
          </a:prstGeom>
          <a:solidFill>
            <a:schemeClr val="bg1">
              <a:lumMod val="95000"/>
            </a:schemeClr>
          </a:solidFill>
        </p:spPr>
        <p:txBody>
          <a:bodyPr wrap="square" rtlCol="0">
            <a:spAutoFit/>
          </a:bodyPr>
          <a:lstStyle/>
          <a:p>
            <a:r>
              <a:rPr lang="es-MX" b="1" dirty="0">
                <a:latin typeface="Georgia" panose="02040502050405020303" pitchFamily="18" charset="0"/>
              </a:rPr>
              <a:t>XXVI</a:t>
            </a:r>
            <a:r>
              <a:rPr lang="es-MX" dirty="0">
                <a:latin typeface="Georgia" panose="02040502050405020303" pitchFamily="18" charset="0"/>
              </a:rPr>
              <a:t>. Las cantidades que tengan el carácter de </a:t>
            </a:r>
            <a:r>
              <a:rPr lang="es-MX" b="1" u="sng" dirty="0">
                <a:latin typeface="Georgia" panose="02040502050405020303" pitchFamily="18" charset="0"/>
              </a:rPr>
              <a:t>participación en la utilidad del contribuyente</a:t>
            </a:r>
            <a:r>
              <a:rPr lang="es-MX" dirty="0">
                <a:latin typeface="Georgia" panose="02040502050405020303" pitchFamily="18" charset="0"/>
              </a:rPr>
              <a:t> o estén condicionadas a la obtención de ésta, </a:t>
            </a:r>
            <a:r>
              <a:rPr lang="es-MX" b="1" u="sng" dirty="0">
                <a:latin typeface="Georgia" panose="02040502050405020303" pitchFamily="18" charset="0"/>
              </a:rPr>
              <a:t>ya sea que correspondan a trabajadores</a:t>
            </a:r>
            <a:r>
              <a:rPr lang="es-MX" dirty="0">
                <a:latin typeface="Georgia" panose="02040502050405020303" pitchFamily="18" charset="0"/>
              </a:rPr>
              <a:t>, a miembros del consejo de administración, a obligacionistas o a otros.</a:t>
            </a:r>
          </a:p>
        </p:txBody>
      </p:sp>
      <p:sp>
        <p:nvSpPr>
          <p:cNvPr id="7" name="Google Shape;1218;p15">
            <a:extLst>
              <a:ext uri="{FF2B5EF4-FFF2-40B4-BE49-F238E27FC236}">
                <a16:creationId xmlns:a16="http://schemas.microsoft.com/office/drawing/2014/main" id="{B142DEEE-8A3B-478A-B4DC-B0507830CA33}"/>
              </a:ext>
            </a:extLst>
          </p:cNvPr>
          <p:cNvSpPr txBox="1"/>
          <p:nvPr/>
        </p:nvSpPr>
        <p:spPr>
          <a:xfrm>
            <a:off x="871285" y="1914114"/>
            <a:ext cx="7732524" cy="484800"/>
          </a:xfrm>
          <a:prstGeom prst="rect">
            <a:avLst/>
          </a:prstGeom>
          <a:noFill/>
          <a:ln>
            <a:noFill/>
          </a:ln>
        </p:spPr>
        <p:txBody>
          <a:bodyPr spcFirstLastPara="1" wrap="square" lIns="0" tIns="0" rIns="0" bIns="0" anchor="t" anchorCtr="0">
            <a:noAutofit/>
          </a:bodyPr>
          <a:lstStyle/>
          <a:p>
            <a:pPr marL="0" marR="0" lvl="3" indent="0" algn="r" rtl="0">
              <a:lnSpc>
                <a:spcPct val="100000"/>
              </a:lnSpc>
              <a:spcBef>
                <a:spcPts val="0"/>
              </a:spcBef>
              <a:spcAft>
                <a:spcPts val="0"/>
              </a:spcAft>
              <a:buClr>
                <a:srgbClr val="000000"/>
              </a:buClr>
              <a:buSzPts val="3000"/>
              <a:buFont typeface="Arial"/>
              <a:buNone/>
            </a:pPr>
            <a:r>
              <a:rPr lang="es-MX" sz="2700" b="0" i="0" u="none" strike="noStrike" cap="none" dirty="0">
                <a:solidFill>
                  <a:srgbClr val="000000"/>
                </a:solidFill>
                <a:latin typeface="Georgia" panose="02040502050405020303" pitchFamily="18" charset="0"/>
                <a:ea typeface="Georgia"/>
                <a:cs typeface="Georgia"/>
                <a:sym typeface="Georgia"/>
              </a:rPr>
              <a:t>Artículo 28 de la Ley del ISR – No deducibles</a:t>
            </a:r>
            <a:endParaRPr sz="2700" b="0" i="0" u="none" strike="noStrike" cap="none" dirty="0">
              <a:solidFill>
                <a:srgbClr val="000000"/>
              </a:solidFill>
              <a:latin typeface="Georgia" panose="02040502050405020303" pitchFamily="18" charset="0"/>
              <a:ea typeface="Georgia"/>
              <a:cs typeface="Georgia"/>
              <a:sym typeface="Georgia"/>
            </a:endParaRPr>
          </a:p>
        </p:txBody>
      </p:sp>
      <p:sp>
        <p:nvSpPr>
          <p:cNvPr id="8" name="TextBox 7">
            <a:extLst>
              <a:ext uri="{FF2B5EF4-FFF2-40B4-BE49-F238E27FC236}">
                <a16:creationId xmlns:a16="http://schemas.microsoft.com/office/drawing/2014/main" id="{DFAAA1F4-307B-4DE2-8B9B-8D2E5570292F}"/>
              </a:ext>
            </a:extLst>
          </p:cNvPr>
          <p:cNvSpPr txBox="1"/>
          <p:nvPr/>
        </p:nvSpPr>
        <p:spPr>
          <a:xfrm>
            <a:off x="2614744" y="4611133"/>
            <a:ext cx="5989832" cy="954107"/>
          </a:xfrm>
          <a:prstGeom prst="rect">
            <a:avLst/>
          </a:prstGeom>
          <a:solidFill>
            <a:schemeClr val="bg1">
              <a:lumMod val="95000"/>
            </a:schemeClr>
          </a:solidFill>
        </p:spPr>
        <p:txBody>
          <a:bodyPr wrap="square" rtlCol="0">
            <a:spAutoFit/>
          </a:bodyPr>
          <a:lstStyle/>
          <a:p>
            <a:r>
              <a:rPr lang="es-MX" b="1" dirty="0">
                <a:latin typeface="Georgia" panose="02040502050405020303" pitchFamily="18" charset="0"/>
              </a:rPr>
              <a:t>I. </a:t>
            </a:r>
            <a:r>
              <a:rPr lang="es-MX" dirty="0">
                <a:latin typeface="Georgia" panose="02040502050405020303" pitchFamily="18" charset="0"/>
              </a:rPr>
              <a:t>Se obtendrá la utilidad fiscal disminuyendo de la totalidad de los ingresos acumulables obtenidos en el ejercicio, las deducciones autorizadas por este Título </a:t>
            </a:r>
            <a:r>
              <a:rPr lang="es-MX" b="1" dirty="0">
                <a:latin typeface="Georgia" panose="02040502050405020303" pitchFamily="18" charset="0"/>
              </a:rPr>
              <a:t>y la participación de los trabajadores en las utilidades de las empresas pagada en el ejercicio, […]</a:t>
            </a:r>
          </a:p>
        </p:txBody>
      </p:sp>
      <p:sp>
        <p:nvSpPr>
          <p:cNvPr id="9" name="Google Shape;1218;p15">
            <a:extLst>
              <a:ext uri="{FF2B5EF4-FFF2-40B4-BE49-F238E27FC236}">
                <a16:creationId xmlns:a16="http://schemas.microsoft.com/office/drawing/2014/main" id="{F95C7775-E61F-43E0-AB6B-811ABD5C3DF6}"/>
              </a:ext>
            </a:extLst>
          </p:cNvPr>
          <p:cNvSpPr txBox="1"/>
          <p:nvPr/>
        </p:nvSpPr>
        <p:spPr>
          <a:xfrm>
            <a:off x="1025129" y="4117488"/>
            <a:ext cx="7579448" cy="484800"/>
          </a:xfrm>
          <a:prstGeom prst="rect">
            <a:avLst/>
          </a:prstGeom>
          <a:noFill/>
          <a:ln>
            <a:noFill/>
          </a:ln>
        </p:spPr>
        <p:txBody>
          <a:bodyPr spcFirstLastPara="1" wrap="square" lIns="0" tIns="0" rIns="0" bIns="0" anchor="t" anchorCtr="0">
            <a:noAutofit/>
          </a:bodyPr>
          <a:lstStyle/>
          <a:p>
            <a:pPr marL="0" marR="0" lvl="3" indent="0" rtl="0">
              <a:lnSpc>
                <a:spcPct val="100000"/>
              </a:lnSpc>
              <a:spcBef>
                <a:spcPts val="0"/>
              </a:spcBef>
              <a:spcAft>
                <a:spcPts val="0"/>
              </a:spcAft>
              <a:buClr>
                <a:srgbClr val="000000"/>
              </a:buClr>
              <a:buSzPts val="3000"/>
              <a:buFont typeface="Arial"/>
              <a:buNone/>
            </a:pPr>
            <a:r>
              <a:rPr lang="es-MX" sz="2700" b="0" i="0" u="none" strike="noStrike" cap="none" dirty="0">
                <a:solidFill>
                  <a:srgbClr val="000000"/>
                </a:solidFill>
                <a:latin typeface="Georgia" panose="02040502050405020303" pitchFamily="18" charset="0"/>
                <a:ea typeface="Georgia"/>
                <a:cs typeface="Georgia"/>
                <a:sym typeface="Georgia"/>
              </a:rPr>
              <a:t>Artículo 9 de la Ley del ISR – Utilidad fiscal</a:t>
            </a:r>
            <a:endParaRPr sz="2700" b="0" i="0" u="none" strike="noStrike" cap="none" dirty="0">
              <a:solidFill>
                <a:srgbClr val="000000"/>
              </a:solidFill>
              <a:latin typeface="Georgia" panose="02040502050405020303" pitchFamily="18" charset="0"/>
              <a:ea typeface="Georgia"/>
              <a:cs typeface="Georgia"/>
              <a:sym typeface="Georgia"/>
            </a:endParaRPr>
          </a:p>
        </p:txBody>
      </p:sp>
      <p:sp>
        <p:nvSpPr>
          <p:cNvPr id="10" name="Google Shape;1458;p26">
            <a:extLst>
              <a:ext uri="{FF2B5EF4-FFF2-40B4-BE49-F238E27FC236}">
                <a16:creationId xmlns:a16="http://schemas.microsoft.com/office/drawing/2014/main" id="{84A45FDD-132D-45FB-A3EA-3FB485314DEB}"/>
              </a:ext>
            </a:extLst>
          </p:cNvPr>
          <p:cNvSpPr/>
          <p:nvPr/>
        </p:nvSpPr>
        <p:spPr>
          <a:xfrm>
            <a:off x="2535024" y="2474893"/>
            <a:ext cx="70200" cy="954107"/>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11" name="Google Shape;1458;p26">
            <a:extLst>
              <a:ext uri="{FF2B5EF4-FFF2-40B4-BE49-F238E27FC236}">
                <a16:creationId xmlns:a16="http://schemas.microsoft.com/office/drawing/2014/main" id="{C381B4AB-1555-4954-BA8B-0CD299CF00C3}"/>
              </a:ext>
            </a:extLst>
          </p:cNvPr>
          <p:cNvSpPr/>
          <p:nvPr/>
        </p:nvSpPr>
        <p:spPr>
          <a:xfrm>
            <a:off x="2554064" y="4611133"/>
            <a:ext cx="51160" cy="954107"/>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Georgia" panose="02040502050405020303" pitchFamily="18" charset="0"/>
              <a:sym typeface="Arial"/>
            </a:endParaRPr>
          </a:p>
        </p:txBody>
      </p:sp>
      <p:sp>
        <p:nvSpPr>
          <p:cNvPr id="22" name="Title 1">
            <a:extLst>
              <a:ext uri="{FF2B5EF4-FFF2-40B4-BE49-F238E27FC236}">
                <a16:creationId xmlns:a16="http://schemas.microsoft.com/office/drawing/2014/main" id="{B5BFD0C3-01B5-43D4-9B57-3F5AC2AA16BF}"/>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7</a:t>
            </a:r>
            <a:r>
              <a:rPr lang="es-MX" sz="3200" dirty="0">
                <a:latin typeface="Georgia" panose="02040502050405020303" pitchFamily="18" charset="0"/>
              </a:rPr>
              <a:t>. PTU para efectos del Derech</a:t>
            </a:r>
            <a:r>
              <a:rPr lang="es-MX" dirty="0">
                <a:latin typeface="Georgia" panose="02040502050405020303" pitchFamily="18" charset="0"/>
              </a:rPr>
              <a:t>o Minero</a:t>
            </a:r>
            <a:endParaRPr lang="en-US" sz="3000" dirty="0"/>
          </a:p>
        </p:txBody>
      </p:sp>
    </p:spTree>
    <p:extLst>
      <p:ext uri="{BB962C8B-B14F-4D97-AF65-F5344CB8AC3E}">
        <p14:creationId xmlns:p14="http://schemas.microsoft.com/office/powerpoint/2010/main" val="1171430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sz="3200" dirty="0">
                <a:latin typeface="Georgia" panose="02040502050405020303" pitchFamily="18" charset="0"/>
              </a:rPr>
              <a:t>8. Otros temas a considerar al cierre</a:t>
            </a: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12022"/>
            <a:ext cx="319799" cy="504597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3" name="TextBox 22">
            <a:extLst>
              <a:ext uri="{FF2B5EF4-FFF2-40B4-BE49-F238E27FC236}">
                <a16:creationId xmlns:a16="http://schemas.microsoft.com/office/drawing/2014/main" id="{277ABADA-F68D-43D0-9227-0C2A12C0DFCF}"/>
              </a:ext>
            </a:extLst>
          </p:cNvPr>
          <p:cNvSpPr txBox="1"/>
          <p:nvPr/>
        </p:nvSpPr>
        <p:spPr>
          <a:xfrm>
            <a:off x="1005396" y="1698470"/>
            <a:ext cx="7290787" cy="3462486"/>
          </a:xfrm>
          <a:prstGeom prst="rect">
            <a:avLst/>
          </a:prstGeom>
          <a:noFill/>
        </p:spPr>
        <p:txBody>
          <a:bodyPr wrap="square" lIns="0" tIns="0" rIns="0" bIns="0" rtlCol="0">
            <a:spAutoFit/>
          </a:bodyPr>
          <a:lstStyle/>
          <a:p>
            <a:pPr marL="214313" indent="-214313">
              <a:spcAft>
                <a:spcPts val="450"/>
              </a:spcAft>
              <a:buSzPct val="100000"/>
              <a:buFont typeface="Wingdings" panose="05000000000000000000" pitchFamily="2" charset="2"/>
              <a:buChar char="Ø"/>
            </a:pPr>
            <a:r>
              <a:rPr lang="es-MX" sz="1600" dirty="0">
                <a:solidFill>
                  <a:schemeClr val="tx1"/>
                </a:solidFill>
              </a:rPr>
              <a:t>La ganancia cambiaria no podrá ser menor de la que resultaría de considerar el </a:t>
            </a:r>
            <a:r>
              <a:rPr lang="es-MX" sz="1600" dirty="0" err="1">
                <a:solidFill>
                  <a:schemeClr val="tx1"/>
                </a:solidFill>
              </a:rPr>
              <a:t>t.c</a:t>
            </a:r>
            <a:r>
              <a:rPr lang="es-MX" sz="1600" dirty="0">
                <a:solidFill>
                  <a:schemeClr val="tx1"/>
                </a:solidFill>
              </a:rPr>
              <a:t>. para solventar obligaciones denominadas en moneda extranjera.</a:t>
            </a:r>
          </a:p>
          <a:p>
            <a:pPr marL="214313" indent="-214313">
              <a:spcAft>
                <a:spcPts val="450"/>
              </a:spcAft>
              <a:buSzPct val="100000"/>
              <a:buFont typeface="Wingdings" panose="05000000000000000000" pitchFamily="2" charset="2"/>
              <a:buChar char="Ø"/>
            </a:pPr>
            <a:r>
              <a:rPr lang="es-MX" sz="1600" dirty="0">
                <a:solidFill>
                  <a:schemeClr val="tx1"/>
                </a:solidFill>
              </a:rPr>
              <a:t>Capitalización delgada nuevas reglas para capital fiscal (pérdidas fiscales)</a:t>
            </a:r>
          </a:p>
          <a:p>
            <a:pPr marL="214313" indent="-214313">
              <a:spcAft>
                <a:spcPts val="450"/>
              </a:spcAft>
              <a:buSzPct val="100000"/>
              <a:buFont typeface="Wingdings" panose="05000000000000000000" pitchFamily="2" charset="2"/>
              <a:buChar char="Ø"/>
            </a:pPr>
            <a:r>
              <a:rPr lang="es-MX" sz="1600" dirty="0">
                <a:solidFill>
                  <a:schemeClr val="tx1"/>
                </a:solidFill>
              </a:rPr>
              <a:t>Efectos de intereses netos no deducibles (segundo año y subsecuentes)</a:t>
            </a:r>
          </a:p>
          <a:p>
            <a:pPr marL="214313" indent="-214313">
              <a:spcAft>
                <a:spcPts val="450"/>
              </a:spcAft>
              <a:buSzPct val="100000"/>
              <a:buFont typeface="Wingdings" panose="05000000000000000000" pitchFamily="2" charset="2"/>
              <a:buChar char="Ø"/>
            </a:pPr>
            <a:r>
              <a:rPr lang="es-MX" sz="1600" dirty="0">
                <a:solidFill>
                  <a:schemeClr val="tx1"/>
                </a:solidFill>
              </a:rPr>
              <a:t>Efectos al cierre por autorización para aplicar un CU menor en pagos provisionales</a:t>
            </a:r>
          </a:p>
          <a:p>
            <a:pPr marL="214313" indent="-214313">
              <a:spcAft>
                <a:spcPts val="450"/>
              </a:spcAft>
              <a:buSzPct val="100000"/>
              <a:buFont typeface="Wingdings" panose="05000000000000000000" pitchFamily="2" charset="2"/>
              <a:buChar char="Ø"/>
            </a:pPr>
            <a:r>
              <a:rPr lang="es-MX" sz="1600" dirty="0">
                <a:solidFill>
                  <a:schemeClr val="tx1"/>
                </a:solidFill>
              </a:rPr>
              <a:t>IVA no objeto</a:t>
            </a:r>
          </a:p>
          <a:p>
            <a:pPr marL="214313" indent="-214313">
              <a:spcAft>
                <a:spcPts val="450"/>
              </a:spcAft>
              <a:buSzPct val="100000"/>
              <a:buFont typeface="Wingdings" panose="05000000000000000000" pitchFamily="2" charset="2"/>
              <a:buChar char="Ø"/>
            </a:pPr>
            <a:r>
              <a:rPr lang="es-MX" sz="1600" dirty="0">
                <a:solidFill>
                  <a:schemeClr val="tx1"/>
                </a:solidFill>
              </a:rPr>
              <a:t>Conceptos que comprenden el Monto Original de la Inversión (MOI)</a:t>
            </a:r>
          </a:p>
          <a:p>
            <a:pPr>
              <a:spcAft>
                <a:spcPts val="450"/>
              </a:spcAft>
              <a:buSzPct val="100000"/>
            </a:pPr>
            <a:r>
              <a:rPr lang="es-MX" sz="1200" i="1" dirty="0">
                <a:solidFill>
                  <a:schemeClr val="tx1"/>
                </a:solidFill>
              </a:rPr>
              <a:t>“además del precio del bien, los impuestos efectivamente pagados con motivo de la adquisición o importación del mismo a excepción del impuesto al valor agregado, así como las erogaciones por concepto de derechos, cuotas compensatorias, preparación del emplazamiento físico, instalación, montaje, manejo, entrega, fletes, transportes, acarreos, seguros contra riesgos en la transportación, manejo, comisiones sobre compras y honorarios a agentes o agencias aduanales</a:t>
            </a:r>
            <a:r>
              <a:rPr lang="es-MX" sz="1200" b="1" i="1" u="sng" dirty="0">
                <a:solidFill>
                  <a:schemeClr val="tx1"/>
                </a:solidFill>
              </a:rPr>
              <a:t>, así como los relativos a los servicios contratados para que la inversión funcione</a:t>
            </a:r>
            <a:r>
              <a:rPr lang="es-MX" sz="1200" i="1" dirty="0">
                <a:solidFill>
                  <a:schemeClr val="tx1"/>
                </a:solidFill>
              </a:rPr>
              <a:t>”</a:t>
            </a:r>
          </a:p>
        </p:txBody>
      </p:sp>
    </p:spTree>
    <p:extLst>
      <p:ext uri="{BB962C8B-B14F-4D97-AF65-F5344CB8AC3E}">
        <p14:creationId xmlns:p14="http://schemas.microsoft.com/office/powerpoint/2010/main" val="2066695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9</a:t>
            </a:r>
            <a:r>
              <a:rPr lang="es-MX" sz="3200" dirty="0">
                <a:latin typeface="Georgia" panose="02040502050405020303" pitchFamily="18" charset="0"/>
              </a:rPr>
              <a:t>. Controles volumétricos</a:t>
            </a: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693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3" name="TextBox 22">
            <a:extLst>
              <a:ext uri="{FF2B5EF4-FFF2-40B4-BE49-F238E27FC236}">
                <a16:creationId xmlns:a16="http://schemas.microsoft.com/office/drawing/2014/main" id="{277ABADA-F68D-43D0-9227-0C2A12C0DFCF}"/>
              </a:ext>
            </a:extLst>
          </p:cNvPr>
          <p:cNvSpPr txBox="1"/>
          <p:nvPr/>
        </p:nvSpPr>
        <p:spPr>
          <a:xfrm>
            <a:off x="1005396" y="2042419"/>
            <a:ext cx="7290787" cy="3908762"/>
          </a:xfrm>
          <a:prstGeom prst="rect">
            <a:avLst/>
          </a:prstGeom>
          <a:noFill/>
        </p:spPr>
        <p:txBody>
          <a:bodyPr wrap="square" lIns="0" tIns="0" rIns="0" bIns="0" rtlCol="0">
            <a:spAutoFit/>
          </a:bodyPr>
          <a:lstStyle/>
          <a:p>
            <a:pPr marL="214313" indent="-214313">
              <a:spcAft>
                <a:spcPts val="450"/>
              </a:spcAft>
              <a:buSzPct val="100000"/>
              <a:buFont typeface="Wingdings" panose="05000000000000000000" pitchFamily="2" charset="2"/>
              <a:buChar char="Ø"/>
            </a:pPr>
            <a:r>
              <a:rPr lang="es-MX" sz="1200" b="1" dirty="0">
                <a:solidFill>
                  <a:schemeClr val="accent5">
                    <a:lumMod val="75000"/>
                  </a:schemeClr>
                </a:solidFill>
              </a:rPr>
              <a:t>Reforma 2022 </a:t>
            </a:r>
            <a:r>
              <a:rPr lang="es-MX" sz="1200" dirty="0"/>
              <a:t>al </a:t>
            </a:r>
            <a:r>
              <a:rPr lang="es-MX" sz="1200" b="1" dirty="0"/>
              <a:t>Código Fiscal de la Federación</a:t>
            </a:r>
            <a:r>
              <a:rPr lang="es-MX" sz="1200" dirty="0"/>
              <a:t> – Artículo 28, fracción I Apartado B</a:t>
            </a:r>
          </a:p>
          <a:p>
            <a:pPr marL="214313" indent="-214313">
              <a:spcAft>
                <a:spcPts val="450"/>
              </a:spcAft>
              <a:buSzPct val="100000"/>
              <a:buFont typeface="Courier New" panose="02070309020205020404" pitchFamily="49" charset="0"/>
              <a:buChar char="o"/>
            </a:pPr>
            <a:endParaRPr lang="es-MX" sz="1200" dirty="0"/>
          </a:p>
          <a:p>
            <a:pPr marL="900113" lvl="2" indent="-214313">
              <a:spcAft>
                <a:spcPts val="450"/>
              </a:spcAft>
              <a:buSzPct val="100000"/>
              <a:buFont typeface="Courier New" panose="02070309020205020404" pitchFamily="49" charset="0"/>
              <a:buChar char="o"/>
            </a:pPr>
            <a:r>
              <a:rPr lang="es-MX" sz="1200" dirty="0"/>
              <a:t>Inclusión de Reportes de Controles Volumétricos como medida para combatir y mitigar el mercado ilícito de hidrocarburos y petrolíferos.</a:t>
            </a:r>
          </a:p>
          <a:p>
            <a:pPr marL="900113" lvl="2" indent="-214313">
              <a:spcAft>
                <a:spcPts val="450"/>
              </a:spcAft>
              <a:buSzPct val="100000"/>
              <a:buFont typeface="Courier New" panose="02070309020205020404" pitchFamily="49" charset="0"/>
              <a:buChar char="o"/>
            </a:pPr>
            <a:endParaRPr lang="es-MX" sz="1200" dirty="0"/>
          </a:p>
          <a:p>
            <a:pPr marL="900113" lvl="2" indent="-214313">
              <a:spcAft>
                <a:spcPts val="450"/>
              </a:spcAft>
              <a:buSzPct val="100000"/>
              <a:buFont typeface="Courier New" panose="02070309020205020404" pitchFamily="49" charset="0"/>
              <a:buChar char="o"/>
            </a:pPr>
            <a:r>
              <a:rPr lang="es-MX" sz="1200" dirty="0"/>
              <a:t>Forman parte de la </a:t>
            </a:r>
            <a:r>
              <a:rPr lang="es-MX" sz="1200" b="1" dirty="0">
                <a:solidFill>
                  <a:schemeClr val="accent5">
                    <a:lumMod val="75000"/>
                  </a:schemeClr>
                </a:solidFill>
              </a:rPr>
              <a:t>Contabilidad</a:t>
            </a:r>
            <a:r>
              <a:rPr lang="es-MX" sz="1200" dirty="0"/>
              <a:t>, para efectos fiscales:</a:t>
            </a:r>
          </a:p>
          <a:p>
            <a:pPr marL="900113" lvl="2" indent="-214313">
              <a:spcAft>
                <a:spcPts val="450"/>
              </a:spcAft>
              <a:buSzPct val="100000"/>
              <a:buFont typeface="Courier New" panose="02070309020205020404" pitchFamily="49" charset="0"/>
              <a:buChar char="o"/>
            </a:pPr>
            <a:endParaRPr lang="es-MX" sz="1200" b="1" dirty="0"/>
          </a:p>
          <a:p>
            <a:pPr marL="1585913" lvl="4" indent="-214313">
              <a:spcAft>
                <a:spcPts val="450"/>
              </a:spcAft>
              <a:buSzPct val="100000"/>
              <a:buFont typeface="Courier New" panose="02070309020205020404" pitchFamily="49" charset="0"/>
              <a:buChar char="o"/>
            </a:pPr>
            <a:r>
              <a:rPr lang="es-MX" sz="1200" dirty="0"/>
              <a:t>Registros de Volumen diarios y mensuales</a:t>
            </a:r>
          </a:p>
          <a:p>
            <a:pPr marL="1585913" lvl="4" indent="-214313">
              <a:spcAft>
                <a:spcPts val="450"/>
              </a:spcAft>
              <a:buSzPct val="100000"/>
              <a:buFont typeface="Courier New" panose="02070309020205020404" pitchFamily="49" charset="0"/>
              <a:buChar char="o"/>
            </a:pPr>
            <a:r>
              <a:rPr lang="es-MX" sz="1200" dirty="0"/>
              <a:t>La información de los CFDI asociados a la entrega o recepción de hidrocarburos y petrolíferos</a:t>
            </a:r>
          </a:p>
          <a:p>
            <a:pPr marL="1585913" lvl="4" indent="-214313">
              <a:spcAft>
                <a:spcPts val="450"/>
              </a:spcAft>
              <a:buSzPct val="100000"/>
              <a:buFont typeface="Courier New" panose="02070309020205020404" pitchFamily="49" charset="0"/>
              <a:buChar char="o"/>
            </a:pPr>
            <a:r>
              <a:rPr lang="es-MX" sz="1200" dirty="0"/>
              <a:t>Información contenida en los dictámenes que determinen el tipo de hidrocarburo o petrolífero de que se trate</a:t>
            </a:r>
          </a:p>
          <a:p>
            <a:pPr marL="1585913" lvl="4" indent="-214313">
              <a:spcAft>
                <a:spcPts val="450"/>
              </a:spcAft>
              <a:buSzPct val="100000"/>
              <a:buFont typeface="Courier New" panose="02070309020205020404" pitchFamily="49" charset="0"/>
              <a:buChar char="o"/>
            </a:pPr>
            <a:r>
              <a:rPr lang="es-MX" sz="1200" dirty="0"/>
              <a:t>Información contenida en los certificados que verifiquen el correcto funcionamiento de los equipos y sistemas para llevar Controles Volumétricos</a:t>
            </a:r>
          </a:p>
          <a:p>
            <a:pPr marL="900113" lvl="2" indent="-214313">
              <a:spcAft>
                <a:spcPts val="450"/>
              </a:spcAft>
              <a:buSzPct val="100000"/>
              <a:buFont typeface="Courier New" panose="02070309020205020404" pitchFamily="49" charset="0"/>
              <a:buChar char="o"/>
            </a:pPr>
            <a:endParaRPr lang="es-MX" sz="1200" dirty="0"/>
          </a:p>
          <a:p>
            <a:pPr marL="214313" indent="-214313">
              <a:spcAft>
                <a:spcPts val="450"/>
              </a:spcAft>
              <a:buSzPct val="100000"/>
              <a:buFont typeface="Courier New" panose="02070309020205020404" pitchFamily="49" charset="0"/>
              <a:buChar char="o"/>
            </a:pPr>
            <a:endParaRPr lang="es-MX" sz="1200" dirty="0"/>
          </a:p>
          <a:p>
            <a:pPr marL="214313" indent="-214313">
              <a:spcAft>
                <a:spcPts val="450"/>
              </a:spcAft>
              <a:buSzPct val="100000"/>
              <a:buFont typeface="Courier New" panose="02070309020205020404" pitchFamily="49" charset="0"/>
              <a:buChar char="o"/>
            </a:pPr>
            <a:endParaRPr lang="es-MX" sz="1200" dirty="0"/>
          </a:p>
        </p:txBody>
      </p:sp>
    </p:spTree>
    <p:extLst>
      <p:ext uri="{BB962C8B-B14F-4D97-AF65-F5344CB8AC3E}">
        <p14:creationId xmlns:p14="http://schemas.microsoft.com/office/powerpoint/2010/main" val="88799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Agenda </a:t>
            </a:r>
          </a:p>
        </p:txBody>
      </p:sp>
      <p:sp>
        <p:nvSpPr>
          <p:cNvPr id="3" name="Content Placeholder 2"/>
          <p:cNvSpPr>
            <a:spLocks noGrp="1"/>
          </p:cNvSpPr>
          <p:nvPr>
            <p:ph sz="quarter" idx="15"/>
          </p:nvPr>
        </p:nvSpPr>
        <p:spPr/>
        <p:txBody>
          <a:bodyPr/>
          <a:lstStyle/>
          <a:p>
            <a:pPr marL="342900" indent="-342900">
              <a:buFontTx/>
              <a:buAutoNum type="arabicPeriod"/>
            </a:pPr>
            <a:r>
              <a:rPr lang="es-MX" sz="1800" dirty="0">
                <a:latin typeface="Georgia" panose="02040502050405020303" pitchFamily="18" charset="0"/>
              </a:rPr>
              <a:t>Principales obligaciones fiscales </a:t>
            </a:r>
          </a:p>
          <a:p>
            <a:pPr marL="342900" indent="-342900">
              <a:buFontTx/>
              <a:buAutoNum type="arabicPeriod"/>
            </a:pPr>
            <a:r>
              <a:rPr lang="es-MX" sz="1800" dirty="0">
                <a:latin typeface="Georgia" panose="02040502050405020303" pitchFamily="18" charset="0"/>
              </a:rPr>
              <a:t>Dictamen fiscal 2022 y dictamen de fusiones realizadas en 2022</a:t>
            </a:r>
          </a:p>
          <a:p>
            <a:pPr marL="342900" indent="-342900">
              <a:buFontTx/>
              <a:buAutoNum type="arabicPeriod"/>
            </a:pPr>
            <a:r>
              <a:rPr lang="es-MX" sz="1800" dirty="0">
                <a:latin typeface="Georgia" panose="02040502050405020303" pitchFamily="18" charset="0"/>
              </a:rPr>
              <a:t>Gastos de exploración, desarrollo y obra minera</a:t>
            </a:r>
          </a:p>
          <a:p>
            <a:pPr marL="342900" indent="-342900">
              <a:buFontTx/>
              <a:buAutoNum type="arabicPeriod"/>
            </a:pPr>
            <a:r>
              <a:rPr lang="es-MX" sz="1800" dirty="0">
                <a:latin typeface="Georgia" panose="02040502050405020303" pitchFamily="18" charset="0"/>
              </a:rPr>
              <a:t>Crédito del derecho sobre hectáreas vs. Derecho Especial Sobre Minería</a:t>
            </a:r>
          </a:p>
          <a:p>
            <a:pPr marL="342900" indent="-342900">
              <a:buFontTx/>
              <a:buAutoNum type="arabicPeriod"/>
            </a:pPr>
            <a:r>
              <a:rPr lang="es-MX" sz="1800" dirty="0">
                <a:latin typeface="Georgia" panose="02040502050405020303" pitchFamily="18" charset="0"/>
              </a:rPr>
              <a:t>Regalías mineras e intangibles</a:t>
            </a:r>
          </a:p>
          <a:p>
            <a:pPr marL="342900" indent="-342900">
              <a:buFontTx/>
              <a:buAutoNum type="arabicPeriod"/>
            </a:pPr>
            <a:r>
              <a:rPr lang="es-MX" sz="1800" dirty="0">
                <a:latin typeface="Georgia" panose="02040502050405020303" pitchFamily="18" charset="0"/>
              </a:rPr>
              <a:t>Beneficiario controlador</a:t>
            </a:r>
          </a:p>
          <a:p>
            <a:pPr marL="342900" indent="-342900">
              <a:buFontTx/>
              <a:buAutoNum type="arabicPeriod"/>
            </a:pPr>
            <a:r>
              <a:rPr lang="es-MX" sz="1800" dirty="0">
                <a:latin typeface="Georgia" panose="02040502050405020303" pitchFamily="18" charset="0"/>
              </a:rPr>
              <a:t>PTU para efectos del Derecho Especial Sobre Minería (Derecho Minero)</a:t>
            </a:r>
          </a:p>
          <a:p>
            <a:pPr marL="342900" indent="-342900">
              <a:buFontTx/>
              <a:buAutoNum type="arabicPeriod"/>
            </a:pPr>
            <a:r>
              <a:rPr lang="es-MX" sz="1800" dirty="0">
                <a:latin typeface="Georgia" panose="02040502050405020303" pitchFamily="18" charset="0"/>
              </a:rPr>
              <a:t>Otros temas a considerar al cierre</a:t>
            </a:r>
          </a:p>
          <a:p>
            <a:pPr marL="342900" indent="-342900">
              <a:buFontTx/>
              <a:buAutoNum type="arabicPeriod"/>
            </a:pPr>
            <a:r>
              <a:rPr lang="es-MX" sz="1800" dirty="0">
                <a:latin typeface="Georgia" panose="02040502050405020303" pitchFamily="18" charset="0"/>
              </a:rPr>
              <a:t>Controles volumétricos</a:t>
            </a:r>
          </a:p>
          <a:p>
            <a:pPr marL="342900" indent="-342900">
              <a:buFontTx/>
              <a:buAutoNum type="arabicPeriod"/>
            </a:pPr>
            <a:r>
              <a:rPr lang="es-MX" sz="1800" dirty="0">
                <a:latin typeface="Georgia" panose="02040502050405020303" pitchFamily="18" charset="0"/>
              </a:rPr>
              <a:t>Ambiente de fiscalización</a:t>
            </a:r>
          </a:p>
          <a:p>
            <a:pPr marL="0" indent="0">
              <a:buNone/>
            </a:pPr>
            <a:endParaRPr lang="es-MX" sz="1800" dirty="0">
              <a:latin typeface="Georgia" panose="02040502050405020303" pitchFamily="18" charset="0"/>
            </a:endParaRPr>
          </a:p>
        </p:txBody>
      </p:sp>
      <p:sp>
        <p:nvSpPr>
          <p:cNvPr id="7" name="Google Shape;1162;p11">
            <a:extLst>
              <a:ext uri="{FF2B5EF4-FFF2-40B4-BE49-F238E27FC236}">
                <a16:creationId xmlns:a16="http://schemas.microsoft.com/office/drawing/2014/main" id="{054DD1D1-3504-4C1D-BE4A-D0C125E64C19}"/>
              </a:ext>
            </a:extLst>
          </p:cNvPr>
          <p:cNvSpPr/>
          <p:nvPr/>
        </p:nvSpPr>
        <p:spPr>
          <a:xfrm>
            <a:off x="0" y="1819275"/>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8" name="Google Shape;1163;p11">
            <a:extLst>
              <a:ext uri="{FF2B5EF4-FFF2-40B4-BE49-F238E27FC236}">
                <a16:creationId xmlns:a16="http://schemas.microsoft.com/office/drawing/2014/main" id="{CB5FD804-3D9A-41DD-917F-52FD71BEE687}"/>
              </a:ext>
            </a:extLst>
          </p:cNvPr>
          <p:cNvSpPr/>
          <p:nvPr/>
        </p:nvSpPr>
        <p:spPr>
          <a:xfrm>
            <a:off x="0" y="-4599"/>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135949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9</a:t>
            </a:r>
            <a:r>
              <a:rPr lang="es-MX" sz="3200" dirty="0">
                <a:latin typeface="Georgia" panose="02040502050405020303" pitchFamily="18" charset="0"/>
              </a:rPr>
              <a:t>. Controles volumétricos</a:t>
            </a: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10814"/>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9" name="Slide Number Placeholder 8">
            <a:extLst>
              <a:ext uri="{FF2B5EF4-FFF2-40B4-BE49-F238E27FC236}">
                <a16:creationId xmlns:a16="http://schemas.microsoft.com/office/drawing/2014/main" id="{9411ACDF-FBEF-4006-B67F-11FEA5F48A2A}"/>
              </a:ext>
            </a:extLst>
          </p:cNvPr>
          <p:cNvSpPr txBox="1">
            <a:spLocks/>
          </p:cNvSpPr>
          <p:nvPr/>
        </p:nvSpPr>
        <p:spPr>
          <a:xfrm>
            <a:off x="6240780" y="5657850"/>
            <a:ext cx="274320" cy="102870"/>
          </a:xfrm>
          <a:prstGeom prst="rect">
            <a:avLst/>
          </a:prstGeom>
          <a:noFill/>
          <a:ln>
            <a:noFill/>
          </a:ln>
        </p:spPr>
        <p:txBody>
          <a:bodyPr spcFirstLastPara="1" vert="horz" wrap="square" lIns="0" tIns="0" rIns="0" bIns="0" rtlCol="0" anchor="b" anchorCtr="0">
            <a:noAutofit/>
          </a:bodyPr>
          <a:lstStyle>
            <a:defPPr marR="0" lvl="0" algn="l" rtl="0">
              <a:lnSpc>
                <a:spcPct val="100000"/>
              </a:lnSpc>
              <a:spcBef>
                <a:spcPts val="0"/>
              </a:spcBef>
              <a:spcAft>
                <a:spcPts val="0"/>
              </a:spcAft>
              <a:defRPr lang="en-US"/>
            </a:defPPr>
            <a:lvl1pPr marL="0" marR="0" lvl="0" indent="-330200" algn="r" defTabSz="685800" rtl="0" eaLnBrk="1" latinLnBrk="0" hangingPunct="1">
              <a:lnSpc>
                <a:spcPct val="100000"/>
              </a:lnSpc>
              <a:spcBef>
                <a:spcPts val="0"/>
              </a:spcBef>
              <a:spcAft>
                <a:spcPts val="0"/>
              </a:spcAft>
              <a:buClr>
                <a:schemeClr val="dk1"/>
              </a:buClr>
              <a:buSzPts val="1600"/>
              <a:buFont typeface="Arial"/>
              <a:buChar char="•"/>
              <a:defRPr sz="525" b="0" i="0" u="none" strike="noStrike" kern="1200" cap="none" baseline="0">
                <a:solidFill>
                  <a:schemeClr val="tx1"/>
                </a:solidFill>
                <a:latin typeface="+mn-lt"/>
                <a:ea typeface="+mn-ea"/>
                <a:cs typeface="+mn-cs"/>
                <a:sym typeface="Arial"/>
              </a:defRPr>
            </a:lvl1pPr>
            <a:lvl2pPr marL="342900" marR="0" lvl="1"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2pPr>
            <a:lvl3pPr marL="685800" marR="0" lvl="2"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3pPr>
            <a:lvl4pPr marL="1028700" marR="0" lvl="3"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4pPr>
            <a:lvl5pPr marL="1371600" marR="0" lvl="4"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5pPr>
            <a:lvl6pPr marL="1714500" marR="0" lvl="5"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6pPr>
            <a:lvl7pPr marL="2057400" marR="0" lvl="6"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7pPr>
            <a:lvl8pPr marL="2400300" marR="0" lvl="7" indent="-330200" algn="l" defTabSz="685800" rtl="0" eaLnBrk="1" latinLnBrk="0" hangingPunct="1">
              <a:lnSpc>
                <a:spcPct val="100000"/>
              </a:lnSpc>
              <a:spcBef>
                <a:spcPts val="700"/>
              </a:spcBef>
              <a:spcAft>
                <a:spcPts val="0"/>
              </a:spcAft>
              <a:buClr>
                <a:schemeClr val="dk1"/>
              </a:buClr>
              <a:buSzPts val="1600"/>
              <a:buFont typeface="Arial"/>
              <a:buChar char="–"/>
              <a:defRPr sz="1350" b="0" i="0" u="none" strike="noStrike" kern="1200" cap="none">
                <a:solidFill>
                  <a:schemeClr val="tx1"/>
                </a:solidFill>
                <a:latin typeface="+mn-lt"/>
                <a:ea typeface="+mn-ea"/>
                <a:cs typeface="+mn-cs"/>
                <a:sym typeface="Arial"/>
              </a:defRPr>
            </a:lvl8pPr>
            <a:lvl9pPr marL="2743200" marR="0" lvl="8" indent="-330200" algn="l" defTabSz="685800" rtl="0" eaLnBrk="1" latinLnBrk="0" hangingPunct="1">
              <a:lnSpc>
                <a:spcPct val="100000"/>
              </a:lnSpc>
              <a:spcBef>
                <a:spcPts val="700"/>
              </a:spcBef>
              <a:spcAft>
                <a:spcPts val="700"/>
              </a:spcAft>
              <a:buClr>
                <a:schemeClr val="dk1"/>
              </a:buClr>
              <a:buSzPts val="1600"/>
              <a:buFont typeface="Arial"/>
              <a:buChar char="•"/>
              <a:defRPr sz="1350" b="0" i="0" u="none" strike="noStrike" kern="1200" cap="none">
                <a:solidFill>
                  <a:schemeClr val="tx1"/>
                </a:solidFill>
                <a:latin typeface="+mn-lt"/>
                <a:ea typeface="+mn-ea"/>
                <a:cs typeface="+mn-cs"/>
                <a:sym typeface="Arial"/>
              </a:defRPr>
            </a:lvl9pPr>
          </a:lstStyle>
          <a:p>
            <a:pPr>
              <a:defRPr/>
            </a:pPr>
            <a:fld id="{7870704B-CE94-48CC-AF30-84932A1262A7}" type="slidenum">
              <a:rPr lang="en-GB" smtClean="0"/>
              <a:pPr>
                <a:defRPr/>
              </a:pPr>
              <a:t>20</a:t>
            </a:fld>
            <a:endParaRPr lang="en-GB" dirty="0">
              <a:solidFill>
                <a:srgbClr val="000000"/>
              </a:solidFill>
              <a:latin typeface="Arial"/>
            </a:endParaRPr>
          </a:p>
        </p:txBody>
      </p:sp>
      <p:graphicFrame>
        <p:nvGraphicFramePr>
          <p:cNvPr id="36" name="Table 3">
            <a:extLst>
              <a:ext uri="{FF2B5EF4-FFF2-40B4-BE49-F238E27FC236}">
                <a16:creationId xmlns:a16="http://schemas.microsoft.com/office/drawing/2014/main" id="{F99DBDE7-2E68-4D51-9BF5-F7A614684DAD}"/>
              </a:ext>
            </a:extLst>
          </p:cNvPr>
          <p:cNvGraphicFramePr>
            <a:graphicFrameLocks noGrp="1"/>
          </p:cNvGraphicFramePr>
          <p:nvPr/>
        </p:nvGraphicFramePr>
        <p:xfrm>
          <a:off x="1481864" y="1782899"/>
          <a:ext cx="6272454" cy="3963777"/>
        </p:xfrm>
        <a:graphic>
          <a:graphicData uri="http://schemas.openxmlformats.org/drawingml/2006/table">
            <a:tbl>
              <a:tblPr firstRow="1" bandRow="1">
                <a:tableStyleId>{5C22544A-7EE6-4342-B048-85BDC9FD1C3A}</a:tableStyleId>
              </a:tblPr>
              <a:tblGrid>
                <a:gridCol w="5612196">
                  <a:extLst>
                    <a:ext uri="{9D8B030D-6E8A-4147-A177-3AD203B41FA5}">
                      <a16:colId xmlns:a16="http://schemas.microsoft.com/office/drawing/2014/main" val="1503457819"/>
                    </a:ext>
                  </a:extLst>
                </a:gridCol>
                <a:gridCol w="660258">
                  <a:extLst>
                    <a:ext uri="{9D8B030D-6E8A-4147-A177-3AD203B41FA5}">
                      <a16:colId xmlns:a16="http://schemas.microsoft.com/office/drawing/2014/main" val="1107374195"/>
                    </a:ext>
                  </a:extLst>
                </a:gridCol>
              </a:tblGrid>
              <a:tr h="585087">
                <a:tc>
                  <a:txBody>
                    <a:bodyPr/>
                    <a:lstStyle/>
                    <a:p>
                      <a:r>
                        <a:rPr lang="es-MX" sz="1400" b="0" dirty="0"/>
                        <a:t>Sujetos obligados a llevar Controles Volumétricos de Hidrocarburos y Petrolíferos</a:t>
                      </a:r>
                    </a:p>
                  </a:txBody>
                  <a:tcPr marL="68580" marR="68580" marT="34290" marB="34290"/>
                </a:tc>
                <a:tc>
                  <a:txBody>
                    <a:bodyPr/>
                    <a:lstStyle/>
                    <a:p>
                      <a:endParaRPr lang="es-MX" sz="1500" b="0" dirty="0"/>
                    </a:p>
                  </a:txBody>
                  <a:tcPr marL="68580" marR="68580" marT="34290" marB="34290"/>
                </a:tc>
                <a:extLst>
                  <a:ext uri="{0D108BD9-81ED-4DB2-BD59-A6C34878D82A}">
                    <a16:rowId xmlns:a16="http://schemas.microsoft.com/office/drawing/2014/main" val="3198031174"/>
                  </a:ext>
                </a:extLst>
              </a:tr>
              <a:tr h="452859">
                <a:tc>
                  <a:txBody>
                    <a:bodyPr/>
                    <a:lstStyle/>
                    <a:p>
                      <a:pPr marL="285750" indent="-285750" algn="just">
                        <a:buFont typeface="Wingdings" panose="05000000000000000000" pitchFamily="2" charset="2"/>
                        <a:buChar char="q"/>
                      </a:pPr>
                      <a:r>
                        <a:rPr lang="es-MX" sz="1100" dirty="0"/>
                        <a:t>Contratistas que realicen Exploración y Extracción de Hidrocarburos</a:t>
                      </a:r>
                    </a:p>
                  </a:txBody>
                  <a:tcPr marL="68580" marR="68580" marT="34290" marB="34290" anchor="ctr"/>
                </a:tc>
                <a:tc>
                  <a:txBody>
                    <a:bodyPr/>
                    <a:lstStyle/>
                    <a:p>
                      <a:pPr marL="285750" indent="-285750">
                        <a:buFont typeface="Wingdings" panose="05000000000000000000" pitchFamily="2" charset="2"/>
                        <a:buChar char="q"/>
                      </a:pPr>
                      <a:endParaRPr lang="es-MX" sz="1400" dirty="0"/>
                    </a:p>
                  </a:txBody>
                  <a:tcPr marL="68580" marR="68580" marT="34290" marB="34290" anchor="ctr"/>
                </a:tc>
                <a:extLst>
                  <a:ext uri="{0D108BD9-81ED-4DB2-BD59-A6C34878D82A}">
                    <a16:rowId xmlns:a16="http://schemas.microsoft.com/office/drawing/2014/main" val="1804185448"/>
                  </a:ext>
                </a:extLst>
              </a:tr>
              <a:tr h="378042">
                <a:tc>
                  <a:txBody>
                    <a:bodyPr/>
                    <a:lstStyle/>
                    <a:p>
                      <a:pPr marL="285750" indent="-285750" algn="just">
                        <a:buFont typeface="Wingdings" panose="05000000000000000000" pitchFamily="2" charset="2"/>
                        <a:buChar char="q"/>
                      </a:pPr>
                      <a:r>
                        <a:rPr lang="es-MX" sz="1100" dirty="0"/>
                        <a:t>Refinerías de Petróleo y Procesadoras de Gas Natural</a:t>
                      </a:r>
                    </a:p>
                  </a:txBody>
                  <a:tcPr marL="68580" marR="68580" marT="34290" marB="34290" anchor="ctr"/>
                </a:tc>
                <a:tc>
                  <a:txBody>
                    <a:bodyPr/>
                    <a:lstStyle/>
                    <a:p>
                      <a:endParaRPr lang="es-MX" sz="1100" dirty="0"/>
                    </a:p>
                  </a:txBody>
                  <a:tcPr marL="68580" marR="68580" marT="34290" marB="34290"/>
                </a:tc>
                <a:extLst>
                  <a:ext uri="{0D108BD9-81ED-4DB2-BD59-A6C34878D82A}">
                    <a16:rowId xmlns:a16="http://schemas.microsoft.com/office/drawing/2014/main" val="1584042997"/>
                  </a:ext>
                </a:extLst>
              </a:tr>
              <a:tr h="421027">
                <a:tc>
                  <a:txBody>
                    <a:bodyPr/>
                    <a:lstStyle/>
                    <a:p>
                      <a:pPr marL="285750" indent="-285750" algn="just">
                        <a:buFont typeface="Wingdings" panose="05000000000000000000" pitchFamily="2" charset="2"/>
                        <a:buChar char="q"/>
                      </a:pPr>
                      <a:r>
                        <a:rPr lang="es-MX" sz="1100" dirty="0"/>
                        <a:t>Quienes realicen compresión, descompresión, licuefacción o regasificación de Gas Natural</a:t>
                      </a:r>
                    </a:p>
                  </a:txBody>
                  <a:tcPr marL="68580" marR="68580" marT="34290" marB="34290" anchor="ctr"/>
                </a:tc>
                <a:tc>
                  <a:txBody>
                    <a:bodyPr/>
                    <a:lstStyle/>
                    <a:p>
                      <a:endParaRPr lang="es-MX" sz="1100"/>
                    </a:p>
                  </a:txBody>
                  <a:tcPr marL="68580" marR="68580" marT="34290" marB="34290"/>
                </a:tc>
                <a:extLst>
                  <a:ext uri="{0D108BD9-81ED-4DB2-BD59-A6C34878D82A}">
                    <a16:rowId xmlns:a16="http://schemas.microsoft.com/office/drawing/2014/main" val="2692543362"/>
                  </a:ext>
                </a:extLst>
              </a:tr>
              <a:tr h="457160">
                <a:tc>
                  <a:txBody>
                    <a:bodyPr/>
                    <a:lstStyle/>
                    <a:p>
                      <a:pPr marL="285750" indent="-285750" algn="just">
                        <a:buFont typeface="Wingdings" panose="05000000000000000000" pitchFamily="2" charset="2"/>
                        <a:buChar char="q"/>
                      </a:pPr>
                      <a:r>
                        <a:rPr lang="es-MX" sz="1100" dirty="0"/>
                        <a:t>Quienes transporten Hidrocarburos y Petrolíferos</a:t>
                      </a:r>
                    </a:p>
                  </a:txBody>
                  <a:tcPr marL="68580" marR="68580" marT="34290" marB="34290" anchor="ctr"/>
                </a:tc>
                <a:tc>
                  <a:txBody>
                    <a:bodyPr/>
                    <a:lstStyle/>
                    <a:p>
                      <a:endParaRPr lang="es-MX" sz="1100"/>
                    </a:p>
                  </a:txBody>
                  <a:tcPr marL="68580" marR="68580" marT="34290" marB="34290"/>
                </a:tc>
                <a:extLst>
                  <a:ext uri="{0D108BD9-81ED-4DB2-BD59-A6C34878D82A}">
                    <a16:rowId xmlns:a16="http://schemas.microsoft.com/office/drawing/2014/main" val="1053764150"/>
                  </a:ext>
                </a:extLst>
              </a:tr>
              <a:tr h="348606">
                <a:tc>
                  <a:txBody>
                    <a:bodyPr/>
                    <a:lstStyle/>
                    <a:p>
                      <a:pPr marL="285750" indent="-285750" algn="just">
                        <a:buFont typeface="Wingdings" panose="05000000000000000000" pitchFamily="2" charset="2"/>
                        <a:buChar char="q"/>
                      </a:pPr>
                      <a:r>
                        <a:rPr lang="es-MX" sz="1100" dirty="0"/>
                        <a:t>Quienes almacenen Hidrocarburos y Petrolíferos</a:t>
                      </a:r>
                    </a:p>
                  </a:txBody>
                  <a:tcPr marL="68580" marR="68580" marT="34290" marB="34290" anchor="ctr"/>
                </a:tc>
                <a:tc>
                  <a:txBody>
                    <a:bodyPr/>
                    <a:lstStyle/>
                    <a:p>
                      <a:endParaRPr lang="es-MX" sz="1100"/>
                    </a:p>
                  </a:txBody>
                  <a:tcPr marL="68580" marR="68580" marT="34290" marB="34290"/>
                </a:tc>
                <a:extLst>
                  <a:ext uri="{0D108BD9-81ED-4DB2-BD59-A6C34878D82A}">
                    <a16:rowId xmlns:a16="http://schemas.microsoft.com/office/drawing/2014/main" val="1759086451"/>
                  </a:ext>
                </a:extLst>
              </a:tr>
              <a:tr h="432048">
                <a:tc>
                  <a:txBody>
                    <a:bodyPr/>
                    <a:lstStyle/>
                    <a:p>
                      <a:pPr marL="285750" indent="-285750" algn="just">
                        <a:buFont typeface="Wingdings" panose="05000000000000000000" pitchFamily="2" charset="2"/>
                        <a:buChar char="q"/>
                      </a:pPr>
                      <a:r>
                        <a:rPr lang="es-MX" sz="1100" dirty="0"/>
                        <a:t>Quienes almacenen Petrolíferos y Gas Natural, para usos propios</a:t>
                      </a:r>
                    </a:p>
                  </a:txBody>
                  <a:tcPr marL="68580" marR="68580" marT="34290" marB="34290" anchor="ctr"/>
                </a:tc>
                <a:tc>
                  <a:txBody>
                    <a:bodyPr/>
                    <a:lstStyle/>
                    <a:p>
                      <a:endParaRPr lang="es-MX" sz="1100" dirty="0"/>
                    </a:p>
                  </a:txBody>
                  <a:tcPr marL="68580" marR="68580" marT="34290" marB="34290"/>
                </a:tc>
                <a:extLst>
                  <a:ext uri="{0D108BD9-81ED-4DB2-BD59-A6C34878D82A}">
                    <a16:rowId xmlns:a16="http://schemas.microsoft.com/office/drawing/2014/main" val="3372447772"/>
                  </a:ext>
                </a:extLst>
              </a:tr>
              <a:tr h="407478">
                <a:tc>
                  <a:txBody>
                    <a:bodyPr/>
                    <a:lstStyle/>
                    <a:p>
                      <a:pPr marL="285750" indent="-285750" algn="just">
                        <a:buFont typeface="Wingdings" panose="05000000000000000000" pitchFamily="2" charset="2"/>
                        <a:buChar char="q"/>
                      </a:pPr>
                      <a:r>
                        <a:rPr lang="es-MX" sz="1100" dirty="0"/>
                        <a:t>Quienes distribuyan Petrolíferos y Gas Natural en Estaciones de Servicio</a:t>
                      </a:r>
                    </a:p>
                  </a:txBody>
                  <a:tcPr marL="68580" marR="68580" marT="34290" marB="34290" anchor="ctr"/>
                </a:tc>
                <a:tc>
                  <a:txBody>
                    <a:bodyPr/>
                    <a:lstStyle/>
                    <a:p>
                      <a:endParaRPr lang="es-MX" sz="1100" dirty="0"/>
                    </a:p>
                  </a:txBody>
                  <a:tcPr marL="68580" marR="68580" marT="34290" marB="34290"/>
                </a:tc>
                <a:extLst>
                  <a:ext uri="{0D108BD9-81ED-4DB2-BD59-A6C34878D82A}">
                    <a16:rowId xmlns:a16="http://schemas.microsoft.com/office/drawing/2014/main" val="381651633"/>
                  </a:ext>
                </a:extLst>
              </a:tr>
              <a:tr h="481470">
                <a:tc>
                  <a:txBody>
                    <a:bodyPr/>
                    <a:lstStyle/>
                    <a:p>
                      <a:pPr marL="285750" marR="0" lvl="0" indent="-285750" algn="just"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t>Quienes distribuyan Petrolíferos y Gas Natural directamente en las instalaciones del cliente</a:t>
                      </a:r>
                    </a:p>
                  </a:txBody>
                  <a:tcPr marL="68580" marR="68580" marT="34290" marB="34290" anchor="ctr"/>
                </a:tc>
                <a:tc>
                  <a:txBody>
                    <a:bodyPr/>
                    <a:lstStyle/>
                    <a:p>
                      <a:endParaRPr lang="es-MX" sz="1100" dirty="0"/>
                    </a:p>
                  </a:txBody>
                  <a:tcPr marL="68580" marR="68580" marT="34290" marB="34290"/>
                </a:tc>
                <a:extLst>
                  <a:ext uri="{0D108BD9-81ED-4DB2-BD59-A6C34878D82A}">
                    <a16:rowId xmlns:a16="http://schemas.microsoft.com/office/drawing/2014/main" val="2426081979"/>
                  </a:ext>
                </a:extLst>
              </a:tr>
            </a:tbl>
          </a:graphicData>
        </a:graphic>
      </p:graphicFrame>
      <p:pic>
        <p:nvPicPr>
          <p:cNvPr id="37" name="Picture 36">
            <a:extLst>
              <a:ext uri="{FF2B5EF4-FFF2-40B4-BE49-F238E27FC236}">
                <a16:creationId xmlns:a16="http://schemas.microsoft.com/office/drawing/2014/main" id="{8FB9256B-01C7-4026-A8B2-7D5BB4D50E8D}"/>
              </a:ext>
            </a:extLst>
          </p:cNvPr>
          <p:cNvPicPr>
            <a:picLocks noChangeAspect="1"/>
          </p:cNvPicPr>
          <p:nvPr/>
        </p:nvPicPr>
        <p:blipFill>
          <a:blip r:embed="rId2"/>
          <a:stretch>
            <a:fillRect/>
          </a:stretch>
        </p:blipFill>
        <p:spPr>
          <a:xfrm>
            <a:off x="7155556" y="3713487"/>
            <a:ext cx="550748" cy="303683"/>
          </a:xfrm>
          <a:prstGeom prst="rect">
            <a:avLst/>
          </a:prstGeom>
        </p:spPr>
      </p:pic>
      <p:pic>
        <p:nvPicPr>
          <p:cNvPr id="38" name="Picture 37">
            <a:extLst>
              <a:ext uri="{FF2B5EF4-FFF2-40B4-BE49-F238E27FC236}">
                <a16:creationId xmlns:a16="http://schemas.microsoft.com/office/drawing/2014/main" id="{38E24DB3-5C2C-4528-B424-53046202F459}"/>
              </a:ext>
            </a:extLst>
          </p:cNvPr>
          <p:cNvPicPr>
            <a:picLocks noChangeAspect="1"/>
          </p:cNvPicPr>
          <p:nvPr/>
        </p:nvPicPr>
        <p:blipFill>
          <a:blip r:embed="rId3"/>
          <a:stretch>
            <a:fillRect/>
          </a:stretch>
        </p:blipFill>
        <p:spPr>
          <a:xfrm>
            <a:off x="7216845" y="3255622"/>
            <a:ext cx="356425" cy="333599"/>
          </a:xfrm>
          <a:prstGeom prst="rect">
            <a:avLst/>
          </a:prstGeom>
        </p:spPr>
      </p:pic>
      <p:pic>
        <p:nvPicPr>
          <p:cNvPr id="39" name="Picture 38">
            <a:extLst>
              <a:ext uri="{FF2B5EF4-FFF2-40B4-BE49-F238E27FC236}">
                <a16:creationId xmlns:a16="http://schemas.microsoft.com/office/drawing/2014/main" id="{9E406732-CB3E-43CD-A200-0173E7EC9F14}"/>
              </a:ext>
            </a:extLst>
          </p:cNvPr>
          <p:cNvPicPr>
            <a:picLocks noChangeAspect="1"/>
          </p:cNvPicPr>
          <p:nvPr/>
        </p:nvPicPr>
        <p:blipFill>
          <a:blip r:embed="rId4"/>
          <a:stretch>
            <a:fillRect/>
          </a:stretch>
        </p:blipFill>
        <p:spPr>
          <a:xfrm>
            <a:off x="7182291" y="4131874"/>
            <a:ext cx="469171" cy="278990"/>
          </a:xfrm>
          <a:prstGeom prst="rect">
            <a:avLst/>
          </a:prstGeom>
        </p:spPr>
      </p:pic>
      <p:pic>
        <p:nvPicPr>
          <p:cNvPr id="40" name="Picture 39">
            <a:extLst>
              <a:ext uri="{FF2B5EF4-FFF2-40B4-BE49-F238E27FC236}">
                <a16:creationId xmlns:a16="http://schemas.microsoft.com/office/drawing/2014/main" id="{0697864E-08E2-4A59-B080-CA170332377D}"/>
              </a:ext>
            </a:extLst>
          </p:cNvPr>
          <p:cNvPicPr>
            <a:picLocks noChangeAspect="1"/>
          </p:cNvPicPr>
          <p:nvPr/>
        </p:nvPicPr>
        <p:blipFill>
          <a:blip r:embed="rId5"/>
          <a:stretch>
            <a:fillRect/>
          </a:stretch>
        </p:blipFill>
        <p:spPr>
          <a:xfrm>
            <a:off x="7196854" y="4450144"/>
            <a:ext cx="497638" cy="351365"/>
          </a:xfrm>
          <a:prstGeom prst="rect">
            <a:avLst/>
          </a:prstGeom>
        </p:spPr>
      </p:pic>
      <p:pic>
        <p:nvPicPr>
          <p:cNvPr id="41" name="Picture 40">
            <a:extLst>
              <a:ext uri="{FF2B5EF4-FFF2-40B4-BE49-F238E27FC236}">
                <a16:creationId xmlns:a16="http://schemas.microsoft.com/office/drawing/2014/main" id="{70905939-BA49-411F-AA71-858AAA552AA6}"/>
              </a:ext>
            </a:extLst>
          </p:cNvPr>
          <p:cNvPicPr>
            <a:picLocks noChangeAspect="1"/>
          </p:cNvPicPr>
          <p:nvPr/>
        </p:nvPicPr>
        <p:blipFill>
          <a:blip r:embed="rId6"/>
          <a:stretch>
            <a:fillRect/>
          </a:stretch>
        </p:blipFill>
        <p:spPr>
          <a:xfrm>
            <a:off x="7168270" y="2397527"/>
            <a:ext cx="420733" cy="394083"/>
          </a:xfrm>
          <a:prstGeom prst="rect">
            <a:avLst/>
          </a:prstGeom>
        </p:spPr>
      </p:pic>
      <p:sp>
        <p:nvSpPr>
          <p:cNvPr id="42" name="Rectangle 41">
            <a:extLst>
              <a:ext uri="{FF2B5EF4-FFF2-40B4-BE49-F238E27FC236}">
                <a16:creationId xmlns:a16="http://schemas.microsoft.com/office/drawing/2014/main" id="{E013C48F-3A04-4F5B-AFFE-B55E0838CEF4}"/>
              </a:ext>
            </a:extLst>
          </p:cNvPr>
          <p:cNvSpPr/>
          <p:nvPr/>
        </p:nvSpPr>
        <p:spPr>
          <a:xfrm>
            <a:off x="7182051" y="2853743"/>
            <a:ext cx="417712" cy="320435"/>
          </a:xfrm>
          <a:prstGeom prst="rect">
            <a:avLst/>
          </a:prstGeom>
          <a:solidFill>
            <a:schemeClr val="bg1"/>
          </a:solidFill>
          <a:ln>
            <a:solidFill>
              <a:schemeClr val="bg1"/>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s-MX" sz="1050"/>
          </a:p>
        </p:txBody>
      </p:sp>
      <p:pic>
        <p:nvPicPr>
          <p:cNvPr id="43" name="Graphic 42" descr="Oil Barrel with solid fill">
            <a:extLst>
              <a:ext uri="{FF2B5EF4-FFF2-40B4-BE49-F238E27FC236}">
                <a16:creationId xmlns:a16="http://schemas.microsoft.com/office/drawing/2014/main" id="{8B3F660E-3463-417D-A9F0-F8319D0FABC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210428" y="2824905"/>
            <a:ext cx="391298" cy="368583"/>
          </a:xfrm>
          <a:prstGeom prst="rect">
            <a:avLst/>
          </a:prstGeom>
        </p:spPr>
      </p:pic>
      <p:sp>
        <p:nvSpPr>
          <p:cNvPr id="44" name="Rectangle 43">
            <a:extLst>
              <a:ext uri="{FF2B5EF4-FFF2-40B4-BE49-F238E27FC236}">
                <a16:creationId xmlns:a16="http://schemas.microsoft.com/office/drawing/2014/main" id="{9C00449E-D972-43E7-A4F4-34385F1DB8E9}"/>
              </a:ext>
            </a:extLst>
          </p:cNvPr>
          <p:cNvSpPr/>
          <p:nvPr/>
        </p:nvSpPr>
        <p:spPr>
          <a:xfrm>
            <a:off x="7228447" y="4883119"/>
            <a:ext cx="423015" cy="351365"/>
          </a:xfrm>
          <a:prstGeom prst="rect">
            <a:avLst/>
          </a:prstGeom>
          <a:solidFill>
            <a:schemeClr val="bg1"/>
          </a:solidFill>
          <a:ln>
            <a:solidFill>
              <a:schemeClr val="bg1"/>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s-MX" sz="1050"/>
          </a:p>
        </p:txBody>
      </p:sp>
      <p:pic>
        <p:nvPicPr>
          <p:cNvPr id="45" name="Graphic 44" descr="Fuel outline">
            <a:extLst>
              <a:ext uri="{FF2B5EF4-FFF2-40B4-BE49-F238E27FC236}">
                <a16:creationId xmlns:a16="http://schemas.microsoft.com/office/drawing/2014/main" id="{CB08F05B-FF2A-4DAA-82CE-40D28DDCF5B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244374" y="4856086"/>
            <a:ext cx="423015" cy="423015"/>
          </a:xfrm>
          <a:prstGeom prst="rect">
            <a:avLst/>
          </a:prstGeom>
        </p:spPr>
      </p:pic>
      <p:pic>
        <p:nvPicPr>
          <p:cNvPr id="46" name="Picture 45">
            <a:extLst>
              <a:ext uri="{FF2B5EF4-FFF2-40B4-BE49-F238E27FC236}">
                <a16:creationId xmlns:a16="http://schemas.microsoft.com/office/drawing/2014/main" id="{6223984C-082A-4866-97A7-DD39B6C4FEFA}"/>
              </a:ext>
            </a:extLst>
          </p:cNvPr>
          <p:cNvPicPr>
            <a:picLocks noChangeAspect="1"/>
          </p:cNvPicPr>
          <p:nvPr/>
        </p:nvPicPr>
        <p:blipFill>
          <a:blip r:embed="rId11"/>
          <a:stretch>
            <a:fillRect/>
          </a:stretch>
        </p:blipFill>
        <p:spPr>
          <a:xfrm>
            <a:off x="7210428" y="5341372"/>
            <a:ext cx="441034" cy="370656"/>
          </a:xfrm>
          <a:prstGeom prst="rect">
            <a:avLst/>
          </a:prstGeom>
        </p:spPr>
      </p:pic>
      <p:sp>
        <p:nvSpPr>
          <p:cNvPr id="47" name="Rectangle 46">
            <a:extLst>
              <a:ext uri="{FF2B5EF4-FFF2-40B4-BE49-F238E27FC236}">
                <a16:creationId xmlns:a16="http://schemas.microsoft.com/office/drawing/2014/main" id="{F01212A6-8C43-474D-8713-1B71E6D00FAB}"/>
              </a:ext>
            </a:extLst>
          </p:cNvPr>
          <p:cNvSpPr/>
          <p:nvPr/>
        </p:nvSpPr>
        <p:spPr>
          <a:xfrm>
            <a:off x="1389682" y="4383933"/>
            <a:ext cx="6465163" cy="539863"/>
          </a:xfrm>
          <a:prstGeom prst="rect">
            <a:avLst/>
          </a:prstGeom>
          <a:noFill/>
          <a:ln w="57150">
            <a:solidFill>
              <a:schemeClr val="accent5">
                <a:lumMod val="75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s-MX" sz="1200"/>
          </a:p>
        </p:txBody>
      </p:sp>
    </p:spTree>
    <p:extLst>
      <p:ext uri="{BB962C8B-B14F-4D97-AF65-F5344CB8AC3E}">
        <p14:creationId xmlns:p14="http://schemas.microsoft.com/office/powerpoint/2010/main" val="1405000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9</a:t>
            </a:r>
            <a:r>
              <a:rPr lang="es-MX" sz="3200">
                <a:latin typeface="Georgia" panose="02040502050405020303" pitchFamily="18" charset="0"/>
              </a:rPr>
              <a:t>. </a:t>
            </a:r>
            <a:r>
              <a:rPr lang="es-MX" sz="3200" dirty="0">
                <a:latin typeface="Georgia" panose="02040502050405020303" pitchFamily="18" charset="0"/>
              </a:rPr>
              <a:t>Controles volumétricos</a:t>
            </a: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693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pSp>
        <p:nvGrpSpPr>
          <p:cNvPr id="7" name="Google Shape;1867;p23">
            <a:extLst>
              <a:ext uri="{FF2B5EF4-FFF2-40B4-BE49-F238E27FC236}">
                <a16:creationId xmlns:a16="http://schemas.microsoft.com/office/drawing/2014/main" id="{EA1B7981-D92B-4E13-9503-8B813ED21586}"/>
              </a:ext>
            </a:extLst>
          </p:cNvPr>
          <p:cNvGrpSpPr/>
          <p:nvPr/>
        </p:nvGrpSpPr>
        <p:grpSpPr>
          <a:xfrm>
            <a:off x="3101540" y="1811950"/>
            <a:ext cx="3499547" cy="4308015"/>
            <a:chOff x="5706739" y="1692400"/>
            <a:chExt cx="4506215" cy="5037985"/>
          </a:xfrm>
        </p:grpSpPr>
        <p:sp>
          <p:nvSpPr>
            <p:cNvPr id="8" name="Google Shape;1868;p23">
              <a:extLst>
                <a:ext uri="{FF2B5EF4-FFF2-40B4-BE49-F238E27FC236}">
                  <a16:creationId xmlns:a16="http://schemas.microsoft.com/office/drawing/2014/main" id="{5485836F-F08B-4038-AF79-FA1E671DC66E}"/>
                </a:ext>
              </a:extLst>
            </p:cNvPr>
            <p:cNvSpPr/>
            <p:nvPr/>
          </p:nvSpPr>
          <p:spPr>
            <a:xfrm>
              <a:off x="5706741" y="2592400"/>
              <a:ext cx="4392485" cy="406193"/>
            </a:xfrm>
            <a:prstGeom prst="parallelogram">
              <a:avLst>
                <a:gd name="adj" fmla="val 112453"/>
              </a:avLst>
            </a:prstGeom>
            <a:solidFill>
              <a:srgbClr val="FFD6C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800">
                <a:solidFill>
                  <a:schemeClr val="lt1"/>
                </a:solidFill>
                <a:latin typeface="Arial"/>
                <a:ea typeface="Arial"/>
                <a:cs typeface="Arial"/>
                <a:sym typeface="Arial"/>
              </a:endParaRPr>
            </a:p>
          </p:txBody>
        </p:sp>
        <p:sp>
          <p:nvSpPr>
            <p:cNvPr id="9" name="Google Shape;1869;p23">
              <a:extLst>
                <a:ext uri="{FF2B5EF4-FFF2-40B4-BE49-F238E27FC236}">
                  <a16:creationId xmlns:a16="http://schemas.microsoft.com/office/drawing/2014/main" id="{40691BD4-D481-43BD-B638-3A02DCCFE7B6}"/>
                </a:ext>
              </a:extLst>
            </p:cNvPr>
            <p:cNvSpPr/>
            <p:nvPr/>
          </p:nvSpPr>
          <p:spPr>
            <a:xfrm>
              <a:off x="5706741" y="3899992"/>
              <a:ext cx="4392485" cy="406193"/>
            </a:xfrm>
            <a:prstGeom prst="parallelogram">
              <a:avLst>
                <a:gd name="adj" fmla="val 112453"/>
              </a:avLst>
            </a:prstGeom>
            <a:solidFill>
              <a:srgbClr val="F7DBE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800">
                <a:solidFill>
                  <a:schemeClr val="lt1"/>
                </a:solidFill>
                <a:latin typeface="Arial"/>
                <a:ea typeface="Arial"/>
                <a:cs typeface="Arial"/>
                <a:sym typeface="Arial"/>
              </a:endParaRPr>
            </a:p>
          </p:txBody>
        </p:sp>
        <p:sp>
          <p:nvSpPr>
            <p:cNvPr id="10" name="Google Shape;1870;p23">
              <a:extLst>
                <a:ext uri="{FF2B5EF4-FFF2-40B4-BE49-F238E27FC236}">
                  <a16:creationId xmlns:a16="http://schemas.microsoft.com/office/drawing/2014/main" id="{27803E30-1877-4933-B962-A08C5CB4F7B0}"/>
                </a:ext>
              </a:extLst>
            </p:cNvPr>
            <p:cNvSpPr/>
            <p:nvPr/>
          </p:nvSpPr>
          <p:spPr>
            <a:xfrm>
              <a:off x="5706741" y="5207584"/>
              <a:ext cx="4392485" cy="406193"/>
            </a:xfrm>
            <a:prstGeom prst="parallelogram">
              <a:avLst>
                <a:gd name="adj" fmla="val 112453"/>
              </a:avLst>
            </a:prstGeom>
            <a:solidFill>
              <a:srgbClr val="E5E5E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800">
                <a:solidFill>
                  <a:schemeClr val="lt1"/>
                </a:solidFill>
                <a:latin typeface="Arial"/>
                <a:ea typeface="Arial"/>
                <a:cs typeface="Arial"/>
                <a:sym typeface="Arial"/>
              </a:endParaRPr>
            </a:p>
          </p:txBody>
        </p:sp>
        <p:sp>
          <p:nvSpPr>
            <p:cNvPr id="11" name="Google Shape;1871;p23">
              <a:extLst>
                <a:ext uri="{FF2B5EF4-FFF2-40B4-BE49-F238E27FC236}">
                  <a16:creationId xmlns:a16="http://schemas.microsoft.com/office/drawing/2014/main" id="{F91CB69F-F6A6-4D24-AAD2-2C7B46609A57}"/>
                </a:ext>
              </a:extLst>
            </p:cNvPr>
            <p:cNvSpPr/>
            <p:nvPr/>
          </p:nvSpPr>
          <p:spPr>
            <a:xfrm>
              <a:off x="5706742" y="1692400"/>
              <a:ext cx="4506212" cy="900000"/>
            </a:xfrm>
            <a:prstGeom prst="rect">
              <a:avLst/>
            </a:prstGeom>
            <a:solidFill>
              <a:schemeClr val="accent4"/>
            </a:solidFill>
            <a:ln>
              <a:noFill/>
            </a:ln>
          </p:spPr>
          <p:txBody>
            <a:bodyPr spcFirstLastPara="1" wrap="square" lIns="91425" tIns="61550" rIns="91425" bIns="61550" anchor="t" anchorCtr="0">
              <a:noAutofit/>
            </a:bodyPr>
            <a:lstStyle/>
            <a:p>
              <a:r>
                <a:rPr lang="es-MX" sz="1200" b="0" i="0" dirty="0">
                  <a:solidFill>
                    <a:schemeClr val="bg1"/>
                  </a:solidFill>
                  <a:effectLst/>
                  <a:latin typeface="Georgia" panose="02040502050405020303" pitchFamily="18" charset="0"/>
                </a:rPr>
                <a:t>Tener equipos y programas informáticos para llevar los controles volumétricos y los certificados que acrediten su correcta operación.</a:t>
              </a:r>
            </a:p>
          </p:txBody>
        </p:sp>
        <p:sp>
          <p:nvSpPr>
            <p:cNvPr id="12" name="Google Shape;1872;p23">
              <a:extLst>
                <a:ext uri="{FF2B5EF4-FFF2-40B4-BE49-F238E27FC236}">
                  <a16:creationId xmlns:a16="http://schemas.microsoft.com/office/drawing/2014/main" id="{F336B07E-1D3D-421F-BDFC-6424E52F4C76}"/>
                </a:ext>
              </a:extLst>
            </p:cNvPr>
            <p:cNvSpPr/>
            <p:nvPr/>
          </p:nvSpPr>
          <p:spPr>
            <a:xfrm>
              <a:off x="5706740" y="4304788"/>
              <a:ext cx="4392487" cy="900000"/>
            </a:xfrm>
            <a:prstGeom prst="rect">
              <a:avLst/>
            </a:prstGeom>
            <a:solidFill>
              <a:schemeClr val="accent5"/>
            </a:solidFill>
            <a:ln>
              <a:noFill/>
            </a:ln>
          </p:spPr>
          <p:txBody>
            <a:bodyPr spcFirstLastPara="1" wrap="square" lIns="91425" tIns="61550" rIns="91425" bIns="61550" anchor="t" anchorCtr="0">
              <a:noAutofit/>
            </a:bodyPr>
            <a:lstStyle/>
            <a:p>
              <a:r>
                <a:rPr lang="es-MX" sz="1200" b="0" i="0" dirty="0">
                  <a:solidFill>
                    <a:schemeClr val="bg1"/>
                  </a:solidFill>
                  <a:effectLst/>
                  <a:latin typeface="Georgia" panose="02040502050405020303" pitchFamily="18" charset="0"/>
                </a:rPr>
                <a:t>Deberán de generar de forma diaria y mensual los reportes, los cuales deben de contener los registros de </a:t>
              </a:r>
              <a:r>
                <a:rPr lang="es-MX" sz="1200" b="0" i="0" dirty="0" err="1">
                  <a:solidFill>
                    <a:schemeClr val="bg1"/>
                  </a:solidFill>
                  <a:effectLst/>
                  <a:latin typeface="Georgia" panose="02040502050405020303" pitchFamily="18" charset="0"/>
                </a:rPr>
                <a:t>volúmen</a:t>
              </a:r>
              <a:r>
                <a:rPr lang="es-MX" sz="1200" b="0" i="0" dirty="0">
                  <a:solidFill>
                    <a:schemeClr val="bg1"/>
                  </a:solidFill>
                  <a:effectLst/>
                  <a:latin typeface="Georgia" panose="02040502050405020303" pitchFamily="18" charset="0"/>
                </a:rPr>
                <a:t>.</a:t>
              </a:r>
            </a:p>
            <a:p>
              <a:pPr marL="0" marR="0" lvl="0" indent="0" algn="l" rtl="0">
                <a:spcBef>
                  <a:spcPts val="0"/>
                </a:spcBef>
                <a:spcAft>
                  <a:spcPts val="0"/>
                </a:spcAft>
                <a:buNone/>
              </a:pPr>
              <a:endParaRPr sz="1200" dirty="0">
                <a:solidFill>
                  <a:schemeClr val="lt1"/>
                </a:solidFill>
                <a:latin typeface="Arial"/>
                <a:ea typeface="Arial"/>
                <a:cs typeface="Arial"/>
                <a:sym typeface="Arial"/>
              </a:endParaRPr>
            </a:p>
          </p:txBody>
        </p:sp>
        <p:sp>
          <p:nvSpPr>
            <p:cNvPr id="13" name="Google Shape;1873;p23">
              <a:extLst>
                <a:ext uri="{FF2B5EF4-FFF2-40B4-BE49-F238E27FC236}">
                  <a16:creationId xmlns:a16="http://schemas.microsoft.com/office/drawing/2014/main" id="{1FAF567C-438E-47AF-A774-0EE3A09DD078}"/>
                </a:ext>
              </a:extLst>
            </p:cNvPr>
            <p:cNvSpPr/>
            <p:nvPr/>
          </p:nvSpPr>
          <p:spPr>
            <a:xfrm>
              <a:off x="5706741" y="2998594"/>
              <a:ext cx="4392487" cy="900000"/>
            </a:xfrm>
            <a:prstGeom prst="rect">
              <a:avLst/>
            </a:prstGeom>
            <a:solidFill>
              <a:schemeClr val="accent1"/>
            </a:solidFill>
            <a:ln>
              <a:noFill/>
            </a:ln>
          </p:spPr>
          <p:txBody>
            <a:bodyPr spcFirstLastPara="1" wrap="square" lIns="91425" tIns="61550" rIns="91425" bIns="61550" anchor="t" anchorCtr="0">
              <a:noAutofit/>
            </a:bodyPr>
            <a:lstStyle/>
            <a:p>
              <a:r>
                <a:rPr lang="es-MX" sz="1200" b="0" i="0" dirty="0">
                  <a:solidFill>
                    <a:schemeClr val="bg1"/>
                  </a:solidFill>
                  <a:effectLst/>
                  <a:latin typeface="Georgia" panose="02040502050405020303" pitchFamily="18" charset="0"/>
                </a:rPr>
                <a:t>Contar con dictámenes de laboratorio que determinen el tipo de hidrocarburo o petrolífero de que se trate.</a:t>
              </a:r>
            </a:p>
            <a:p>
              <a:pPr marL="0" marR="0" lvl="0" indent="0" algn="l" rtl="0">
                <a:spcBef>
                  <a:spcPts val="0"/>
                </a:spcBef>
                <a:spcAft>
                  <a:spcPts val="0"/>
                </a:spcAft>
                <a:buNone/>
              </a:pPr>
              <a:endParaRPr sz="1200" dirty="0">
                <a:solidFill>
                  <a:schemeClr val="lt1"/>
                </a:solidFill>
                <a:latin typeface="Arial"/>
                <a:ea typeface="Arial"/>
                <a:cs typeface="Arial"/>
                <a:sym typeface="Arial"/>
              </a:endParaRPr>
            </a:p>
          </p:txBody>
        </p:sp>
        <p:sp>
          <p:nvSpPr>
            <p:cNvPr id="14" name="Google Shape;1874;p23">
              <a:extLst>
                <a:ext uri="{FF2B5EF4-FFF2-40B4-BE49-F238E27FC236}">
                  <a16:creationId xmlns:a16="http://schemas.microsoft.com/office/drawing/2014/main" id="{FAF4F1A3-0443-46B8-BC61-2E57A166E010}"/>
                </a:ext>
              </a:extLst>
            </p:cNvPr>
            <p:cNvSpPr/>
            <p:nvPr/>
          </p:nvSpPr>
          <p:spPr>
            <a:xfrm>
              <a:off x="5706739" y="5610983"/>
              <a:ext cx="4392487" cy="1119402"/>
            </a:xfrm>
            <a:prstGeom prst="rect">
              <a:avLst/>
            </a:prstGeom>
            <a:solidFill>
              <a:schemeClr val="dk2"/>
            </a:solidFill>
            <a:ln>
              <a:noFill/>
            </a:ln>
          </p:spPr>
          <p:txBody>
            <a:bodyPr spcFirstLastPara="1" wrap="square" lIns="91425" tIns="61550" rIns="91425" bIns="61550" anchor="t" anchorCtr="0">
              <a:noAutofit/>
            </a:bodyPr>
            <a:lstStyle/>
            <a:p>
              <a:r>
                <a:rPr lang="es-MX" sz="1200" b="0" i="0" dirty="0">
                  <a:solidFill>
                    <a:schemeClr val="bg1"/>
                  </a:solidFill>
                  <a:effectLst/>
                  <a:latin typeface="Georgia" panose="02040502050405020303" pitchFamily="18" charset="0"/>
                </a:rPr>
                <a:t>Contar con los datos de los comprobantes fiscales o pedimentos asociados a la adquisición y enajenación de hidrocarburos.</a:t>
              </a:r>
            </a:p>
            <a:p>
              <a:pPr marL="0" marR="0" lvl="0" indent="0" algn="l" rtl="0">
                <a:spcBef>
                  <a:spcPts val="0"/>
                </a:spcBef>
                <a:spcAft>
                  <a:spcPts val="0"/>
                </a:spcAft>
                <a:buNone/>
              </a:pPr>
              <a:endParaRPr sz="1200" dirty="0"/>
            </a:p>
          </p:txBody>
        </p:sp>
      </p:grpSp>
      <p:sp>
        <p:nvSpPr>
          <p:cNvPr id="25" name="Google Shape;1875;p23">
            <a:extLst>
              <a:ext uri="{FF2B5EF4-FFF2-40B4-BE49-F238E27FC236}">
                <a16:creationId xmlns:a16="http://schemas.microsoft.com/office/drawing/2014/main" id="{BD3A20B7-D038-42B2-9AD7-CC5B34149198}"/>
              </a:ext>
            </a:extLst>
          </p:cNvPr>
          <p:cNvSpPr txBox="1"/>
          <p:nvPr/>
        </p:nvSpPr>
        <p:spPr>
          <a:xfrm>
            <a:off x="2669540" y="2157723"/>
            <a:ext cx="432000" cy="430887"/>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en-GB" sz="2800" dirty="0">
                <a:solidFill>
                  <a:schemeClr val="dk1"/>
                </a:solidFill>
                <a:latin typeface="Arial"/>
                <a:ea typeface="Arial"/>
                <a:cs typeface="Arial"/>
                <a:sym typeface="Arial"/>
              </a:rPr>
              <a:t>01</a:t>
            </a:r>
            <a:endParaRPr dirty="0"/>
          </a:p>
        </p:txBody>
      </p:sp>
      <p:sp>
        <p:nvSpPr>
          <p:cNvPr id="26" name="Google Shape;1876;p23">
            <a:extLst>
              <a:ext uri="{FF2B5EF4-FFF2-40B4-BE49-F238E27FC236}">
                <a16:creationId xmlns:a16="http://schemas.microsoft.com/office/drawing/2014/main" id="{9B61FF1D-D8A3-4FEB-9078-D0598952B828}"/>
              </a:ext>
            </a:extLst>
          </p:cNvPr>
          <p:cNvSpPr txBox="1"/>
          <p:nvPr/>
        </p:nvSpPr>
        <p:spPr>
          <a:xfrm>
            <a:off x="2669540" y="3267594"/>
            <a:ext cx="432000" cy="430887"/>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en-GB" sz="2800" dirty="0">
                <a:solidFill>
                  <a:schemeClr val="accent1"/>
                </a:solidFill>
                <a:latin typeface="Arial"/>
                <a:ea typeface="Arial"/>
                <a:cs typeface="Arial"/>
                <a:sym typeface="Arial"/>
              </a:rPr>
              <a:t>02</a:t>
            </a:r>
            <a:endParaRPr dirty="0"/>
          </a:p>
        </p:txBody>
      </p:sp>
      <p:sp>
        <p:nvSpPr>
          <p:cNvPr id="27" name="Google Shape;1877;p23">
            <a:extLst>
              <a:ext uri="{FF2B5EF4-FFF2-40B4-BE49-F238E27FC236}">
                <a16:creationId xmlns:a16="http://schemas.microsoft.com/office/drawing/2014/main" id="{CFCEAAB4-EE62-4BD1-8B7A-C9FD83188328}"/>
              </a:ext>
            </a:extLst>
          </p:cNvPr>
          <p:cNvSpPr txBox="1"/>
          <p:nvPr/>
        </p:nvSpPr>
        <p:spPr>
          <a:xfrm>
            <a:off x="2669540" y="4392858"/>
            <a:ext cx="432000" cy="430887"/>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en-GB" sz="2800" dirty="0">
                <a:solidFill>
                  <a:schemeClr val="accent5"/>
                </a:solidFill>
                <a:latin typeface="Arial"/>
                <a:ea typeface="Arial"/>
                <a:cs typeface="Arial"/>
                <a:sym typeface="Arial"/>
              </a:rPr>
              <a:t>03</a:t>
            </a:r>
            <a:endParaRPr dirty="0"/>
          </a:p>
        </p:txBody>
      </p:sp>
      <p:sp>
        <p:nvSpPr>
          <p:cNvPr id="28" name="Google Shape;1878;p23">
            <a:extLst>
              <a:ext uri="{FF2B5EF4-FFF2-40B4-BE49-F238E27FC236}">
                <a16:creationId xmlns:a16="http://schemas.microsoft.com/office/drawing/2014/main" id="{C6294208-CE9E-4EB2-BFE2-CF3E30007D13}"/>
              </a:ext>
            </a:extLst>
          </p:cNvPr>
          <p:cNvSpPr txBox="1"/>
          <p:nvPr/>
        </p:nvSpPr>
        <p:spPr>
          <a:xfrm>
            <a:off x="2669540" y="5691920"/>
            <a:ext cx="432000" cy="430887"/>
          </a:xfrm>
          <a:prstGeom prst="rect">
            <a:avLst/>
          </a:prstGeom>
          <a:noFill/>
          <a:ln>
            <a:noFill/>
          </a:ln>
        </p:spPr>
        <p:txBody>
          <a:bodyPr spcFirstLastPara="1" wrap="square" lIns="0" tIns="0" rIns="0" bIns="0" anchor="b" anchorCtr="0">
            <a:spAutoFit/>
          </a:bodyPr>
          <a:lstStyle/>
          <a:p>
            <a:pPr marL="0" marR="0" lvl="0" indent="0" algn="l" rtl="0">
              <a:spcBef>
                <a:spcPts val="0"/>
              </a:spcBef>
              <a:spcAft>
                <a:spcPts val="0"/>
              </a:spcAft>
              <a:buNone/>
            </a:pPr>
            <a:r>
              <a:rPr lang="en-GB" sz="2800" dirty="0">
                <a:solidFill>
                  <a:schemeClr val="dk2"/>
                </a:solidFill>
                <a:latin typeface="Arial"/>
                <a:ea typeface="Arial"/>
                <a:cs typeface="Arial"/>
                <a:sym typeface="Arial"/>
              </a:rPr>
              <a:t>04</a:t>
            </a:r>
            <a:endParaRPr dirty="0"/>
          </a:p>
        </p:txBody>
      </p:sp>
    </p:spTree>
    <p:extLst>
      <p:ext uri="{BB962C8B-B14F-4D97-AF65-F5344CB8AC3E}">
        <p14:creationId xmlns:p14="http://schemas.microsoft.com/office/powerpoint/2010/main" val="719358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sz="3200">
                <a:latin typeface="Georgia" panose="02040502050405020303" pitchFamily="18" charset="0"/>
              </a:rPr>
              <a:t>9. </a:t>
            </a:r>
            <a:r>
              <a:rPr lang="es-MX" sz="3200" dirty="0">
                <a:latin typeface="Georgia" panose="02040502050405020303" pitchFamily="18" charset="0"/>
              </a:rPr>
              <a:t>Controles volumétricos</a:t>
            </a: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693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6" name="TextBox 5">
            <a:extLst>
              <a:ext uri="{FF2B5EF4-FFF2-40B4-BE49-F238E27FC236}">
                <a16:creationId xmlns:a16="http://schemas.microsoft.com/office/drawing/2014/main" id="{16869DE9-7C9E-4780-BB3B-18B49D5DA332}"/>
              </a:ext>
            </a:extLst>
          </p:cNvPr>
          <p:cNvSpPr txBox="1"/>
          <p:nvPr/>
        </p:nvSpPr>
        <p:spPr>
          <a:xfrm>
            <a:off x="1005396" y="2042419"/>
            <a:ext cx="7290787" cy="3041858"/>
          </a:xfrm>
          <a:prstGeom prst="rect">
            <a:avLst/>
          </a:prstGeom>
          <a:noFill/>
        </p:spPr>
        <p:txBody>
          <a:bodyPr wrap="square" lIns="0" tIns="0" rIns="0" bIns="0" rtlCol="0">
            <a:spAutoFit/>
          </a:bodyPr>
          <a:lstStyle/>
          <a:p>
            <a:pPr marL="214313" indent="-214313">
              <a:spcAft>
                <a:spcPts val="450"/>
              </a:spcAft>
              <a:buSzPct val="100000"/>
              <a:buFont typeface="Wingdings" panose="05000000000000000000" pitchFamily="2" charset="2"/>
              <a:buChar char="Ø"/>
            </a:pPr>
            <a:r>
              <a:rPr lang="es-MX" sz="1200" b="1" dirty="0"/>
              <a:t>Consecuencias del Incumplimiento</a:t>
            </a:r>
            <a:endParaRPr lang="es-MX" sz="1200" dirty="0"/>
          </a:p>
          <a:p>
            <a:pPr marL="214313" indent="-214313">
              <a:spcAft>
                <a:spcPts val="450"/>
              </a:spcAft>
              <a:buSzPct val="100000"/>
              <a:buFont typeface="Courier New" panose="02070309020205020404" pitchFamily="49" charset="0"/>
              <a:buChar char="o"/>
            </a:pPr>
            <a:endParaRPr lang="es-MX" sz="1200" dirty="0"/>
          </a:p>
          <a:p>
            <a:pPr marL="214313" indent="-214313">
              <a:spcAft>
                <a:spcPts val="450"/>
              </a:spcAft>
              <a:buSzPct val="100000"/>
              <a:buFont typeface="Courier New" panose="02070309020205020404" pitchFamily="49" charset="0"/>
              <a:buChar char="o"/>
            </a:pPr>
            <a:endParaRPr lang="es-MX" sz="1200" dirty="0"/>
          </a:p>
          <a:p>
            <a:pPr marL="557213" lvl="1" indent="-214313">
              <a:spcAft>
                <a:spcPts val="450"/>
              </a:spcAft>
              <a:buSzPct val="100000"/>
              <a:buFont typeface="Wingdings" panose="05000000000000000000" pitchFamily="2" charset="2"/>
              <a:buChar char="v"/>
            </a:pPr>
            <a:r>
              <a:rPr lang="es-MX" sz="1200" dirty="0"/>
              <a:t>No contar con los equipos o programas, no contar con los registros de volumen, </a:t>
            </a:r>
            <a:r>
              <a:rPr lang="es-MX" sz="1200" b="1" dirty="0">
                <a:solidFill>
                  <a:schemeClr val="accent5">
                    <a:lumMod val="75000"/>
                  </a:schemeClr>
                </a:solidFill>
              </a:rPr>
              <a:t>no enviar los registros de volumen</a:t>
            </a:r>
            <a:r>
              <a:rPr lang="es-MX" sz="1200" dirty="0"/>
              <a:t>, no contar con el Dictamen, no contar con los Certificados o que se detecten </a:t>
            </a:r>
            <a:r>
              <a:rPr lang="es-MX" sz="1200" b="1" dirty="0">
                <a:solidFill>
                  <a:schemeClr val="accent5">
                    <a:lumMod val="75000"/>
                  </a:schemeClr>
                </a:solidFill>
              </a:rPr>
              <a:t>diferencias en los registros</a:t>
            </a:r>
            <a:r>
              <a:rPr lang="es-MX" sz="1200" dirty="0"/>
              <a:t> de un mes a otro :</a:t>
            </a:r>
          </a:p>
          <a:p>
            <a:pPr marL="214313" indent="-214313">
              <a:spcAft>
                <a:spcPts val="450"/>
              </a:spcAft>
              <a:buSzPct val="100000"/>
              <a:buFont typeface="Courier New" panose="02070309020205020404" pitchFamily="49" charset="0"/>
              <a:buChar char="o"/>
            </a:pPr>
            <a:endParaRPr lang="es-MX" sz="1200" dirty="0"/>
          </a:p>
          <a:p>
            <a:pPr marL="900113" lvl="2" indent="-214313">
              <a:spcAft>
                <a:spcPts val="450"/>
              </a:spcAft>
              <a:buSzPct val="100000"/>
              <a:buFont typeface="Courier New" panose="02070309020205020404" pitchFamily="49" charset="0"/>
              <a:buChar char="o"/>
            </a:pPr>
            <a:r>
              <a:rPr lang="es-MX" sz="1200" dirty="0"/>
              <a:t>Determinación presuntiva</a:t>
            </a:r>
          </a:p>
          <a:p>
            <a:pPr marL="900113" lvl="2" indent="-214313">
              <a:spcAft>
                <a:spcPts val="450"/>
              </a:spcAft>
              <a:buSzPct val="100000"/>
              <a:buFont typeface="Courier New" panose="02070309020205020404" pitchFamily="49" charset="0"/>
              <a:buChar char="o"/>
            </a:pPr>
            <a:endParaRPr lang="es-MX" sz="1200" dirty="0"/>
          </a:p>
          <a:p>
            <a:pPr marL="900113" lvl="2" indent="-214313">
              <a:spcAft>
                <a:spcPts val="450"/>
              </a:spcAft>
              <a:buSzPct val="100000"/>
              <a:buFont typeface="Courier New" panose="02070309020205020404" pitchFamily="49" charset="0"/>
              <a:buChar char="o"/>
            </a:pPr>
            <a:r>
              <a:rPr lang="es-MX" sz="1200" dirty="0"/>
              <a:t>Infracción a las disposiciones fiscales (multa / cierre de establecimiento)</a:t>
            </a:r>
          </a:p>
          <a:p>
            <a:pPr marL="900113" lvl="2" indent="-214313">
              <a:spcAft>
                <a:spcPts val="450"/>
              </a:spcAft>
              <a:buSzPct val="100000"/>
              <a:buFont typeface="Courier New" panose="02070309020205020404" pitchFamily="49" charset="0"/>
              <a:buChar char="o"/>
            </a:pPr>
            <a:endParaRPr lang="es-MX" sz="1200" dirty="0"/>
          </a:p>
          <a:p>
            <a:pPr marL="900113" lvl="2" indent="-214313">
              <a:spcAft>
                <a:spcPts val="450"/>
              </a:spcAft>
              <a:buSzPct val="100000"/>
              <a:buFont typeface="Courier New" panose="02070309020205020404" pitchFamily="49" charset="0"/>
              <a:buChar char="o"/>
            </a:pPr>
            <a:r>
              <a:rPr lang="es-MX" sz="1200" dirty="0"/>
              <a:t>Delito fiscal (prisión)</a:t>
            </a:r>
          </a:p>
          <a:p>
            <a:pPr marL="900113" lvl="2" indent="-214313">
              <a:spcAft>
                <a:spcPts val="450"/>
              </a:spcAft>
              <a:buSzPct val="100000"/>
              <a:buFont typeface="Courier New" panose="02070309020205020404" pitchFamily="49" charset="0"/>
              <a:buChar char="o"/>
            </a:pPr>
            <a:endParaRPr lang="es-MX" sz="1200" dirty="0"/>
          </a:p>
        </p:txBody>
      </p:sp>
    </p:spTree>
    <p:extLst>
      <p:ext uri="{BB962C8B-B14F-4D97-AF65-F5344CB8AC3E}">
        <p14:creationId xmlns:p14="http://schemas.microsoft.com/office/powerpoint/2010/main" val="2350816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10</a:t>
            </a:r>
            <a:r>
              <a:rPr lang="es-MX" sz="3200" dirty="0">
                <a:latin typeface="Georgia" panose="02040502050405020303" pitchFamily="18" charset="0"/>
              </a:rPr>
              <a:t>. Ambiente de fiscalización</a:t>
            </a:r>
            <a:br>
              <a:rPr lang="es-MX" sz="3200" dirty="0">
                <a:latin typeface="Georgia" panose="02040502050405020303" pitchFamily="18" charset="0"/>
              </a:rPr>
            </a:b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4785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8389"/>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44" name="Google Shape;575;g15ecf0091c2_0_5">
            <a:extLst>
              <a:ext uri="{FF2B5EF4-FFF2-40B4-BE49-F238E27FC236}">
                <a16:creationId xmlns:a16="http://schemas.microsoft.com/office/drawing/2014/main" id="{6037D396-1E3D-4477-9EB6-328D0A234A03}"/>
              </a:ext>
            </a:extLst>
          </p:cNvPr>
          <p:cNvSpPr/>
          <p:nvPr/>
        </p:nvSpPr>
        <p:spPr>
          <a:xfrm>
            <a:off x="539423" y="1545471"/>
            <a:ext cx="8412600" cy="384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600" b="1" i="0" u="none" strike="noStrike" cap="none">
                <a:solidFill>
                  <a:srgbClr val="D93954"/>
                </a:solidFill>
                <a:latin typeface="Arial"/>
                <a:ea typeface="Arial"/>
                <a:cs typeface="Arial"/>
                <a:sym typeface="Arial"/>
              </a:rPr>
              <a:t>¿Cuál es el entorno actual de la fiscalización en México?</a:t>
            </a:r>
            <a:endParaRPr sz="16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400"/>
              <a:buFont typeface="Arial"/>
              <a:buNone/>
            </a:pPr>
            <a:r>
              <a:rPr lang="es-MX" sz="1400" b="0" i="0" u="none" strike="noStrike" cap="none">
                <a:solidFill>
                  <a:schemeClr val="dk1"/>
                </a:solidFill>
                <a:latin typeface="Arial"/>
                <a:ea typeface="Arial"/>
                <a:cs typeface="Arial"/>
                <a:sym typeface="Arial"/>
              </a:rPr>
              <a:t>En los últimos años</a:t>
            </a:r>
            <a:r>
              <a:rPr lang="es-MX">
                <a:solidFill>
                  <a:schemeClr val="dk1"/>
                </a:solidFill>
              </a:rPr>
              <a:t> </a:t>
            </a:r>
            <a:r>
              <a:rPr lang="es-MX" sz="1400" b="0" i="0" u="none" strike="noStrike" cap="none">
                <a:solidFill>
                  <a:schemeClr val="dk1"/>
                </a:solidFill>
                <a:latin typeface="Arial"/>
                <a:ea typeface="Arial"/>
                <a:cs typeface="Arial"/>
                <a:sym typeface="Arial"/>
              </a:rPr>
              <a:t>se han implementado reformas fiscales que han tenido por objetivo:</a:t>
            </a:r>
            <a:endParaRPr sz="1400" b="1" i="0" u="none" strike="noStrike" cap="none">
              <a:solidFill>
                <a:schemeClr val="dk1"/>
              </a:solidFill>
              <a:latin typeface="Arial"/>
              <a:ea typeface="Arial"/>
              <a:cs typeface="Arial"/>
              <a:sym typeface="Arial"/>
            </a:endParaRPr>
          </a:p>
        </p:txBody>
      </p:sp>
      <p:sp>
        <p:nvSpPr>
          <p:cNvPr id="45" name="Google Shape;576;g15ecf0091c2_0_5">
            <a:extLst>
              <a:ext uri="{FF2B5EF4-FFF2-40B4-BE49-F238E27FC236}">
                <a16:creationId xmlns:a16="http://schemas.microsoft.com/office/drawing/2014/main" id="{91E79626-813E-4621-AE00-19F09D40664E}"/>
              </a:ext>
            </a:extLst>
          </p:cNvPr>
          <p:cNvSpPr/>
          <p:nvPr/>
        </p:nvSpPr>
        <p:spPr>
          <a:xfrm>
            <a:off x="797249" y="2480409"/>
            <a:ext cx="3083700" cy="1264500"/>
          </a:xfrm>
          <a:prstGeom prst="rect">
            <a:avLst/>
          </a:prstGeom>
          <a:solidFill>
            <a:srgbClr val="D93954"/>
          </a:solidFill>
          <a:ln>
            <a:noFill/>
          </a:ln>
        </p:spPr>
        <p:txBody>
          <a:bodyPr spcFirstLastPara="1" wrap="square" lIns="365750" tIns="91425"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s-MX" sz="1000" b="0" i="0" u="none" strike="noStrike" cap="none" dirty="0">
                <a:solidFill>
                  <a:schemeClr val="lt1"/>
                </a:solidFill>
                <a:latin typeface="Arial"/>
                <a:ea typeface="Arial"/>
                <a:cs typeface="Arial"/>
                <a:sym typeface="Arial"/>
              </a:rPr>
              <a:t>L</a:t>
            </a:r>
            <a:r>
              <a:rPr lang="es-MX" sz="1200" b="0" i="0" u="none" strike="noStrike" cap="none" dirty="0">
                <a:solidFill>
                  <a:schemeClr val="lt1"/>
                </a:solidFill>
                <a:latin typeface="Arial"/>
                <a:ea typeface="Arial"/>
                <a:cs typeface="Arial"/>
                <a:sym typeface="Arial"/>
              </a:rPr>
              <a:t>a creación de herramientas tecnológicas para el cumplimiento de las obligaciones fiscales</a:t>
            </a:r>
            <a:r>
              <a:rPr lang="es-MX" sz="1200" dirty="0">
                <a:solidFill>
                  <a:schemeClr val="lt1"/>
                </a:solidFill>
              </a:rPr>
              <a:t>, </a:t>
            </a:r>
            <a:r>
              <a:rPr lang="es-MX" sz="1200" b="0" i="0" u="none" strike="noStrike" cap="none" dirty="0">
                <a:solidFill>
                  <a:schemeClr val="lt1"/>
                </a:solidFill>
                <a:latin typeface="Arial"/>
                <a:ea typeface="Arial"/>
                <a:cs typeface="Arial"/>
                <a:sym typeface="Arial"/>
              </a:rPr>
              <a:t>hacer más efectiva la fiscalización</a:t>
            </a:r>
            <a:r>
              <a:rPr lang="es-MX" sz="1200" dirty="0">
                <a:solidFill>
                  <a:schemeClr val="lt1"/>
                </a:solidFill>
              </a:rPr>
              <a:t> e </a:t>
            </a:r>
            <a:r>
              <a:rPr lang="es-MX" sz="1200" b="0" i="0" u="none" strike="noStrike" cap="none" dirty="0">
                <a:solidFill>
                  <a:schemeClr val="lt1"/>
                </a:solidFill>
                <a:latin typeface="Arial"/>
                <a:ea typeface="Arial"/>
                <a:cs typeface="Arial"/>
                <a:sym typeface="Arial"/>
              </a:rPr>
              <a:t> incrementar la recaudación.</a:t>
            </a:r>
            <a:endParaRPr sz="1200" b="0" i="0" u="none" strike="noStrike" cap="none" dirty="0">
              <a:solidFill>
                <a:srgbClr val="000000"/>
              </a:solidFill>
              <a:latin typeface="Arial"/>
              <a:ea typeface="Arial"/>
              <a:cs typeface="Arial"/>
              <a:sym typeface="Arial"/>
            </a:endParaRPr>
          </a:p>
        </p:txBody>
      </p:sp>
      <p:sp>
        <p:nvSpPr>
          <p:cNvPr id="46" name="Google Shape;577;g15ecf0091c2_0_5">
            <a:extLst>
              <a:ext uri="{FF2B5EF4-FFF2-40B4-BE49-F238E27FC236}">
                <a16:creationId xmlns:a16="http://schemas.microsoft.com/office/drawing/2014/main" id="{2E5E8A9E-B6E4-46E8-A108-240EBDDC088C}"/>
              </a:ext>
            </a:extLst>
          </p:cNvPr>
          <p:cNvSpPr/>
          <p:nvPr/>
        </p:nvSpPr>
        <p:spPr>
          <a:xfrm>
            <a:off x="539424" y="2217490"/>
            <a:ext cx="546900" cy="5469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s-MX" sz="3600" b="1" i="0" u="none" strike="noStrike" cap="none">
                <a:solidFill>
                  <a:schemeClr val="dk1"/>
                </a:solidFill>
                <a:latin typeface="Arial"/>
                <a:ea typeface="Arial"/>
                <a:cs typeface="Arial"/>
                <a:sym typeface="Arial"/>
              </a:rPr>
              <a:t>1</a:t>
            </a:r>
            <a:endParaRPr sz="3600" b="1" i="0" u="none" strike="noStrike" cap="none">
              <a:solidFill>
                <a:schemeClr val="dk1"/>
              </a:solidFill>
              <a:latin typeface="Arial"/>
              <a:ea typeface="Arial"/>
              <a:cs typeface="Arial"/>
              <a:sym typeface="Arial"/>
            </a:endParaRPr>
          </a:p>
        </p:txBody>
      </p:sp>
      <p:sp>
        <p:nvSpPr>
          <p:cNvPr id="47" name="Google Shape;578;g15ecf0091c2_0_5">
            <a:extLst>
              <a:ext uri="{FF2B5EF4-FFF2-40B4-BE49-F238E27FC236}">
                <a16:creationId xmlns:a16="http://schemas.microsoft.com/office/drawing/2014/main" id="{AD263A47-4D7E-4453-AAA4-655EC859E923}"/>
              </a:ext>
            </a:extLst>
          </p:cNvPr>
          <p:cNvSpPr/>
          <p:nvPr/>
        </p:nvSpPr>
        <p:spPr>
          <a:xfrm rot="5400000">
            <a:off x="668385" y="2893352"/>
            <a:ext cx="546900" cy="288900"/>
          </a:xfrm>
          <a:prstGeom prst="triangle">
            <a:avLst>
              <a:gd name="adj" fmla="val 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 name="Google Shape;579;g15ecf0091c2_0_5">
            <a:extLst>
              <a:ext uri="{FF2B5EF4-FFF2-40B4-BE49-F238E27FC236}">
                <a16:creationId xmlns:a16="http://schemas.microsoft.com/office/drawing/2014/main" id="{EF28275C-17A2-4093-B45A-11B5FAC8B624}"/>
              </a:ext>
            </a:extLst>
          </p:cNvPr>
          <p:cNvSpPr/>
          <p:nvPr/>
        </p:nvSpPr>
        <p:spPr>
          <a:xfrm>
            <a:off x="797249" y="4204965"/>
            <a:ext cx="3083700" cy="1128600"/>
          </a:xfrm>
          <a:prstGeom prst="rect">
            <a:avLst/>
          </a:prstGeom>
          <a:solidFill>
            <a:srgbClr val="D93954"/>
          </a:solidFill>
          <a:ln>
            <a:noFill/>
          </a:ln>
        </p:spPr>
        <p:txBody>
          <a:bodyPr spcFirstLastPara="1" wrap="square" lIns="365750" tIns="91425"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s-MX" sz="1200" b="0" i="0" u="none" strike="noStrike" cap="none" dirty="0">
                <a:solidFill>
                  <a:schemeClr val="lt1"/>
                </a:solidFill>
                <a:latin typeface="Arial"/>
                <a:ea typeface="Arial"/>
                <a:cs typeface="Arial"/>
                <a:sym typeface="Arial"/>
              </a:rPr>
              <a:t>Increment</a:t>
            </a:r>
            <a:r>
              <a:rPr lang="es-MX" sz="1200" dirty="0">
                <a:solidFill>
                  <a:schemeClr val="lt1"/>
                </a:solidFill>
              </a:rPr>
              <a:t>ar y </a:t>
            </a:r>
            <a:r>
              <a:rPr lang="es-MX" sz="1200" b="0" i="0" u="none" strike="noStrike" cap="none" dirty="0">
                <a:solidFill>
                  <a:schemeClr val="lt1"/>
                </a:solidFill>
                <a:latin typeface="Arial"/>
                <a:ea typeface="Arial"/>
                <a:cs typeface="Arial"/>
                <a:sym typeface="Arial"/>
              </a:rPr>
              <a:t>fortalecer</a:t>
            </a:r>
            <a:r>
              <a:rPr lang="es-MX" sz="1200" dirty="0">
                <a:solidFill>
                  <a:schemeClr val="lt1"/>
                </a:solidFill>
              </a:rPr>
              <a:t> </a:t>
            </a:r>
            <a:r>
              <a:rPr lang="es-MX" sz="1200" b="0" i="0" u="none" strike="noStrike" cap="none" dirty="0">
                <a:solidFill>
                  <a:schemeClr val="lt1"/>
                </a:solidFill>
                <a:latin typeface="Arial"/>
                <a:ea typeface="Arial"/>
                <a:cs typeface="Arial"/>
                <a:sym typeface="Arial"/>
              </a:rPr>
              <a:t>las</a:t>
            </a:r>
            <a:br>
              <a:rPr lang="es-MX" sz="1200" b="0" i="0" u="none" strike="noStrike" cap="none" dirty="0">
                <a:solidFill>
                  <a:schemeClr val="lt1"/>
                </a:solidFill>
                <a:latin typeface="Arial"/>
                <a:ea typeface="Arial"/>
                <a:cs typeface="Arial"/>
                <a:sym typeface="Arial"/>
              </a:rPr>
            </a:br>
            <a:r>
              <a:rPr lang="es-MX" sz="1200" b="0" i="0" u="none" strike="noStrike" cap="none" dirty="0">
                <a:solidFill>
                  <a:schemeClr val="lt1"/>
                </a:solidFill>
                <a:latin typeface="Arial"/>
                <a:ea typeface="Arial"/>
                <a:cs typeface="Arial"/>
                <a:sym typeface="Arial"/>
              </a:rPr>
              <a:t>facultades de comprobación</a:t>
            </a:r>
            <a:br>
              <a:rPr lang="es-MX" sz="1200" b="0" i="0" u="none" strike="noStrike" cap="none" dirty="0">
                <a:solidFill>
                  <a:schemeClr val="lt1"/>
                </a:solidFill>
                <a:latin typeface="Arial"/>
                <a:ea typeface="Arial"/>
                <a:cs typeface="Arial"/>
                <a:sym typeface="Arial"/>
              </a:rPr>
            </a:br>
            <a:r>
              <a:rPr lang="es-MX" sz="1200" b="0" i="0" u="none" strike="noStrike" cap="none" dirty="0">
                <a:solidFill>
                  <a:schemeClr val="lt1"/>
                </a:solidFill>
                <a:latin typeface="Arial"/>
                <a:ea typeface="Arial"/>
                <a:cs typeface="Arial"/>
                <a:sym typeface="Arial"/>
              </a:rPr>
              <a:t>(ej. procedimientos contenidos 69-B y 69-B Bis, revisión electrónica, vigilancia profunda).</a:t>
            </a:r>
            <a:endParaRPr sz="1200" b="0" i="0" u="none" strike="noStrike" cap="none" dirty="0">
              <a:solidFill>
                <a:srgbClr val="000000"/>
              </a:solidFill>
              <a:latin typeface="Arial"/>
              <a:ea typeface="Arial"/>
              <a:cs typeface="Arial"/>
              <a:sym typeface="Arial"/>
            </a:endParaRPr>
          </a:p>
        </p:txBody>
      </p:sp>
      <p:sp>
        <p:nvSpPr>
          <p:cNvPr id="49" name="Google Shape;580;g15ecf0091c2_0_5">
            <a:extLst>
              <a:ext uri="{FF2B5EF4-FFF2-40B4-BE49-F238E27FC236}">
                <a16:creationId xmlns:a16="http://schemas.microsoft.com/office/drawing/2014/main" id="{832BFE4B-D172-46F3-8E0A-27F560F8BC95}"/>
              </a:ext>
            </a:extLst>
          </p:cNvPr>
          <p:cNvSpPr/>
          <p:nvPr/>
        </p:nvSpPr>
        <p:spPr>
          <a:xfrm>
            <a:off x="539424" y="3942023"/>
            <a:ext cx="546900" cy="5469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s-MX" sz="3600" b="1" i="0" u="none" strike="noStrike" cap="none">
                <a:solidFill>
                  <a:schemeClr val="dk1"/>
                </a:solidFill>
                <a:latin typeface="Arial"/>
                <a:ea typeface="Arial"/>
                <a:cs typeface="Arial"/>
                <a:sym typeface="Arial"/>
              </a:rPr>
              <a:t>2</a:t>
            </a:r>
            <a:endParaRPr sz="3600" b="1" i="0" u="none" strike="noStrike" cap="none">
              <a:solidFill>
                <a:schemeClr val="dk1"/>
              </a:solidFill>
              <a:latin typeface="Arial"/>
              <a:ea typeface="Arial"/>
              <a:cs typeface="Arial"/>
              <a:sym typeface="Arial"/>
            </a:endParaRPr>
          </a:p>
        </p:txBody>
      </p:sp>
      <p:sp>
        <p:nvSpPr>
          <p:cNvPr id="50" name="Google Shape;581;g15ecf0091c2_0_5">
            <a:extLst>
              <a:ext uri="{FF2B5EF4-FFF2-40B4-BE49-F238E27FC236}">
                <a16:creationId xmlns:a16="http://schemas.microsoft.com/office/drawing/2014/main" id="{D768B3B8-1E59-41D9-A094-F85610BCC955}"/>
              </a:ext>
            </a:extLst>
          </p:cNvPr>
          <p:cNvSpPr/>
          <p:nvPr/>
        </p:nvSpPr>
        <p:spPr>
          <a:xfrm rot="5400000">
            <a:off x="668385" y="4617885"/>
            <a:ext cx="546900" cy="288900"/>
          </a:xfrm>
          <a:prstGeom prst="triangle">
            <a:avLst>
              <a:gd name="adj" fmla="val 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1" name="Google Shape;582;g15ecf0091c2_0_5">
            <a:extLst>
              <a:ext uri="{FF2B5EF4-FFF2-40B4-BE49-F238E27FC236}">
                <a16:creationId xmlns:a16="http://schemas.microsoft.com/office/drawing/2014/main" id="{92A23EB3-8276-4636-9156-D3508E127E5F}"/>
              </a:ext>
            </a:extLst>
          </p:cNvPr>
          <p:cNvSpPr/>
          <p:nvPr/>
        </p:nvSpPr>
        <p:spPr>
          <a:xfrm>
            <a:off x="4579049" y="2480408"/>
            <a:ext cx="3083700" cy="1264500"/>
          </a:xfrm>
          <a:prstGeom prst="rect">
            <a:avLst/>
          </a:prstGeom>
          <a:solidFill>
            <a:srgbClr val="D93954"/>
          </a:solidFill>
          <a:ln>
            <a:noFill/>
          </a:ln>
        </p:spPr>
        <p:txBody>
          <a:bodyPr spcFirstLastPara="1" wrap="square" lIns="365750" tIns="91425"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s-MX" sz="1200" dirty="0">
                <a:solidFill>
                  <a:schemeClr val="lt1"/>
                </a:solidFill>
              </a:rPr>
              <a:t>Detectar </a:t>
            </a:r>
            <a:r>
              <a:rPr lang="es-MX" sz="1200" b="0" i="0" u="none" strike="noStrike" cap="none" dirty="0">
                <a:solidFill>
                  <a:schemeClr val="lt1"/>
                </a:solidFill>
                <a:latin typeface="Arial"/>
                <a:ea typeface="Arial"/>
                <a:cs typeface="Arial"/>
                <a:sym typeface="Arial"/>
              </a:rPr>
              <a:t>actividades específicas</a:t>
            </a:r>
            <a:br>
              <a:rPr lang="es-MX" sz="1200" b="0" i="0" u="none" strike="noStrike" cap="none" dirty="0">
                <a:solidFill>
                  <a:schemeClr val="lt1"/>
                </a:solidFill>
                <a:latin typeface="Arial"/>
                <a:ea typeface="Arial"/>
                <a:cs typeface="Arial"/>
                <a:sym typeface="Arial"/>
              </a:rPr>
            </a:br>
            <a:r>
              <a:rPr lang="es-MX" sz="1200" b="0" i="0" u="none" strike="noStrike" cap="none" dirty="0">
                <a:solidFill>
                  <a:schemeClr val="lt1"/>
                </a:solidFill>
                <a:latin typeface="Arial"/>
                <a:ea typeface="Arial"/>
                <a:cs typeface="Arial"/>
                <a:sym typeface="Arial"/>
              </a:rPr>
              <a:t>(ej. Esquemas reportables).</a:t>
            </a:r>
            <a:endParaRPr sz="1200" b="0" i="0" u="none" strike="noStrike" cap="none" dirty="0">
              <a:solidFill>
                <a:srgbClr val="000000"/>
              </a:solidFill>
              <a:latin typeface="Arial"/>
              <a:ea typeface="Arial"/>
              <a:cs typeface="Arial"/>
              <a:sym typeface="Arial"/>
            </a:endParaRPr>
          </a:p>
        </p:txBody>
      </p:sp>
      <p:sp>
        <p:nvSpPr>
          <p:cNvPr id="52" name="Google Shape;583;g15ecf0091c2_0_5">
            <a:extLst>
              <a:ext uri="{FF2B5EF4-FFF2-40B4-BE49-F238E27FC236}">
                <a16:creationId xmlns:a16="http://schemas.microsoft.com/office/drawing/2014/main" id="{915DE673-2B83-4581-96F9-1E90341620FB}"/>
              </a:ext>
            </a:extLst>
          </p:cNvPr>
          <p:cNvSpPr/>
          <p:nvPr/>
        </p:nvSpPr>
        <p:spPr>
          <a:xfrm>
            <a:off x="4321239" y="2217490"/>
            <a:ext cx="546900" cy="5469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s-MX" sz="3600" b="1" i="0" u="none" strike="noStrike" cap="none">
                <a:solidFill>
                  <a:schemeClr val="dk1"/>
                </a:solidFill>
                <a:latin typeface="Arial"/>
                <a:ea typeface="Arial"/>
                <a:cs typeface="Arial"/>
                <a:sym typeface="Arial"/>
              </a:rPr>
              <a:t>3</a:t>
            </a:r>
            <a:endParaRPr sz="3600" b="1" i="0" u="none" strike="noStrike" cap="none">
              <a:solidFill>
                <a:schemeClr val="dk1"/>
              </a:solidFill>
              <a:latin typeface="Arial"/>
              <a:ea typeface="Arial"/>
              <a:cs typeface="Arial"/>
              <a:sym typeface="Arial"/>
            </a:endParaRPr>
          </a:p>
        </p:txBody>
      </p:sp>
      <p:sp>
        <p:nvSpPr>
          <p:cNvPr id="53" name="Google Shape;584;g15ecf0091c2_0_5">
            <a:extLst>
              <a:ext uri="{FF2B5EF4-FFF2-40B4-BE49-F238E27FC236}">
                <a16:creationId xmlns:a16="http://schemas.microsoft.com/office/drawing/2014/main" id="{63F27327-2570-41DE-B925-BFCA3D844183}"/>
              </a:ext>
            </a:extLst>
          </p:cNvPr>
          <p:cNvSpPr/>
          <p:nvPr/>
        </p:nvSpPr>
        <p:spPr>
          <a:xfrm rot="5400000">
            <a:off x="4450200" y="2893352"/>
            <a:ext cx="546900" cy="288900"/>
          </a:xfrm>
          <a:prstGeom prst="triangle">
            <a:avLst>
              <a:gd name="adj" fmla="val 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4" name="Google Shape;585;g15ecf0091c2_0_5">
            <a:extLst>
              <a:ext uri="{FF2B5EF4-FFF2-40B4-BE49-F238E27FC236}">
                <a16:creationId xmlns:a16="http://schemas.microsoft.com/office/drawing/2014/main" id="{8B965C07-08CB-4694-AD80-5064399BAD51}"/>
              </a:ext>
            </a:extLst>
          </p:cNvPr>
          <p:cNvSpPr/>
          <p:nvPr/>
        </p:nvSpPr>
        <p:spPr>
          <a:xfrm>
            <a:off x="4579049" y="4204965"/>
            <a:ext cx="3083700" cy="1128600"/>
          </a:xfrm>
          <a:prstGeom prst="rect">
            <a:avLst/>
          </a:prstGeom>
          <a:solidFill>
            <a:srgbClr val="D93954"/>
          </a:solidFill>
          <a:ln>
            <a:noFill/>
          </a:ln>
        </p:spPr>
        <p:txBody>
          <a:bodyPr spcFirstLastPara="1" wrap="square" lIns="365750" tIns="91425"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s-MX" sz="1200" dirty="0">
                <a:solidFill>
                  <a:schemeClr val="lt1"/>
                </a:solidFill>
              </a:rPr>
              <a:t>Incorporación en las leyes fiscales de</a:t>
            </a:r>
            <a:r>
              <a:rPr lang="es-MX" sz="1200" b="0" i="0" u="none" strike="noStrike" cap="none" dirty="0">
                <a:solidFill>
                  <a:schemeClr val="lt1"/>
                </a:solidFill>
                <a:latin typeface="Arial"/>
                <a:ea typeface="Arial"/>
                <a:cs typeface="Arial"/>
                <a:sym typeface="Arial"/>
              </a:rPr>
              <a:t> figuras jurídicas como el Beneficiario Controlador  y /</a:t>
            </a:r>
            <a:r>
              <a:rPr lang="es-MX" sz="1200" dirty="0">
                <a:solidFill>
                  <a:schemeClr val="lt1"/>
                </a:solidFill>
              </a:rPr>
              <a:t> o la obligatoriedad del Dictamen fiscal así como </a:t>
            </a:r>
            <a:r>
              <a:rPr lang="es-MX" sz="1200" b="0" i="0" u="none" strike="noStrike" cap="none" dirty="0">
                <a:solidFill>
                  <a:schemeClr val="lt1"/>
                </a:solidFill>
                <a:latin typeface="Arial"/>
                <a:ea typeface="Arial"/>
                <a:cs typeface="Arial"/>
                <a:sym typeface="Arial"/>
              </a:rPr>
              <a:t>endurecer sanciones</a:t>
            </a:r>
            <a:r>
              <a:rPr lang="es-MX" sz="1200" dirty="0">
                <a:solidFill>
                  <a:schemeClr val="lt1"/>
                </a:solidFill>
              </a:rPr>
              <a:t>.</a:t>
            </a:r>
            <a:endParaRPr sz="1200" b="0" i="0" u="none" strike="noStrike" cap="none" dirty="0">
              <a:solidFill>
                <a:srgbClr val="000000"/>
              </a:solidFill>
              <a:latin typeface="Arial"/>
              <a:ea typeface="Arial"/>
              <a:cs typeface="Arial"/>
              <a:sym typeface="Arial"/>
            </a:endParaRPr>
          </a:p>
        </p:txBody>
      </p:sp>
      <p:sp>
        <p:nvSpPr>
          <p:cNvPr id="55" name="Google Shape;586;g15ecf0091c2_0_5">
            <a:extLst>
              <a:ext uri="{FF2B5EF4-FFF2-40B4-BE49-F238E27FC236}">
                <a16:creationId xmlns:a16="http://schemas.microsoft.com/office/drawing/2014/main" id="{C14416F2-5323-4E07-B7F7-997BFED5F432}"/>
              </a:ext>
            </a:extLst>
          </p:cNvPr>
          <p:cNvSpPr/>
          <p:nvPr/>
        </p:nvSpPr>
        <p:spPr>
          <a:xfrm>
            <a:off x="4321239" y="3942023"/>
            <a:ext cx="546900" cy="5469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s-MX" sz="3600" b="1" i="0" u="none" strike="noStrike" cap="none">
                <a:solidFill>
                  <a:schemeClr val="dk1"/>
                </a:solidFill>
                <a:latin typeface="Arial"/>
                <a:ea typeface="Arial"/>
                <a:cs typeface="Arial"/>
                <a:sym typeface="Arial"/>
              </a:rPr>
              <a:t>4</a:t>
            </a:r>
            <a:endParaRPr sz="3600" b="1" i="0" u="none" strike="noStrike" cap="none">
              <a:solidFill>
                <a:schemeClr val="dk1"/>
              </a:solidFill>
              <a:latin typeface="Arial"/>
              <a:ea typeface="Arial"/>
              <a:cs typeface="Arial"/>
              <a:sym typeface="Arial"/>
            </a:endParaRPr>
          </a:p>
        </p:txBody>
      </p:sp>
      <p:sp>
        <p:nvSpPr>
          <p:cNvPr id="56" name="Google Shape;587;g15ecf0091c2_0_5">
            <a:extLst>
              <a:ext uri="{FF2B5EF4-FFF2-40B4-BE49-F238E27FC236}">
                <a16:creationId xmlns:a16="http://schemas.microsoft.com/office/drawing/2014/main" id="{8BDABA58-393B-409F-AF03-4D38AD9EDDE2}"/>
              </a:ext>
            </a:extLst>
          </p:cNvPr>
          <p:cNvSpPr/>
          <p:nvPr/>
        </p:nvSpPr>
        <p:spPr>
          <a:xfrm rot="5400000">
            <a:off x="4450200" y="4617885"/>
            <a:ext cx="546900" cy="288900"/>
          </a:xfrm>
          <a:prstGeom prst="triangle">
            <a:avLst>
              <a:gd name="adj" fmla="val 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045184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a:latin typeface="Georgia" panose="02040502050405020303" pitchFamily="18" charset="0"/>
              </a:rPr>
              <a:t>10.</a:t>
            </a:r>
            <a:r>
              <a:rPr lang="es-MX" sz="3200">
                <a:latin typeface="Georgia" panose="02040502050405020303" pitchFamily="18" charset="0"/>
              </a:rPr>
              <a:t> </a:t>
            </a:r>
            <a:r>
              <a:rPr lang="es-MX" sz="3200" dirty="0">
                <a:latin typeface="Georgia" panose="02040502050405020303" pitchFamily="18" charset="0"/>
              </a:rPr>
              <a:t>Ambiente de fiscalización</a:t>
            </a:r>
            <a:br>
              <a:rPr lang="es-MX" sz="3200" dirty="0">
                <a:latin typeface="Georgia" panose="02040502050405020303" pitchFamily="18" charset="0"/>
              </a:rPr>
            </a:br>
            <a:br>
              <a:rPr lang="es-MX" sz="3200" dirty="0">
                <a:latin typeface="Georgia" panose="02040502050405020303" pitchFamily="18" charset="0"/>
              </a:rPr>
            </a:b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39461"/>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206" y="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6" name="Google Shape;604;p4">
            <a:extLst>
              <a:ext uri="{FF2B5EF4-FFF2-40B4-BE49-F238E27FC236}">
                <a16:creationId xmlns:a16="http://schemas.microsoft.com/office/drawing/2014/main" id="{83075E8A-7045-42A4-AB91-83E6B7E46D4F}"/>
              </a:ext>
            </a:extLst>
          </p:cNvPr>
          <p:cNvSpPr/>
          <p:nvPr/>
        </p:nvSpPr>
        <p:spPr>
          <a:xfrm>
            <a:off x="361950" y="1463357"/>
            <a:ext cx="8061614" cy="337733"/>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600" b="1" i="0" u="none" strike="noStrike" cap="none">
                <a:solidFill>
                  <a:srgbClr val="D93954"/>
                </a:solidFill>
                <a:latin typeface="Arial"/>
                <a:ea typeface="Arial"/>
                <a:cs typeface="Arial"/>
                <a:sym typeface="Arial"/>
              </a:rPr>
              <a:t>¿</a:t>
            </a:r>
            <a:r>
              <a:rPr lang="es-MX" sz="1600" b="1">
                <a:solidFill>
                  <a:srgbClr val="D93954"/>
                </a:solidFill>
              </a:rPr>
              <a:t>Cómo está fiscalizando el SAT</a:t>
            </a:r>
            <a:r>
              <a:rPr lang="es-MX" sz="1600" b="1" i="0" u="none" strike="noStrike" cap="none">
                <a:solidFill>
                  <a:srgbClr val="D93954"/>
                </a:solidFill>
                <a:latin typeface="Arial"/>
                <a:ea typeface="Arial"/>
                <a:cs typeface="Arial"/>
                <a:sym typeface="Arial"/>
              </a:rPr>
              <a:t>?</a:t>
            </a:r>
            <a:endParaRPr sz="1600" b="0" i="0" u="none" strike="noStrike" cap="none">
              <a:solidFill>
                <a:srgbClr val="000000"/>
              </a:solidFill>
              <a:latin typeface="Arial"/>
              <a:ea typeface="Arial"/>
              <a:cs typeface="Arial"/>
              <a:sym typeface="Arial"/>
            </a:endParaRPr>
          </a:p>
        </p:txBody>
      </p:sp>
      <p:sp>
        <p:nvSpPr>
          <p:cNvPr id="7" name="Google Shape;605;p4">
            <a:extLst>
              <a:ext uri="{FF2B5EF4-FFF2-40B4-BE49-F238E27FC236}">
                <a16:creationId xmlns:a16="http://schemas.microsoft.com/office/drawing/2014/main" id="{10E3F5E6-6B28-4DFA-A692-A114721085D0}"/>
              </a:ext>
            </a:extLst>
          </p:cNvPr>
          <p:cNvSpPr/>
          <p:nvPr/>
        </p:nvSpPr>
        <p:spPr>
          <a:xfrm>
            <a:off x="361950" y="2133600"/>
            <a:ext cx="2806800" cy="2563500"/>
          </a:xfrm>
          <a:prstGeom prst="rect">
            <a:avLst/>
          </a:prstGeom>
          <a:solidFill>
            <a:srgbClr val="D93954"/>
          </a:solidFill>
          <a:ln>
            <a:noFill/>
          </a:ln>
        </p:spPr>
        <p:txBody>
          <a:bodyPr spcFirstLastPara="1" wrap="square" lIns="91425" tIns="731500" rIns="0" bIns="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s-MX" sz="1600" b="1" i="0" u="none" strike="noStrike" cap="none">
                <a:solidFill>
                  <a:schemeClr val="lt1"/>
                </a:solidFill>
                <a:latin typeface="Arial"/>
                <a:ea typeface="Arial"/>
                <a:cs typeface="Arial"/>
                <a:sym typeface="Arial"/>
              </a:rPr>
              <a:t>1. Cartas Invitación</a:t>
            </a:r>
            <a:endParaRPr sz="1400" b="0" i="0" u="none" strike="noStrike" cap="none">
              <a:solidFill>
                <a:srgbClr val="000000"/>
              </a:solidFill>
              <a:latin typeface="Arial"/>
              <a:ea typeface="Arial"/>
              <a:cs typeface="Arial"/>
              <a:sym typeface="Arial"/>
            </a:endParaRPr>
          </a:p>
        </p:txBody>
      </p:sp>
      <p:sp>
        <p:nvSpPr>
          <p:cNvPr id="8" name="Google Shape;606;p4">
            <a:extLst>
              <a:ext uri="{FF2B5EF4-FFF2-40B4-BE49-F238E27FC236}">
                <a16:creationId xmlns:a16="http://schemas.microsoft.com/office/drawing/2014/main" id="{DEAC51E3-9E15-4EDA-A88C-1D32DE14533D}"/>
              </a:ext>
            </a:extLst>
          </p:cNvPr>
          <p:cNvSpPr/>
          <p:nvPr/>
        </p:nvSpPr>
        <p:spPr>
          <a:xfrm>
            <a:off x="3168650" y="2133600"/>
            <a:ext cx="2806800" cy="2563500"/>
          </a:xfrm>
          <a:prstGeom prst="rect">
            <a:avLst/>
          </a:prstGeom>
          <a:solidFill>
            <a:schemeClr val="accent2"/>
          </a:solidFill>
          <a:ln>
            <a:noFill/>
          </a:ln>
        </p:spPr>
        <p:txBody>
          <a:bodyPr spcFirstLastPara="1" wrap="square" lIns="91425" tIns="731500" rIns="0" bIns="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s-MX" sz="1600" b="1" i="0" u="none" strike="noStrike" cap="none">
                <a:solidFill>
                  <a:schemeClr val="dk1"/>
                </a:solidFill>
                <a:latin typeface="Arial"/>
                <a:ea typeface="Arial"/>
                <a:cs typeface="Arial"/>
                <a:sym typeface="Arial"/>
              </a:rPr>
              <a:t>2. Vigilancia profunda</a:t>
            </a:r>
            <a:endParaRPr sz="1400" b="0" i="0" u="none" strike="noStrike" cap="none">
              <a:solidFill>
                <a:srgbClr val="000000"/>
              </a:solidFill>
              <a:latin typeface="Arial"/>
              <a:ea typeface="Arial"/>
              <a:cs typeface="Arial"/>
              <a:sym typeface="Arial"/>
            </a:endParaRPr>
          </a:p>
        </p:txBody>
      </p:sp>
      <p:sp>
        <p:nvSpPr>
          <p:cNvPr id="9" name="Google Shape;607;p4">
            <a:extLst>
              <a:ext uri="{FF2B5EF4-FFF2-40B4-BE49-F238E27FC236}">
                <a16:creationId xmlns:a16="http://schemas.microsoft.com/office/drawing/2014/main" id="{CA1A4F22-26A8-43B3-9CC7-B0ABD0A61099}"/>
              </a:ext>
            </a:extLst>
          </p:cNvPr>
          <p:cNvSpPr/>
          <p:nvPr/>
        </p:nvSpPr>
        <p:spPr>
          <a:xfrm>
            <a:off x="5975350" y="2133600"/>
            <a:ext cx="2806800" cy="2563500"/>
          </a:xfrm>
          <a:prstGeom prst="rect">
            <a:avLst/>
          </a:prstGeom>
          <a:solidFill>
            <a:schemeClr val="accent6"/>
          </a:solidFill>
          <a:ln>
            <a:noFill/>
          </a:ln>
        </p:spPr>
        <p:txBody>
          <a:bodyPr spcFirstLastPara="1" wrap="square" lIns="91425" tIns="731500" rIns="0" bIns="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s-MX" sz="1600" b="1" i="0" u="none" strike="noStrike" cap="none">
                <a:solidFill>
                  <a:schemeClr val="lt1"/>
                </a:solidFill>
                <a:latin typeface="Arial"/>
                <a:ea typeface="Arial"/>
                <a:cs typeface="Arial"/>
                <a:sym typeface="Arial"/>
              </a:rPr>
              <a:t>3. Auditorías</a:t>
            </a:r>
            <a:endParaRPr sz="1600" b="1" i="0" u="none" strike="noStrike" cap="none">
              <a:solidFill>
                <a:schemeClr val="lt1"/>
              </a:solidFill>
              <a:latin typeface="Arial"/>
              <a:ea typeface="Arial"/>
              <a:cs typeface="Arial"/>
              <a:sym typeface="Arial"/>
            </a:endParaRPr>
          </a:p>
          <a:p>
            <a:pPr marL="228600" marR="0" lvl="0" indent="-170200" algn="l" rtl="0">
              <a:lnSpc>
                <a:spcPct val="100000"/>
              </a:lnSpc>
              <a:spcBef>
                <a:spcPts val="600"/>
              </a:spcBef>
              <a:spcAft>
                <a:spcPts val="0"/>
              </a:spcAft>
              <a:buClr>
                <a:schemeClr val="lt1"/>
              </a:buClr>
              <a:buSzPts val="1600"/>
              <a:buFont typeface="Arial"/>
              <a:buAutoNum type="alphaLcPeriod"/>
            </a:pPr>
            <a:r>
              <a:rPr lang="es-MX" sz="1600" b="0" i="0" u="none" strike="noStrike" cap="none">
                <a:solidFill>
                  <a:schemeClr val="lt1"/>
                </a:solidFill>
                <a:latin typeface="Arial"/>
                <a:ea typeface="Arial"/>
                <a:cs typeface="Arial"/>
                <a:sym typeface="Arial"/>
              </a:rPr>
              <a:t>Visitas domiciliarias</a:t>
            </a:r>
            <a:endParaRPr sz="1400" b="0" i="0" u="none" strike="noStrike" cap="none">
              <a:solidFill>
                <a:srgbClr val="000000"/>
              </a:solidFill>
              <a:latin typeface="Arial"/>
              <a:ea typeface="Arial"/>
              <a:cs typeface="Arial"/>
              <a:sym typeface="Arial"/>
            </a:endParaRPr>
          </a:p>
          <a:p>
            <a:pPr marL="228600" marR="0" lvl="0" indent="-170200" algn="l" rtl="0">
              <a:lnSpc>
                <a:spcPct val="100000"/>
              </a:lnSpc>
              <a:spcBef>
                <a:spcPts val="300"/>
              </a:spcBef>
              <a:spcAft>
                <a:spcPts val="0"/>
              </a:spcAft>
              <a:buClr>
                <a:schemeClr val="lt1"/>
              </a:buClr>
              <a:buSzPts val="1600"/>
              <a:buFont typeface="Arial"/>
              <a:buAutoNum type="alphaLcPeriod"/>
            </a:pPr>
            <a:r>
              <a:rPr lang="es-MX" sz="1600" b="0" i="0" u="none" strike="noStrike" cap="none">
                <a:solidFill>
                  <a:schemeClr val="lt1"/>
                </a:solidFill>
                <a:latin typeface="Arial"/>
                <a:ea typeface="Arial"/>
                <a:cs typeface="Arial"/>
                <a:sym typeface="Arial"/>
              </a:rPr>
              <a:t>Revisiones de gabinete</a:t>
            </a:r>
            <a:endParaRPr sz="1400" b="0" i="0" u="none" strike="noStrike" cap="none">
              <a:solidFill>
                <a:srgbClr val="000000"/>
              </a:solidFill>
              <a:latin typeface="Arial"/>
              <a:ea typeface="Arial"/>
              <a:cs typeface="Arial"/>
              <a:sym typeface="Arial"/>
            </a:endParaRPr>
          </a:p>
          <a:p>
            <a:pPr marL="228600" marR="0" lvl="0" indent="-170200" algn="l" rtl="0">
              <a:lnSpc>
                <a:spcPct val="100000"/>
              </a:lnSpc>
              <a:spcBef>
                <a:spcPts val="300"/>
              </a:spcBef>
              <a:spcAft>
                <a:spcPts val="0"/>
              </a:spcAft>
              <a:buClr>
                <a:schemeClr val="lt1"/>
              </a:buClr>
              <a:buSzPts val="1600"/>
              <a:buFont typeface="Arial"/>
              <a:buAutoNum type="alphaLcPeriod"/>
            </a:pPr>
            <a:r>
              <a:rPr lang="es-MX" sz="1600" b="0" i="0" u="none" strike="noStrike" cap="none">
                <a:solidFill>
                  <a:schemeClr val="lt1"/>
                </a:solidFill>
                <a:latin typeface="Arial"/>
                <a:ea typeface="Arial"/>
                <a:cs typeface="Arial"/>
                <a:sym typeface="Arial"/>
              </a:rPr>
              <a:t>Revisiones electrónicas</a:t>
            </a:r>
            <a:endParaRPr sz="1600" b="0" i="0" u="none" strike="noStrike" cap="none">
              <a:solidFill>
                <a:schemeClr val="lt1"/>
              </a:solidFill>
              <a:latin typeface="Arial"/>
              <a:ea typeface="Arial"/>
              <a:cs typeface="Arial"/>
              <a:sym typeface="Arial"/>
            </a:endParaRPr>
          </a:p>
          <a:p>
            <a:pPr marL="228600" marR="0" lvl="0" indent="-170200" algn="l" rtl="0">
              <a:lnSpc>
                <a:spcPct val="100000"/>
              </a:lnSpc>
              <a:spcBef>
                <a:spcPts val="300"/>
              </a:spcBef>
              <a:spcAft>
                <a:spcPts val="0"/>
              </a:spcAft>
              <a:buClr>
                <a:schemeClr val="lt1"/>
              </a:buClr>
              <a:buSzPts val="1600"/>
              <a:buAutoNum type="alphaLcPeriod"/>
            </a:pPr>
            <a:r>
              <a:rPr lang="es-MX" sz="1600">
                <a:solidFill>
                  <a:schemeClr val="lt1"/>
                </a:solidFill>
              </a:rPr>
              <a:t>Revisiones en materia de devoluciones de IVA</a:t>
            </a:r>
            <a:endParaRPr sz="1600">
              <a:solidFill>
                <a:schemeClr val="lt1"/>
              </a:solidFill>
            </a:endParaRPr>
          </a:p>
        </p:txBody>
      </p:sp>
      <p:sp>
        <p:nvSpPr>
          <p:cNvPr id="10" name="Google Shape;608;p4">
            <a:extLst>
              <a:ext uri="{FF2B5EF4-FFF2-40B4-BE49-F238E27FC236}">
                <a16:creationId xmlns:a16="http://schemas.microsoft.com/office/drawing/2014/main" id="{B996C1DD-8F06-4BAE-92AD-331DF66CE7DB}"/>
              </a:ext>
            </a:extLst>
          </p:cNvPr>
          <p:cNvSpPr/>
          <p:nvPr/>
        </p:nvSpPr>
        <p:spPr>
          <a:xfrm>
            <a:off x="6070600" y="2227262"/>
            <a:ext cx="457200" cy="457200"/>
          </a:xfrm>
          <a:custGeom>
            <a:avLst/>
            <a:gdLst/>
            <a:ahLst/>
            <a:cxnLst/>
            <a:rect l="l" t="t" r="r" b="b"/>
            <a:pathLst>
              <a:path w="346" h="346" extrusionOk="0">
                <a:moveTo>
                  <a:pt x="0" y="0"/>
                </a:moveTo>
                <a:cubicBezTo>
                  <a:pt x="0" y="346"/>
                  <a:pt x="0" y="346"/>
                  <a:pt x="0" y="346"/>
                </a:cubicBezTo>
                <a:cubicBezTo>
                  <a:pt x="346" y="346"/>
                  <a:pt x="346" y="346"/>
                  <a:pt x="346" y="346"/>
                </a:cubicBezTo>
                <a:cubicBezTo>
                  <a:pt x="346" y="0"/>
                  <a:pt x="346" y="0"/>
                  <a:pt x="346" y="0"/>
                </a:cubicBezTo>
                <a:lnTo>
                  <a:pt x="0" y="0"/>
                </a:lnTo>
                <a:close/>
                <a:moveTo>
                  <a:pt x="209" y="249"/>
                </a:moveTo>
                <a:cubicBezTo>
                  <a:pt x="207" y="242"/>
                  <a:pt x="204" y="236"/>
                  <a:pt x="199" y="231"/>
                </a:cubicBezTo>
                <a:cubicBezTo>
                  <a:pt x="199" y="231"/>
                  <a:pt x="199" y="231"/>
                  <a:pt x="199" y="231"/>
                </a:cubicBezTo>
                <a:cubicBezTo>
                  <a:pt x="186" y="218"/>
                  <a:pt x="164" y="218"/>
                  <a:pt x="151" y="231"/>
                </a:cubicBezTo>
                <a:cubicBezTo>
                  <a:pt x="146" y="236"/>
                  <a:pt x="143" y="242"/>
                  <a:pt x="141" y="249"/>
                </a:cubicBezTo>
                <a:cubicBezTo>
                  <a:pt x="15" y="249"/>
                  <a:pt x="15" y="249"/>
                  <a:pt x="15" y="249"/>
                </a:cubicBezTo>
                <a:cubicBezTo>
                  <a:pt x="15" y="181"/>
                  <a:pt x="15" y="181"/>
                  <a:pt x="15" y="181"/>
                </a:cubicBezTo>
                <a:cubicBezTo>
                  <a:pt x="218" y="181"/>
                  <a:pt x="218" y="181"/>
                  <a:pt x="218" y="181"/>
                </a:cubicBezTo>
                <a:cubicBezTo>
                  <a:pt x="219" y="187"/>
                  <a:pt x="222" y="193"/>
                  <a:pt x="227" y="198"/>
                </a:cubicBezTo>
                <a:cubicBezTo>
                  <a:pt x="233" y="204"/>
                  <a:pt x="242" y="208"/>
                  <a:pt x="251" y="208"/>
                </a:cubicBezTo>
                <a:cubicBezTo>
                  <a:pt x="258" y="208"/>
                  <a:pt x="264" y="206"/>
                  <a:pt x="270" y="202"/>
                </a:cubicBezTo>
                <a:cubicBezTo>
                  <a:pt x="289" y="221"/>
                  <a:pt x="289" y="221"/>
                  <a:pt x="289" y="221"/>
                </a:cubicBezTo>
                <a:cubicBezTo>
                  <a:pt x="299" y="211"/>
                  <a:pt x="299" y="211"/>
                  <a:pt x="299" y="211"/>
                </a:cubicBezTo>
                <a:cubicBezTo>
                  <a:pt x="280" y="192"/>
                  <a:pt x="280" y="192"/>
                  <a:pt x="280" y="192"/>
                </a:cubicBezTo>
                <a:cubicBezTo>
                  <a:pt x="282" y="188"/>
                  <a:pt x="284" y="184"/>
                  <a:pt x="285" y="181"/>
                </a:cubicBezTo>
                <a:cubicBezTo>
                  <a:pt x="332" y="181"/>
                  <a:pt x="332" y="181"/>
                  <a:pt x="332" y="181"/>
                </a:cubicBezTo>
                <a:cubicBezTo>
                  <a:pt x="332" y="249"/>
                  <a:pt x="332" y="249"/>
                  <a:pt x="332" y="249"/>
                </a:cubicBezTo>
                <a:lnTo>
                  <a:pt x="209" y="249"/>
                </a:lnTo>
                <a:close/>
                <a:moveTo>
                  <a:pt x="175" y="275"/>
                </a:moveTo>
                <a:cubicBezTo>
                  <a:pt x="170" y="275"/>
                  <a:pt x="165" y="273"/>
                  <a:pt x="161" y="269"/>
                </a:cubicBezTo>
                <a:cubicBezTo>
                  <a:pt x="158" y="266"/>
                  <a:pt x="156" y="261"/>
                  <a:pt x="156" y="256"/>
                </a:cubicBezTo>
                <a:cubicBezTo>
                  <a:pt x="156" y="250"/>
                  <a:pt x="158" y="246"/>
                  <a:pt x="161" y="242"/>
                </a:cubicBezTo>
                <a:cubicBezTo>
                  <a:pt x="165" y="238"/>
                  <a:pt x="170" y="236"/>
                  <a:pt x="175" y="236"/>
                </a:cubicBezTo>
                <a:cubicBezTo>
                  <a:pt x="180" y="236"/>
                  <a:pt x="185" y="238"/>
                  <a:pt x="189" y="242"/>
                </a:cubicBezTo>
                <a:cubicBezTo>
                  <a:pt x="193" y="246"/>
                  <a:pt x="195" y="250"/>
                  <a:pt x="195" y="256"/>
                </a:cubicBezTo>
                <a:cubicBezTo>
                  <a:pt x="195" y="261"/>
                  <a:pt x="193" y="266"/>
                  <a:pt x="189" y="269"/>
                </a:cubicBezTo>
                <a:cubicBezTo>
                  <a:pt x="185" y="273"/>
                  <a:pt x="180" y="275"/>
                  <a:pt x="175" y="275"/>
                </a:cubicBezTo>
                <a:close/>
                <a:moveTo>
                  <a:pt x="265" y="187"/>
                </a:moveTo>
                <a:cubicBezTo>
                  <a:pt x="261" y="191"/>
                  <a:pt x="256" y="193"/>
                  <a:pt x="251" y="193"/>
                </a:cubicBezTo>
                <a:cubicBezTo>
                  <a:pt x="246" y="193"/>
                  <a:pt x="241" y="191"/>
                  <a:pt x="237" y="187"/>
                </a:cubicBezTo>
                <a:cubicBezTo>
                  <a:pt x="234" y="183"/>
                  <a:pt x="232" y="179"/>
                  <a:pt x="232" y="173"/>
                </a:cubicBezTo>
                <a:cubicBezTo>
                  <a:pt x="232" y="168"/>
                  <a:pt x="234" y="163"/>
                  <a:pt x="237" y="160"/>
                </a:cubicBezTo>
                <a:cubicBezTo>
                  <a:pt x="241" y="156"/>
                  <a:pt x="246" y="154"/>
                  <a:pt x="251" y="154"/>
                </a:cubicBezTo>
                <a:cubicBezTo>
                  <a:pt x="256" y="154"/>
                  <a:pt x="261" y="156"/>
                  <a:pt x="265" y="160"/>
                </a:cubicBezTo>
                <a:cubicBezTo>
                  <a:pt x="273" y="167"/>
                  <a:pt x="273" y="180"/>
                  <a:pt x="265" y="187"/>
                </a:cubicBezTo>
                <a:close/>
                <a:moveTo>
                  <a:pt x="285" y="166"/>
                </a:moveTo>
                <a:cubicBezTo>
                  <a:pt x="283" y="160"/>
                  <a:pt x="280" y="154"/>
                  <a:pt x="275" y="149"/>
                </a:cubicBezTo>
                <a:cubicBezTo>
                  <a:pt x="275" y="149"/>
                  <a:pt x="275" y="149"/>
                  <a:pt x="275" y="149"/>
                </a:cubicBezTo>
                <a:cubicBezTo>
                  <a:pt x="262" y="136"/>
                  <a:pt x="240" y="136"/>
                  <a:pt x="227" y="149"/>
                </a:cubicBezTo>
                <a:cubicBezTo>
                  <a:pt x="222" y="154"/>
                  <a:pt x="219" y="160"/>
                  <a:pt x="218" y="166"/>
                </a:cubicBezTo>
                <a:cubicBezTo>
                  <a:pt x="15" y="166"/>
                  <a:pt x="15" y="166"/>
                  <a:pt x="15" y="166"/>
                </a:cubicBezTo>
                <a:cubicBezTo>
                  <a:pt x="15" y="98"/>
                  <a:pt x="15" y="98"/>
                  <a:pt x="15" y="98"/>
                </a:cubicBezTo>
                <a:cubicBezTo>
                  <a:pt x="53" y="98"/>
                  <a:pt x="53" y="98"/>
                  <a:pt x="53" y="98"/>
                </a:cubicBezTo>
                <a:cubicBezTo>
                  <a:pt x="54" y="104"/>
                  <a:pt x="57" y="110"/>
                  <a:pt x="62" y="115"/>
                </a:cubicBezTo>
                <a:cubicBezTo>
                  <a:pt x="69" y="121"/>
                  <a:pt x="77" y="125"/>
                  <a:pt x="86" y="125"/>
                </a:cubicBezTo>
                <a:cubicBezTo>
                  <a:pt x="93" y="125"/>
                  <a:pt x="99" y="123"/>
                  <a:pt x="105" y="119"/>
                </a:cubicBezTo>
                <a:cubicBezTo>
                  <a:pt x="124" y="138"/>
                  <a:pt x="124" y="138"/>
                  <a:pt x="124" y="138"/>
                </a:cubicBezTo>
                <a:cubicBezTo>
                  <a:pt x="134" y="128"/>
                  <a:pt x="134" y="128"/>
                  <a:pt x="134" y="128"/>
                </a:cubicBezTo>
                <a:cubicBezTo>
                  <a:pt x="115" y="109"/>
                  <a:pt x="115" y="109"/>
                  <a:pt x="115" y="109"/>
                </a:cubicBezTo>
                <a:cubicBezTo>
                  <a:pt x="117" y="105"/>
                  <a:pt x="119" y="102"/>
                  <a:pt x="120" y="98"/>
                </a:cubicBezTo>
                <a:cubicBezTo>
                  <a:pt x="332" y="98"/>
                  <a:pt x="332" y="98"/>
                  <a:pt x="332" y="98"/>
                </a:cubicBezTo>
                <a:cubicBezTo>
                  <a:pt x="332" y="166"/>
                  <a:pt x="332" y="166"/>
                  <a:pt x="332" y="166"/>
                </a:cubicBezTo>
                <a:lnTo>
                  <a:pt x="285" y="166"/>
                </a:lnTo>
                <a:close/>
                <a:moveTo>
                  <a:pt x="100" y="104"/>
                </a:moveTo>
                <a:cubicBezTo>
                  <a:pt x="92" y="112"/>
                  <a:pt x="80" y="112"/>
                  <a:pt x="72" y="104"/>
                </a:cubicBezTo>
                <a:cubicBezTo>
                  <a:pt x="69" y="101"/>
                  <a:pt x="67" y="96"/>
                  <a:pt x="67" y="90"/>
                </a:cubicBezTo>
                <a:cubicBezTo>
                  <a:pt x="67" y="85"/>
                  <a:pt x="69" y="80"/>
                  <a:pt x="72" y="77"/>
                </a:cubicBezTo>
                <a:cubicBezTo>
                  <a:pt x="76" y="73"/>
                  <a:pt x="81" y="71"/>
                  <a:pt x="86" y="71"/>
                </a:cubicBezTo>
                <a:cubicBezTo>
                  <a:pt x="91" y="71"/>
                  <a:pt x="96" y="73"/>
                  <a:pt x="100" y="77"/>
                </a:cubicBezTo>
                <a:cubicBezTo>
                  <a:pt x="104" y="80"/>
                  <a:pt x="106" y="85"/>
                  <a:pt x="106" y="90"/>
                </a:cubicBezTo>
                <a:cubicBezTo>
                  <a:pt x="106" y="96"/>
                  <a:pt x="104" y="101"/>
                  <a:pt x="100" y="104"/>
                </a:cubicBezTo>
                <a:close/>
                <a:moveTo>
                  <a:pt x="332" y="15"/>
                </a:moveTo>
                <a:cubicBezTo>
                  <a:pt x="332" y="83"/>
                  <a:pt x="332" y="83"/>
                  <a:pt x="332" y="83"/>
                </a:cubicBezTo>
                <a:cubicBezTo>
                  <a:pt x="120" y="83"/>
                  <a:pt x="120" y="83"/>
                  <a:pt x="120" y="83"/>
                </a:cubicBezTo>
                <a:cubicBezTo>
                  <a:pt x="118" y="77"/>
                  <a:pt x="115" y="71"/>
                  <a:pt x="110" y="66"/>
                </a:cubicBezTo>
                <a:cubicBezTo>
                  <a:pt x="97" y="53"/>
                  <a:pt x="75" y="53"/>
                  <a:pt x="62" y="66"/>
                </a:cubicBezTo>
                <a:cubicBezTo>
                  <a:pt x="57" y="71"/>
                  <a:pt x="54" y="77"/>
                  <a:pt x="53" y="83"/>
                </a:cubicBezTo>
                <a:cubicBezTo>
                  <a:pt x="15" y="83"/>
                  <a:pt x="15" y="83"/>
                  <a:pt x="15" y="83"/>
                </a:cubicBezTo>
                <a:cubicBezTo>
                  <a:pt x="15" y="15"/>
                  <a:pt x="15" y="15"/>
                  <a:pt x="15" y="15"/>
                </a:cubicBezTo>
                <a:lnTo>
                  <a:pt x="332" y="15"/>
                </a:lnTo>
                <a:close/>
                <a:moveTo>
                  <a:pt x="15" y="332"/>
                </a:moveTo>
                <a:cubicBezTo>
                  <a:pt x="15" y="263"/>
                  <a:pt x="15" y="263"/>
                  <a:pt x="15" y="263"/>
                </a:cubicBezTo>
                <a:cubicBezTo>
                  <a:pt x="142" y="263"/>
                  <a:pt x="142" y="263"/>
                  <a:pt x="142" y="263"/>
                </a:cubicBezTo>
                <a:cubicBezTo>
                  <a:pt x="143" y="270"/>
                  <a:pt x="146" y="275"/>
                  <a:pt x="151" y="280"/>
                </a:cubicBezTo>
                <a:cubicBezTo>
                  <a:pt x="157" y="286"/>
                  <a:pt x="166" y="290"/>
                  <a:pt x="175" y="290"/>
                </a:cubicBezTo>
                <a:cubicBezTo>
                  <a:pt x="182" y="290"/>
                  <a:pt x="188" y="288"/>
                  <a:pt x="193" y="285"/>
                </a:cubicBezTo>
                <a:cubicBezTo>
                  <a:pt x="213" y="304"/>
                  <a:pt x="213" y="304"/>
                  <a:pt x="213" y="304"/>
                </a:cubicBezTo>
                <a:cubicBezTo>
                  <a:pt x="223" y="293"/>
                  <a:pt x="223" y="293"/>
                  <a:pt x="223" y="293"/>
                </a:cubicBezTo>
                <a:cubicBezTo>
                  <a:pt x="204" y="274"/>
                  <a:pt x="204" y="274"/>
                  <a:pt x="204" y="274"/>
                </a:cubicBezTo>
                <a:cubicBezTo>
                  <a:pt x="206" y="271"/>
                  <a:pt x="208" y="267"/>
                  <a:pt x="208" y="263"/>
                </a:cubicBezTo>
                <a:cubicBezTo>
                  <a:pt x="332" y="263"/>
                  <a:pt x="332" y="263"/>
                  <a:pt x="332" y="263"/>
                </a:cubicBezTo>
                <a:cubicBezTo>
                  <a:pt x="332" y="332"/>
                  <a:pt x="332" y="332"/>
                  <a:pt x="332" y="332"/>
                </a:cubicBezTo>
                <a:lnTo>
                  <a:pt x="15" y="332"/>
                </a:lnTo>
                <a:close/>
              </a:path>
            </a:pathLst>
          </a:custGeom>
          <a:solidFill>
            <a:schemeClr val="l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350"/>
              <a:buFont typeface="Arial"/>
              <a:buNone/>
            </a:pPr>
            <a:endParaRPr sz="1350" b="0" i="0" u="none" strike="noStrike" cap="none">
              <a:solidFill>
                <a:schemeClr val="dk1"/>
              </a:solidFill>
              <a:latin typeface="Calibri"/>
              <a:ea typeface="Calibri"/>
              <a:cs typeface="Calibri"/>
              <a:sym typeface="Calibri"/>
            </a:endParaRPr>
          </a:p>
        </p:txBody>
      </p:sp>
      <p:sp>
        <p:nvSpPr>
          <p:cNvPr id="11" name="Google Shape;609;p4">
            <a:extLst>
              <a:ext uri="{FF2B5EF4-FFF2-40B4-BE49-F238E27FC236}">
                <a16:creationId xmlns:a16="http://schemas.microsoft.com/office/drawing/2014/main" id="{916AB2D8-0093-4C45-8651-60A45C3E994F}"/>
              </a:ext>
            </a:extLst>
          </p:cNvPr>
          <p:cNvSpPr/>
          <p:nvPr/>
        </p:nvSpPr>
        <p:spPr>
          <a:xfrm>
            <a:off x="3263900" y="2227838"/>
            <a:ext cx="457200" cy="456048"/>
          </a:xfrm>
          <a:custGeom>
            <a:avLst/>
            <a:gdLst/>
            <a:ahLst/>
            <a:cxnLst/>
            <a:rect l="l" t="t" r="r" b="b"/>
            <a:pathLst>
              <a:path w="347" h="346" extrusionOk="0">
                <a:moveTo>
                  <a:pt x="0" y="0"/>
                </a:moveTo>
                <a:cubicBezTo>
                  <a:pt x="0" y="346"/>
                  <a:pt x="0" y="346"/>
                  <a:pt x="0" y="346"/>
                </a:cubicBezTo>
                <a:cubicBezTo>
                  <a:pt x="347" y="346"/>
                  <a:pt x="347" y="346"/>
                  <a:pt x="347" y="346"/>
                </a:cubicBezTo>
                <a:cubicBezTo>
                  <a:pt x="347" y="0"/>
                  <a:pt x="347" y="0"/>
                  <a:pt x="347" y="0"/>
                </a:cubicBezTo>
                <a:lnTo>
                  <a:pt x="0" y="0"/>
                </a:lnTo>
                <a:close/>
                <a:moveTo>
                  <a:pt x="332" y="14"/>
                </a:moveTo>
                <a:cubicBezTo>
                  <a:pt x="332" y="163"/>
                  <a:pt x="332" y="163"/>
                  <a:pt x="332" y="163"/>
                </a:cubicBezTo>
                <a:cubicBezTo>
                  <a:pt x="325" y="154"/>
                  <a:pt x="310" y="137"/>
                  <a:pt x="289" y="120"/>
                </a:cubicBezTo>
                <a:cubicBezTo>
                  <a:pt x="251" y="88"/>
                  <a:pt x="211" y="71"/>
                  <a:pt x="174" y="71"/>
                </a:cubicBezTo>
                <a:cubicBezTo>
                  <a:pt x="136" y="71"/>
                  <a:pt x="96" y="88"/>
                  <a:pt x="58" y="120"/>
                </a:cubicBezTo>
                <a:cubicBezTo>
                  <a:pt x="37" y="137"/>
                  <a:pt x="22" y="154"/>
                  <a:pt x="15" y="163"/>
                </a:cubicBezTo>
                <a:cubicBezTo>
                  <a:pt x="15" y="14"/>
                  <a:pt x="15" y="14"/>
                  <a:pt x="15" y="14"/>
                </a:cubicBezTo>
                <a:lnTo>
                  <a:pt x="332" y="14"/>
                </a:lnTo>
                <a:close/>
                <a:moveTo>
                  <a:pt x="321" y="173"/>
                </a:moveTo>
                <a:cubicBezTo>
                  <a:pt x="306" y="191"/>
                  <a:pt x="245" y="260"/>
                  <a:pt x="174" y="260"/>
                </a:cubicBezTo>
                <a:cubicBezTo>
                  <a:pt x="102" y="260"/>
                  <a:pt x="41" y="191"/>
                  <a:pt x="26" y="173"/>
                </a:cubicBezTo>
                <a:cubicBezTo>
                  <a:pt x="41" y="155"/>
                  <a:pt x="102" y="86"/>
                  <a:pt x="174" y="86"/>
                </a:cubicBezTo>
                <a:cubicBezTo>
                  <a:pt x="245" y="86"/>
                  <a:pt x="306" y="155"/>
                  <a:pt x="321" y="173"/>
                </a:cubicBezTo>
                <a:close/>
                <a:moveTo>
                  <a:pt x="15" y="331"/>
                </a:moveTo>
                <a:cubicBezTo>
                  <a:pt x="15" y="183"/>
                  <a:pt x="15" y="183"/>
                  <a:pt x="15" y="183"/>
                </a:cubicBezTo>
                <a:cubicBezTo>
                  <a:pt x="22" y="191"/>
                  <a:pt x="37" y="208"/>
                  <a:pt x="58" y="226"/>
                </a:cubicBezTo>
                <a:cubicBezTo>
                  <a:pt x="96" y="258"/>
                  <a:pt x="136" y="275"/>
                  <a:pt x="174" y="275"/>
                </a:cubicBezTo>
                <a:cubicBezTo>
                  <a:pt x="211" y="275"/>
                  <a:pt x="251" y="258"/>
                  <a:pt x="289" y="226"/>
                </a:cubicBezTo>
                <a:cubicBezTo>
                  <a:pt x="310" y="208"/>
                  <a:pt x="325" y="191"/>
                  <a:pt x="332" y="183"/>
                </a:cubicBezTo>
                <a:cubicBezTo>
                  <a:pt x="332" y="331"/>
                  <a:pt x="332" y="331"/>
                  <a:pt x="332" y="331"/>
                </a:cubicBezTo>
                <a:lnTo>
                  <a:pt x="15" y="331"/>
                </a:lnTo>
                <a:close/>
                <a:moveTo>
                  <a:pt x="174" y="96"/>
                </a:moveTo>
                <a:cubicBezTo>
                  <a:pt x="131" y="96"/>
                  <a:pt x="96" y="130"/>
                  <a:pt x="96" y="173"/>
                </a:cubicBezTo>
                <a:cubicBezTo>
                  <a:pt x="96" y="215"/>
                  <a:pt x="131" y="250"/>
                  <a:pt x="174" y="250"/>
                </a:cubicBezTo>
                <a:cubicBezTo>
                  <a:pt x="216" y="250"/>
                  <a:pt x="251" y="215"/>
                  <a:pt x="251" y="173"/>
                </a:cubicBezTo>
                <a:cubicBezTo>
                  <a:pt x="251" y="130"/>
                  <a:pt x="216" y="96"/>
                  <a:pt x="174" y="96"/>
                </a:cubicBezTo>
                <a:close/>
                <a:moveTo>
                  <a:pt x="235" y="165"/>
                </a:moveTo>
                <a:cubicBezTo>
                  <a:pt x="181" y="165"/>
                  <a:pt x="181" y="165"/>
                  <a:pt x="181" y="165"/>
                </a:cubicBezTo>
                <a:cubicBezTo>
                  <a:pt x="181" y="111"/>
                  <a:pt x="181" y="111"/>
                  <a:pt x="181" y="111"/>
                </a:cubicBezTo>
                <a:cubicBezTo>
                  <a:pt x="209" y="114"/>
                  <a:pt x="232" y="137"/>
                  <a:pt x="235" y="165"/>
                </a:cubicBezTo>
                <a:close/>
                <a:moveTo>
                  <a:pt x="166" y="111"/>
                </a:moveTo>
                <a:cubicBezTo>
                  <a:pt x="166" y="165"/>
                  <a:pt x="166" y="165"/>
                  <a:pt x="166" y="165"/>
                </a:cubicBezTo>
                <a:cubicBezTo>
                  <a:pt x="112" y="165"/>
                  <a:pt x="112" y="165"/>
                  <a:pt x="112" y="165"/>
                </a:cubicBezTo>
                <a:cubicBezTo>
                  <a:pt x="115" y="137"/>
                  <a:pt x="138" y="114"/>
                  <a:pt x="166" y="111"/>
                </a:cubicBezTo>
                <a:close/>
                <a:moveTo>
                  <a:pt x="112" y="180"/>
                </a:moveTo>
                <a:cubicBezTo>
                  <a:pt x="166" y="180"/>
                  <a:pt x="166" y="180"/>
                  <a:pt x="166" y="180"/>
                </a:cubicBezTo>
                <a:cubicBezTo>
                  <a:pt x="166" y="235"/>
                  <a:pt x="166" y="235"/>
                  <a:pt x="166" y="235"/>
                </a:cubicBezTo>
                <a:cubicBezTo>
                  <a:pt x="138" y="231"/>
                  <a:pt x="115" y="209"/>
                  <a:pt x="112" y="180"/>
                </a:cubicBezTo>
                <a:close/>
                <a:moveTo>
                  <a:pt x="181" y="235"/>
                </a:moveTo>
                <a:cubicBezTo>
                  <a:pt x="181" y="180"/>
                  <a:pt x="181" y="180"/>
                  <a:pt x="181" y="180"/>
                </a:cubicBezTo>
                <a:cubicBezTo>
                  <a:pt x="235" y="180"/>
                  <a:pt x="235" y="180"/>
                  <a:pt x="235" y="180"/>
                </a:cubicBezTo>
                <a:cubicBezTo>
                  <a:pt x="232" y="209"/>
                  <a:pt x="209" y="231"/>
                  <a:pt x="181" y="235"/>
                </a:cubicBezTo>
                <a:close/>
              </a:path>
            </a:pathLst>
          </a:custGeom>
          <a:solidFill>
            <a:schemeClr val="dk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700"/>
              <a:buFont typeface="Arial"/>
              <a:buNone/>
            </a:pPr>
            <a:endParaRPr sz="700" b="1" i="0" u="none" strike="noStrike" cap="none">
              <a:solidFill>
                <a:schemeClr val="accent1"/>
              </a:solidFill>
              <a:latin typeface="Calibri"/>
              <a:ea typeface="Calibri"/>
              <a:cs typeface="Calibri"/>
              <a:sym typeface="Calibri"/>
            </a:endParaRPr>
          </a:p>
        </p:txBody>
      </p:sp>
      <p:sp>
        <p:nvSpPr>
          <p:cNvPr id="12" name="Google Shape;610;p4">
            <a:extLst>
              <a:ext uri="{FF2B5EF4-FFF2-40B4-BE49-F238E27FC236}">
                <a16:creationId xmlns:a16="http://schemas.microsoft.com/office/drawing/2014/main" id="{517E6D57-4A42-4257-8AD2-5DFDBE8AED3B}"/>
              </a:ext>
            </a:extLst>
          </p:cNvPr>
          <p:cNvSpPr/>
          <p:nvPr/>
        </p:nvSpPr>
        <p:spPr>
          <a:xfrm>
            <a:off x="458495" y="2227262"/>
            <a:ext cx="455905" cy="457200"/>
          </a:xfrm>
          <a:custGeom>
            <a:avLst/>
            <a:gdLst/>
            <a:ahLst/>
            <a:cxnLst/>
            <a:rect l="l" t="t" r="r" b="b"/>
            <a:pathLst>
              <a:path w="704" h="706" extrusionOk="0">
                <a:moveTo>
                  <a:pt x="255" y="304"/>
                </a:moveTo>
                <a:lnTo>
                  <a:pt x="131" y="304"/>
                </a:lnTo>
                <a:lnTo>
                  <a:pt x="131" y="274"/>
                </a:lnTo>
                <a:lnTo>
                  <a:pt x="255" y="274"/>
                </a:lnTo>
                <a:lnTo>
                  <a:pt x="255" y="304"/>
                </a:lnTo>
                <a:close/>
                <a:moveTo>
                  <a:pt x="255" y="401"/>
                </a:moveTo>
                <a:lnTo>
                  <a:pt x="131" y="401"/>
                </a:lnTo>
                <a:lnTo>
                  <a:pt x="131" y="431"/>
                </a:lnTo>
                <a:lnTo>
                  <a:pt x="255" y="431"/>
                </a:lnTo>
                <a:lnTo>
                  <a:pt x="255" y="401"/>
                </a:lnTo>
                <a:close/>
                <a:moveTo>
                  <a:pt x="131" y="559"/>
                </a:moveTo>
                <a:lnTo>
                  <a:pt x="255" y="559"/>
                </a:lnTo>
                <a:lnTo>
                  <a:pt x="255" y="528"/>
                </a:lnTo>
                <a:lnTo>
                  <a:pt x="131" y="528"/>
                </a:lnTo>
                <a:lnTo>
                  <a:pt x="131" y="559"/>
                </a:lnTo>
                <a:close/>
                <a:moveTo>
                  <a:pt x="430" y="431"/>
                </a:moveTo>
                <a:lnTo>
                  <a:pt x="591" y="431"/>
                </a:lnTo>
                <a:lnTo>
                  <a:pt x="591" y="401"/>
                </a:lnTo>
                <a:lnTo>
                  <a:pt x="430" y="401"/>
                </a:lnTo>
                <a:lnTo>
                  <a:pt x="430" y="431"/>
                </a:lnTo>
                <a:close/>
                <a:moveTo>
                  <a:pt x="430" y="559"/>
                </a:moveTo>
                <a:lnTo>
                  <a:pt x="591" y="559"/>
                </a:lnTo>
                <a:lnTo>
                  <a:pt x="591" y="528"/>
                </a:lnTo>
                <a:lnTo>
                  <a:pt x="430" y="528"/>
                </a:lnTo>
                <a:lnTo>
                  <a:pt x="430" y="559"/>
                </a:lnTo>
                <a:close/>
                <a:moveTo>
                  <a:pt x="323" y="274"/>
                </a:moveTo>
                <a:lnTo>
                  <a:pt x="704" y="274"/>
                </a:lnTo>
                <a:lnTo>
                  <a:pt x="704" y="706"/>
                </a:lnTo>
                <a:lnTo>
                  <a:pt x="323" y="706"/>
                </a:lnTo>
                <a:lnTo>
                  <a:pt x="323" y="274"/>
                </a:lnTo>
                <a:close/>
                <a:moveTo>
                  <a:pt x="353" y="675"/>
                </a:moveTo>
                <a:lnTo>
                  <a:pt x="673" y="675"/>
                </a:lnTo>
                <a:lnTo>
                  <a:pt x="673" y="305"/>
                </a:lnTo>
                <a:lnTo>
                  <a:pt x="353" y="305"/>
                </a:lnTo>
                <a:lnTo>
                  <a:pt x="353" y="675"/>
                </a:lnTo>
                <a:close/>
                <a:moveTo>
                  <a:pt x="430" y="147"/>
                </a:moveTo>
                <a:lnTo>
                  <a:pt x="131" y="147"/>
                </a:lnTo>
                <a:lnTo>
                  <a:pt x="131" y="178"/>
                </a:lnTo>
                <a:lnTo>
                  <a:pt x="430" y="178"/>
                </a:lnTo>
                <a:lnTo>
                  <a:pt x="430" y="147"/>
                </a:lnTo>
                <a:close/>
                <a:moveTo>
                  <a:pt x="704" y="149"/>
                </a:moveTo>
                <a:lnTo>
                  <a:pt x="704" y="225"/>
                </a:lnTo>
                <a:lnTo>
                  <a:pt x="673" y="225"/>
                </a:lnTo>
                <a:lnTo>
                  <a:pt x="673" y="176"/>
                </a:lnTo>
                <a:lnTo>
                  <a:pt x="533" y="176"/>
                </a:lnTo>
                <a:lnTo>
                  <a:pt x="533" y="29"/>
                </a:lnTo>
                <a:lnTo>
                  <a:pt x="29" y="29"/>
                </a:lnTo>
                <a:lnTo>
                  <a:pt x="29" y="675"/>
                </a:lnTo>
                <a:lnTo>
                  <a:pt x="274" y="675"/>
                </a:lnTo>
                <a:lnTo>
                  <a:pt x="274" y="706"/>
                </a:lnTo>
                <a:lnTo>
                  <a:pt x="0" y="706"/>
                </a:lnTo>
                <a:lnTo>
                  <a:pt x="0" y="0"/>
                </a:lnTo>
                <a:lnTo>
                  <a:pt x="554" y="0"/>
                </a:lnTo>
                <a:lnTo>
                  <a:pt x="704" y="149"/>
                </a:lnTo>
                <a:close/>
                <a:moveTo>
                  <a:pt x="563" y="146"/>
                </a:moveTo>
                <a:lnTo>
                  <a:pt x="657" y="146"/>
                </a:lnTo>
                <a:lnTo>
                  <a:pt x="563" y="51"/>
                </a:lnTo>
                <a:lnTo>
                  <a:pt x="563" y="146"/>
                </a:lnTo>
                <a:close/>
              </a:path>
            </a:pathLst>
          </a:cu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700"/>
              <a:buFont typeface="Arial"/>
              <a:buNone/>
            </a:pPr>
            <a:endParaRPr sz="700" b="1" i="0" u="none" strike="noStrike" cap="none">
              <a:solidFill>
                <a:schemeClr val="accent1"/>
              </a:solidFill>
              <a:latin typeface="Calibri"/>
              <a:ea typeface="Calibri"/>
              <a:cs typeface="Calibri"/>
              <a:sym typeface="Calibri"/>
            </a:endParaRPr>
          </a:p>
        </p:txBody>
      </p:sp>
    </p:spTree>
    <p:extLst>
      <p:ext uri="{BB962C8B-B14F-4D97-AF65-F5344CB8AC3E}">
        <p14:creationId xmlns:p14="http://schemas.microsoft.com/office/powerpoint/2010/main" val="1689744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31"/>
        <p:cNvGrpSpPr/>
        <p:nvPr/>
      </p:nvGrpSpPr>
      <p:grpSpPr>
        <a:xfrm>
          <a:off x="0" y="0"/>
          <a:ext cx="0" cy="0"/>
          <a:chOff x="0" y="0"/>
          <a:chExt cx="0" cy="0"/>
        </a:xfrm>
      </p:grpSpPr>
      <p:sp>
        <p:nvSpPr>
          <p:cNvPr id="1832" name="Google Shape;1832;p40"/>
          <p:cNvSpPr txBox="1">
            <a:spLocks noGrp="1"/>
          </p:cNvSpPr>
          <p:nvPr>
            <p:ph type="ctrTitle"/>
          </p:nvPr>
        </p:nvSpPr>
        <p:spPr>
          <a:xfrm>
            <a:off x="639536" y="428625"/>
            <a:ext cx="4105200" cy="2428800"/>
          </a:xfrm>
          <a:prstGeom prst="rect">
            <a:avLst/>
          </a:prstGeom>
          <a:noFill/>
          <a:ln>
            <a:noFill/>
          </a:ln>
        </p:spPr>
        <p:txBody>
          <a:bodyPr spcFirstLastPara="1" wrap="square" lIns="0" tIns="0" rIns="0" bIns="0" anchor="b" anchorCtr="0">
            <a:noAutofit/>
          </a:bodyPr>
          <a:lstStyle/>
          <a:p>
            <a:pPr marL="0" marR="0" lvl="0" indent="0" algn="l" rtl="0">
              <a:lnSpc>
                <a:spcPct val="85000"/>
              </a:lnSpc>
              <a:spcBef>
                <a:spcPts val="0"/>
              </a:spcBef>
              <a:spcAft>
                <a:spcPts val="0"/>
              </a:spcAft>
              <a:buClr>
                <a:schemeClr val="lt1"/>
              </a:buClr>
              <a:buSzPts val="5800"/>
              <a:buFont typeface="Georgia"/>
              <a:buNone/>
            </a:pPr>
            <a:r>
              <a:rPr lang="en">
                <a:solidFill>
                  <a:schemeClr val="tx1"/>
                </a:solidFill>
              </a:rPr>
              <a:t>Gracias</a:t>
            </a:r>
            <a:endParaRPr>
              <a:solidFill>
                <a:schemeClr val="tx1"/>
              </a:solidFill>
            </a:endParaRPr>
          </a:p>
        </p:txBody>
      </p:sp>
      <p:sp>
        <p:nvSpPr>
          <p:cNvPr id="7" name="Google Shape;1823;p39">
            <a:extLst>
              <a:ext uri="{FF2B5EF4-FFF2-40B4-BE49-F238E27FC236}">
                <a16:creationId xmlns:a16="http://schemas.microsoft.com/office/drawing/2014/main" id="{66F13089-DEA8-43EF-9ECB-5C67E85FE908}"/>
              </a:ext>
            </a:extLst>
          </p:cNvPr>
          <p:cNvSpPr/>
          <p:nvPr/>
        </p:nvSpPr>
        <p:spPr>
          <a:xfrm>
            <a:off x="0" y="1839461"/>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a:buSzPts val="1800"/>
            </a:pPr>
            <a:endParaRPr sz="1800">
              <a:latin typeface="Calibri"/>
              <a:ea typeface="Calibri"/>
              <a:cs typeface="Calibri"/>
              <a:sym typeface="Calibri"/>
            </a:endParaRPr>
          </a:p>
        </p:txBody>
      </p:sp>
      <p:sp>
        <p:nvSpPr>
          <p:cNvPr id="8" name="Google Shape;1824;p39">
            <a:extLst>
              <a:ext uri="{FF2B5EF4-FFF2-40B4-BE49-F238E27FC236}">
                <a16:creationId xmlns:a16="http://schemas.microsoft.com/office/drawing/2014/main" id="{875C9BE2-B4E9-4226-B217-2971A03AFCF6}"/>
              </a:ext>
            </a:extLst>
          </p:cNvPr>
          <p:cNvSpPr/>
          <p:nvPr/>
        </p:nvSpPr>
        <p:spPr>
          <a:xfrm>
            <a:off x="-206" y="0"/>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EB8C00"/>
          </a:solidFill>
          <a:ln>
            <a:noFill/>
          </a:ln>
        </p:spPr>
        <p:txBody>
          <a:bodyPr spcFirstLastPara="1" wrap="square" lIns="0" tIns="0" rIns="0" bIns="0" anchor="t" anchorCtr="0">
            <a:noAutofit/>
          </a:bodyPr>
          <a:lstStyle/>
          <a:p>
            <a:pPr marL="0" marR="0" lvl="0" indent="0" defTabSz="914400" eaLnBrk="1" fontAlgn="auto" latinLnBrk="0" hangingPunct="1">
              <a:lnSpc>
                <a:spcPct val="100000"/>
              </a:lnSpc>
              <a:spcBef>
                <a:spcPts val="0"/>
              </a:spcBef>
              <a:spcAft>
                <a:spcPts val="0"/>
              </a:spcAft>
              <a:buClrTx/>
              <a:buSzPts val="1800"/>
              <a:buFontTx/>
              <a:buNone/>
              <a:tabLst/>
              <a:defRPr/>
            </a:pPr>
            <a:endParaRPr kumimoji="0" sz="1800" b="0" i="0" u="none" strike="noStrike" kern="0" cap="none" spc="0" normalizeH="0" baseline="0" noProof="0">
              <a:ln>
                <a:noFill/>
              </a:ln>
              <a:solidFill>
                <a:sysClr val="windowText" lastClr="000000"/>
              </a:solidFill>
              <a:effectLst/>
              <a:uLnTx/>
              <a:uFillTx/>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741625"/>
            <a:ext cx="8065154" cy="690513"/>
          </a:xfrm>
        </p:spPr>
        <p:txBody>
          <a:bodyPr/>
          <a:lstStyle/>
          <a:p>
            <a:r>
              <a:rPr lang="es-MX" sz="3200" dirty="0">
                <a:latin typeface="Georgia" panose="02040502050405020303" pitchFamily="18" charset="0"/>
              </a:rPr>
              <a:t>1. Principales obligaciones fiscales</a:t>
            </a:r>
            <a:endParaRPr lang="en-US" sz="3000" dirty="0"/>
          </a:p>
        </p:txBody>
      </p:sp>
      <p:graphicFrame>
        <p:nvGraphicFramePr>
          <p:cNvPr id="18" name="Google Shape;1280;p18">
            <a:extLst>
              <a:ext uri="{FF2B5EF4-FFF2-40B4-BE49-F238E27FC236}">
                <a16:creationId xmlns:a16="http://schemas.microsoft.com/office/drawing/2014/main" id="{44DA9B57-6DA9-4C63-99BB-A69030926293}"/>
              </a:ext>
            </a:extLst>
          </p:cNvPr>
          <p:cNvGraphicFramePr/>
          <p:nvPr>
            <p:extLst>
              <p:ext uri="{D42A27DB-BD31-4B8C-83A1-F6EECF244321}">
                <p14:modId xmlns:p14="http://schemas.microsoft.com/office/powerpoint/2010/main" val="1132171121"/>
              </p:ext>
            </p:extLst>
          </p:nvPr>
        </p:nvGraphicFramePr>
        <p:xfrm>
          <a:off x="419450" y="1844207"/>
          <a:ext cx="8523215" cy="3900190"/>
        </p:xfrm>
        <a:graphic>
          <a:graphicData uri="http://schemas.openxmlformats.org/drawingml/2006/table">
            <a:tbl>
              <a:tblPr>
                <a:noFill/>
                <a:tableStyleId>{C83B3015-830C-4F63-87CF-844D7EE60E51}</a:tableStyleId>
              </a:tblPr>
              <a:tblGrid>
                <a:gridCol w="3011708">
                  <a:extLst>
                    <a:ext uri="{9D8B030D-6E8A-4147-A177-3AD203B41FA5}">
                      <a16:colId xmlns:a16="http://schemas.microsoft.com/office/drawing/2014/main" val="20000"/>
                    </a:ext>
                  </a:extLst>
                </a:gridCol>
                <a:gridCol w="2853197">
                  <a:extLst>
                    <a:ext uri="{9D8B030D-6E8A-4147-A177-3AD203B41FA5}">
                      <a16:colId xmlns:a16="http://schemas.microsoft.com/office/drawing/2014/main" val="20001"/>
                    </a:ext>
                  </a:extLst>
                </a:gridCol>
                <a:gridCol w="2658310">
                  <a:extLst>
                    <a:ext uri="{9D8B030D-6E8A-4147-A177-3AD203B41FA5}">
                      <a16:colId xmlns:a16="http://schemas.microsoft.com/office/drawing/2014/main" val="2072330629"/>
                    </a:ext>
                  </a:extLst>
                </a:gridCol>
              </a:tblGrid>
              <a:tr h="321475">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Obligación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100" b="1" i="0" u="none" strike="noStrike" cap="none" dirty="0">
                          <a:latin typeface="Arial" panose="020B0604020202020204" pitchFamily="34" charset="0"/>
                          <a:ea typeface="Arial"/>
                          <a:cs typeface="Arial" panose="020B0604020202020204" pitchFamily="34" charset="0"/>
                          <a:sym typeface="Arial"/>
                        </a:rPr>
                        <a:t>Plazo para su presentación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lgn="ctr">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Otras consideraciones</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Declaración informativa de operaciones con partes relacionadas (Anexo 9)</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15 de mayo de 2023</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782080177"/>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Informativa de préstamos del extranjero (Anexo 4)</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Informativa de operaciones a través de fideicomisos (Anexo 10)</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15 de febrero de 2023</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0004"/>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Declaración Informativa de Operaciones Relevantes (Artículo 31-A CFF) Formato 76</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Se presenta trimestralmente, dentro de los sesenta días siguientes a aquél en que concluya el trimestre. </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Sistema financiero y contribuyentes que dictaminan sus estados financieros relevados operaciones acumuladas menores a $60M</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Con motivo de reforma fiscal 2022 se tomarán en consideración para validar razón de negocios de ciertas operaciones.</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836204864"/>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Declaraciones anuales informativas de partes relacionadas (Maestra, Local y País por País)</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Maestra y País por País a más tardar el 31 de diciembre de 2023</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Local a más tardar el 15 de mayo de 2023</a:t>
                      </a: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3F3F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endPar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639855524"/>
                  </a:ext>
                </a:extLst>
              </a:tr>
            </a:tbl>
          </a:graphicData>
        </a:graphic>
      </p:graphicFrame>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716377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741625"/>
            <a:ext cx="8065154" cy="690513"/>
          </a:xfrm>
        </p:spPr>
        <p:txBody>
          <a:bodyPr/>
          <a:lstStyle/>
          <a:p>
            <a:r>
              <a:rPr lang="es-MX" sz="3200" dirty="0">
                <a:latin typeface="Georgia" panose="02040502050405020303" pitchFamily="18" charset="0"/>
              </a:rPr>
              <a:t>1. Principales obligaciones fiscales</a:t>
            </a:r>
            <a:br>
              <a:rPr lang="es-MX" sz="3200" dirty="0">
                <a:latin typeface="Georgia" panose="02040502050405020303" pitchFamily="18" charset="0"/>
              </a:rPr>
            </a:br>
            <a:endParaRPr lang="en-US" sz="3000" dirty="0"/>
          </a:p>
        </p:txBody>
      </p:sp>
      <p:graphicFrame>
        <p:nvGraphicFramePr>
          <p:cNvPr id="18" name="Google Shape;1280;p18">
            <a:extLst>
              <a:ext uri="{FF2B5EF4-FFF2-40B4-BE49-F238E27FC236}">
                <a16:creationId xmlns:a16="http://schemas.microsoft.com/office/drawing/2014/main" id="{44DA9B57-6DA9-4C63-99BB-A69030926293}"/>
              </a:ext>
            </a:extLst>
          </p:cNvPr>
          <p:cNvGraphicFramePr/>
          <p:nvPr>
            <p:extLst>
              <p:ext uri="{D42A27DB-BD31-4B8C-83A1-F6EECF244321}">
                <p14:modId xmlns:p14="http://schemas.microsoft.com/office/powerpoint/2010/main" val="1140615212"/>
              </p:ext>
            </p:extLst>
          </p:nvPr>
        </p:nvGraphicFramePr>
        <p:xfrm>
          <a:off x="419450" y="1844207"/>
          <a:ext cx="8523215" cy="4220260"/>
        </p:xfrm>
        <a:graphic>
          <a:graphicData uri="http://schemas.openxmlformats.org/drawingml/2006/table">
            <a:tbl>
              <a:tblPr>
                <a:noFill/>
                <a:tableStyleId>{C83B3015-830C-4F63-87CF-844D7EE60E51}</a:tableStyleId>
              </a:tblPr>
              <a:tblGrid>
                <a:gridCol w="3011708">
                  <a:extLst>
                    <a:ext uri="{9D8B030D-6E8A-4147-A177-3AD203B41FA5}">
                      <a16:colId xmlns:a16="http://schemas.microsoft.com/office/drawing/2014/main" val="20000"/>
                    </a:ext>
                  </a:extLst>
                </a:gridCol>
                <a:gridCol w="2853197">
                  <a:extLst>
                    <a:ext uri="{9D8B030D-6E8A-4147-A177-3AD203B41FA5}">
                      <a16:colId xmlns:a16="http://schemas.microsoft.com/office/drawing/2014/main" val="20001"/>
                    </a:ext>
                  </a:extLst>
                </a:gridCol>
                <a:gridCol w="2658310">
                  <a:extLst>
                    <a:ext uri="{9D8B030D-6E8A-4147-A177-3AD203B41FA5}">
                      <a16:colId xmlns:a16="http://schemas.microsoft.com/office/drawing/2014/main" val="2072330629"/>
                    </a:ext>
                  </a:extLst>
                </a:gridCol>
              </a:tblGrid>
              <a:tr h="321475">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Obligación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100" b="1" i="0" u="none" strike="noStrike" cap="none" dirty="0">
                          <a:latin typeface="Arial" panose="020B0604020202020204" pitchFamily="34" charset="0"/>
                          <a:ea typeface="Arial"/>
                          <a:cs typeface="Arial" panose="020B0604020202020204" pitchFamily="34" charset="0"/>
                          <a:sym typeface="Arial"/>
                        </a:rPr>
                        <a:t>Plazo para su presentación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lgn="ctr">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Otras consideraciones</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Actualización de información de socios y accionistas</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Dentro de los treinta días hábiles siguientes a aquel en que se llevó a cabo la modificación o incorporación.</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Se informa nombre, RFC y % de participación en el capital social y control efectivo.</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Se presenta a través del aplicativo y cuando hay más de 1 socio extranjero se presentará en Mi Portal</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0004"/>
                  </a:ext>
                </a:extLst>
              </a:tr>
              <a:tr h="530775">
                <a:tc>
                  <a:txBody>
                    <a:bodyPr/>
                    <a:lstStyle/>
                    <a:p>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Relación de socios, accionistas o asociados extranjeros (Forma oficial 96)</a:t>
                      </a: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A más tardar el 31 de marzo de 2023</a:t>
                      </a: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Se presenta a través del portal del SAT</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3757939495"/>
                  </a:ext>
                </a:extLst>
              </a:tr>
              <a:tr h="455209">
                <a:tc>
                  <a:txBody>
                    <a:bodyPr/>
                    <a:lstStyle/>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Comprobantes Fiscales Digitales (CFDI)</a:t>
                      </a: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Versión 4.0 </a:t>
                      </a: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A partir de enero 2023</a:t>
                      </a:r>
                    </a:p>
                    <a:p>
                      <a:pPr marL="0" marR="0" lvl="0" indent="0" algn="l" rtl="0">
                        <a:lnSpc>
                          <a:spcPct val="100000"/>
                        </a:lnSpc>
                        <a:spcBef>
                          <a:spcPts val="0"/>
                        </a:spcBef>
                        <a:spcAft>
                          <a:spcPts val="0"/>
                        </a:spcAft>
                        <a:buClr>
                          <a:srgbClr val="000000"/>
                        </a:buClr>
                        <a:buSzPts val="1200"/>
                        <a:buFont typeface="Arial"/>
                        <a:buNone/>
                      </a:pPr>
                      <a:endPar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Cancelación de CFDI anteriores a 2022 – </a:t>
                      </a: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hasta el 31 de diciembre de 2022</a:t>
                      </a:r>
                    </a:p>
                    <a:p>
                      <a:pPr marL="0" marR="0" lvl="0" indent="0" algn="l" rtl="0">
                        <a:lnSpc>
                          <a:spcPct val="100000"/>
                        </a:lnSpc>
                        <a:spcBef>
                          <a:spcPts val="0"/>
                        </a:spcBef>
                        <a:spcAft>
                          <a:spcPts val="0"/>
                        </a:spcAft>
                        <a:buClr>
                          <a:srgbClr val="000000"/>
                        </a:buClr>
                        <a:buSzPts val="1200"/>
                        <a:buFont typeface="Arial"/>
                        <a:buNone/>
                      </a:pPr>
                      <a:endPar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Retención y pagos al extranjero – </a:t>
                      </a: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Anualizado en enero del siguiente año</a:t>
                      </a:r>
                    </a:p>
                    <a:p>
                      <a:pPr marL="0" marR="0" lvl="0" indent="0" algn="l" rtl="0">
                        <a:lnSpc>
                          <a:spcPct val="100000"/>
                        </a:lnSpc>
                        <a:spcBef>
                          <a:spcPts val="0"/>
                        </a:spcBef>
                        <a:spcAft>
                          <a:spcPts val="0"/>
                        </a:spcAft>
                        <a:buClr>
                          <a:srgbClr val="000000"/>
                        </a:buClr>
                        <a:buSzPts val="1200"/>
                        <a:buFont typeface="Arial"/>
                        <a:buNone/>
                      </a:pPr>
                      <a:endPar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CFDI de nómina Versión 3.3.</a:t>
                      </a: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 hasta el 31 de marzo de 2023</a:t>
                      </a:r>
                    </a:p>
                    <a:p>
                      <a:pPr marL="0" marR="0" lvl="0" indent="0" algn="l" rtl="0">
                        <a:lnSpc>
                          <a:spcPct val="100000"/>
                        </a:lnSpc>
                        <a:spcBef>
                          <a:spcPts val="0"/>
                        </a:spcBef>
                        <a:spcAft>
                          <a:spcPts val="0"/>
                        </a:spcAft>
                        <a:buClr>
                          <a:srgbClr val="000000"/>
                        </a:buClr>
                        <a:buSzPts val="1200"/>
                        <a:buFont typeface="Arial"/>
                        <a:buNone/>
                      </a:pPr>
                      <a:endPar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200"/>
                        <a:buFont typeface="Arial"/>
                        <a:buNone/>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Complemento Carta porte </a:t>
                      </a: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A partir de enero 2023 inicia aplicación de multas</a:t>
                      </a: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Verificar todos los requisitos</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2781582015"/>
                  </a:ext>
                </a:extLst>
              </a:tr>
            </a:tbl>
          </a:graphicData>
        </a:graphic>
      </p:graphicFrame>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19791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741625"/>
            <a:ext cx="8065154" cy="690513"/>
          </a:xfrm>
        </p:spPr>
        <p:txBody>
          <a:bodyPr/>
          <a:lstStyle/>
          <a:p>
            <a:r>
              <a:rPr lang="es-MX" sz="3200" dirty="0">
                <a:latin typeface="Georgia" panose="02040502050405020303" pitchFamily="18" charset="0"/>
              </a:rPr>
              <a:t>1. Principales obligaciones fiscales</a:t>
            </a:r>
            <a:br>
              <a:rPr lang="es-MX" sz="3200" dirty="0">
                <a:latin typeface="Georgia" panose="02040502050405020303" pitchFamily="18" charset="0"/>
              </a:rPr>
            </a:br>
            <a:endParaRPr lang="en-US" sz="3000" dirty="0"/>
          </a:p>
        </p:txBody>
      </p:sp>
      <p:graphicFrame>
        <p:nvGraphicFramePr>
          <p:cNvPr id="18" name="Google Shape;1280;p18">
            <a:extLst>
              <a:ext uri="{FF2B5EF4-FFF2-40B4-BE49-F238E27FC236}">
                <a16:creationId xmlns:a16="http://schemas.microsoft.com/office/drawing/2014/main" id="{44DA9B57-6DA9-4C63-99BB-A69030926293}"/>
              </a:ext>
            </a:extLst>
          </p:cNvPr>
          <p:cNvGraphicFramePr/>
          <p:nvPr>
            <p:extLst>
              <p:ext uri="{D42A27DB-BD31-4B8C-83A1-F6EECF244321}">
                <p14:modId xmlns:p14="http://schemas.microsoft.com/office/powerpoint/2010/main" val="2970383146"/>
              </p:ext>
            </p:extLst>
          </p:nvPr>
        </p:nvGraphicFramePr>
        <p:xfrm>
          <a:off x="419450" y="1844207"/>
          <a:ext cx="8523215" cy="3229630"/>
        </p:xfrm>
        <a:graphic>
          <a:graphicData uri="http://schemas.openxmlformats.org/drawingml/2006/table">
            <a:tbl>
              <a:tblPr>
                <a:noFill/>
                <a:tableStyleId>{C83B3015-830C-4F63-87CF-844D7EE60E51}</a:tableStyleId>
              </a:tblPr>
              <a:tblGrid>
                <a:gridCol w="3011708">
                  <a:extLst>
                    <a:ext uri="{9D8B030D-6E8A-4147-A177-3AD203B41FA5}">
                      <a16:colId xmlns:a16="http://schemas.microsoft.com/office/drawing/2014/main" val="20000"/>
                    </a:ext>
                  </a:extLst>
                </a:gridCol>
                <a:gridCol w="2853197">
                  <a:extLst>
                    <a:ext uri="{9D8B030D-6E8A-4147-A177-3AD203B41FA5}">
                      <a16:colId xmlns:a16="http://schemas.microsoft.com/office/drawing/2014/main" val="20001"/>
                    </a:ext>
                  </a:extLst>
                </a:gridCol>
                <a:gridCol w="2658310">
                  <a:extLst>
                    <a:ext uri="{9D8B030D-6E8A-4147-A177-3AD203B41FA5}">
                      <a16:colId xmlns:a16="http://schemas.microsoft.com/office/drawing/2014/main" val="2072330629"/>
                    </a:ext>
                  </a:extLst>
                </a:gridCol>
              </a:tblGrid>
              <a:tr h="321475">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Obligación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100" b="1" i="0" u="none" strike="noStrike" cap="none" dirty="0">
                          <a:latin typeface="Arial" panose="020B0604020202020204" pitchFamily="34" charset="0"/>
                          <a:ea typeface="Arial"/>
                          <a:cs typeface="Arial" panose="020B0604020202020204" pitchFamily="34" charset="0"/>
                          <a:sym typeface="Arial"/>
                        </a:rPr>
                        <a:t>Plazo para su presentación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lgn="ctr">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Otras consideraciones</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Declaración Derecho Especial Sobre Minería (Derecho Minero) </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Declaración Derecho extraordinario sobre minería</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Derecho sobre hectáreas concesionadas</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31 de marzo portal de declaraciones y semestral en el caso de los derechos sobre hectáreas</a:t>
                      </a: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Conciliación de bases ISR y Derecho Minero</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0004"/>
                  </a:ext>
                </a:extLst>
              </a:tr>
              <a:tr h="530775">
                <a:tc>
                  <a:txBody>
                    <a:bodyPr/>
                    <a:lstStyle/>
                    <a:p>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Esquemas reportables</a:t>
                      </a: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Dentro de los 30 días hábiles siguientes al primer contacto, implementación o primer hecho o acto.</a:t>
                      </a: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-Informar en la declaración el número de identificación del esquema</a:t>
                      </a: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 Informar cualquier modificación dentro de los 20 días siguientes</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980759407"/>
                  </a:ext>
                </a:extLst>
              </a:tr>
              <a:tr h="530775">
                <a:tc>
                  <a:txBody>
                    <a:bodyPr/>
                    <a:lstStyle/>
                    <a:p>
                      <a:pPr marL="0" marR="0" lvl="0" indent="0" algn="l" rtl="0">
                        <a:lnSpc>
                          <a:spcPct val="100000"/>
                        </a:lnSpc>
                        <a:spcBef>
                          <a:spcPts val="0"/>
                        </a:spcBef>
                        <a:spcAft>
                          <a:spcPts val="0"/>
                        </a:spcAft>
                        <a:buClr>
                          <a:srgbClr val="000000"/>
                        </a:buClr>
                        <a:buSzPts val="1200"/>
                        <a:buFont typeface="Arial"/>
                        <a:buNone/>
                      </a:pPr>
                      <a:endPar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Aumentos por capitalización de pasivos</a:t>
                      </a: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Conservar como parte de la contabilidad la certificación de existencia contable del pasivo</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Mantener evidencia del pago de la aportación</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2414135158"/>
                  </a:ext>
                </a:extLst>
              </a:tr>
              <a:tr h="530775">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Aviso de bienes de activo fijo e inversiones que dejan de ser útiles</a:t>
                      </a: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En el ejercicio en que ocurre</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De forma presencial conforme a la ficha de trámite 161/ISR</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519093414"/>
                  </a:ext>
                </a:extLst>
              </a:tr>
            </a:tbl>
          </a:graphicData>
        </a:graphic>
      </p:graphicFrame>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008184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741625"/>
            <a:ext cx="8065154" cy="690513"/>
          </a:xfrm>
        </p:spPr>
        <p:txBody>
          <a:bodyPr/>
          <a:lstStyle/>
          <a:p>
            <a:r>
              <a:rPr lang="es-MX" sz="3200" dirty="0">
                <a:latin typeface="Georgia" panose="02040502050405020303" pitchFamily="18" charset="0"/>
              </a:rPr>
              <a:t>1. Principales obligaciones fiscales</a:t>
            </a:r>
            <a:br>
              <a:rPr lang="es-MX" sz="3200" dirty="0">
                <a:latin typeface="Georgia" panose="02040502050405020303" pitchFamily="18" charset="0"/>
              </a:rPr>
            </a:br>
            <a:endParaRPr lang="en-US" sz="3000" dirty="0"/>
          </a:p>
        </p:txBody>
      </p:sp>
      <p:graphicFrame>
        <p:nvGraphicFramePr>
          <p:cNvPr id="18" name="Google Shape;1280;p18">
            <a:extLst>
              <a:ext uri="{FF2B5EF4-FFF2-40B4-BE49-F238E27FC236}">
                <a16:creationId xmlns:a16="http://schemas.microsoft.com/office/drawing/2014/main" id="{44DA9B57-6DA9-4C63-99BB-A69030926293}"/>
              </a:ext>
            </a:extLst>
          </p:cNvPr>
          <p:cNvGraphicFramePr/>
          <p:nvPr>
            <p:extLst>
              <p:ext uri="{D42A27DB-BD31-4B8C-83A1-F6EECF244321}">
                <p14:modId xmlns:p14="http://schemas.microsoft.com/office/powerpoint/2010/main" val="2088645657"/>
              </p:ext>
            </p:extLst>
          </p:nvPr>
        </p:nvGraphicFramePr>
        <p:xfrm>
          <a:off x="419450" y="1834582"/>
          <a:ext cx="8523215" cy="3354205"/>
        </p:xfrm>
        <a:graphic>
          <a:graphicData uri="http://schemas.openxmlformats.org/drawingml/2006/table">
            <a:tbl>
              <a:tblPr>
                <a:noFill/>
                <a:tableStyleId>{C83B3015-830C-4F63-87CF-844D7EE60E51}</a:tableStyleId>
              </a:tblPr>
              <a:tblGrid>
                <a:gridCol w="3011708">
                  <a:extLst>
                    <a:ext uri="{9D8B030D-6E8A-4147-A177-3AD203B41FA5}">
                      <a16:colId xmlns:a16="http://schemas.microsoft.com/office/drawing/2014/main" val="20000"/>
                    </a:ext>
                  </a:extLst>
                </a:gridCol>
                <a:gridCol w="2853197">
                  <a:extLst>
                    <a:ext uri="{9D8B030D-6E8A-4147-A177-3AD203B41FA5}">
                      <a16:colId xmlns:a16="http://schemas.microsoft.com/office/drawing/2014/main" val="20001"/>
                    </a:ext>
                  </a:extLst>
                </a:gridCol>
                <a:gridCol w="2658310">
                  <a:extLst>
                    <a:ext uri="{9D8B030D-6E8A-4147-A177-3AD203B41FA5}">
                      <a16:colId xmlns:a16="http://schemas.microsoft.com/office/drawing/2014/main" val="2072330629"/>
                    </a:ext>
                  </a:extLst>
                </a:gridCol>
              </a:tblGrid>
              <a:tr h="321475">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Obligación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100" b="1" i="0" u="none" strike="noStrike" cap="none" dirty="0">
                          <a:latin typeface="Arial" panose="020B0604020202020204" pitchFamily="34" charset="0"/>
                          <a:ea typeface="Arial"/>
                          <a:cs typeface="Arial" panose="020B0604020202020204" pitchFamily="34" charset="0"/>
                          <a:sym typeface="Arial"/>
                        </a:rPr>
                        <a:t>Plazo para su presentación</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lgn="ctr">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s-MX" sz="1100" b="1" i="0" u="none" strike="noStrike" cap="none" dirty="0">
                          <a:latin typeface="Arial" panose="020B0604020202020204" pitchFamily="34" charset="0"/>
                          <a:ea typeface="Arial"/>
                          <a:cs typeface="Arial" panose="020B0604020202020204" pitchFamily="34" charset="0"/>
                          <a:sym typeface="Arial"/>
                        </a:rPr>
                        <a:t>Otras consideraciones</a:t>
                      </a:r>
                      <a:endParaRPr sz="1100" b="1" i="0" u="none" strike="noStrike" cap="none" dirty="0">
                        <a:latin typeface="Arial" panose="020B0604020202020204" pitchFamily="34" charset="0"/>
                        <a:ea typeface="Arial"/>
                        <a:cs typeface="Arial" panose="020B0604020202020204" pitchFamily="34" charset="0"/>
                        <a:sym typeface="Arial"/>
                      </a:endParaRPr>
                    </a:p>
                  </a:txBody>
                  <a:tcPr marL="192000" marR="100575" marT="0" marB="0" anchor="ctr">
                    <a:lnL w="12700" cap="flat" cmpd="sng">
                      <a:solidFill>
                        <a:srgbClr val="EFEFEF"/>
                      </a:solidFill>
                      <a:prstDash val="solid"/>
                      <a:round/>
                      <a:headEnd type="none" w="sm" len="sm"/>
                      <a:tailEnd type="none" w="sm" len="sm"/>
                    </a:lnL>
                    <a:lnR w="12700" cap="flat" cmpd="sng">
                      <a:solidFill>
                        <a:srgbClr val="EFEFEF"/>
                      </a:solidFill>
                      <a:prstDash val="solid"/>
                      <a:round/>
                      <a:headEnd type="none" w="sm" len="sm"/>
                      <a:tailEnd type="none" w="sm" len="sm"/>
                    </a:lnR>
                    <a:lnT w="12700" cap="flat" cmpd="sng">
                      <a:solidFill>
                        <a:srgbClr val="EFEFEF"/>
                      </a:solidFill>
                      <a:prstDash val="solid"/>
                      <a:round/>
                      <a:headEnd type="none" w="sm" len="sm"/>
                      <a:tailEnd type="none" w="sm" len="sm"/>
                    </a:lnT>
                    <a:lnB w="28575" cap="flat" cmpd="sng" algn="ctr">
                      <a:solidFill>
                        <a:srgbClr val="FFFFFF"/>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455209">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Informativa sobre la situación fiscal del contribuyente (ISSIF 2022)</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31 de marzo de 2023</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Ingresos acumulables iguales o superiores a $904,215,560</a:t>
                      </a:r>
                    </a:p>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Régimen de integración.</a:t>
                      </a:r>
                    </a:p>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Establecimientos permanentes</a:t>
                      </a:r>
                    </a:p>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Por operaciones con residentes extranjeros siempre que excedan $100M</a:t>
                      </a:r>
                    </a:p>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lang="es-MX" sz="1100" b="1" i="0" u="none" strike="noStrike" cap="none" dirty="0">
                          <a:solidFill>
                            <a:srgbClr val="000000"/>
                          </a:solidFill>
                          <a:latin typeface="Arial" panose="020B0604020202020204" pitchFamily="34" charset="0"/>
                          <a:ea typeface="Arial"/>
                          <a:cs typeface="Arial" panose="020B0604020202020204" pitchFamily="34" charset="0"/>
                          <a:sym typeface="Arial"/>
                        </a:rPr>
                        <a:t>- Por operaciones con partes relacionadas obligadas a dictaminarse superiores a $13M (actividades empresariales) y $3M (servicios)</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1984492123"/>
                  </a:ext>
                </a:extLst>
              </a:tr>
              <a:tr h="455209">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Dictamen fiscal opcional</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91425" anchor="ctr">
                    <a:lnL w="28575" cap="flat" cmpd="sng">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15 de Mayo 2023</a:t>
                      </a:r>
                      <a:endParaRPr sz="1100" b="0" i="0" u="none" strike="noStrike" cap="none" dirty="0">
                        <a:solidFill>
                          <a:srgbClr val="000000"/>
                        </a:solidFill>
                        <a:latin typeface="Arial" panose="020B0604020202020204" pitchFamily="34" charset="0"/>
                        <a:ea typeface="Arial"/>
                        <a:cs typeface="Arial" panose="020B0604020202020204" pitchFamily="34" charset="0"/>
                        <a:sym typeface="Arial"/>
                      </a:endParaRPr>
                    </a:p>
                  </a:txBody>
                  <a:tcPr marL="192000" marR="100575" marT="91425" marB="0" anchor="ctr">
                    <a:lnL w="28575" cap="flat" cmpd="sng" algn="ctr">
                      <a:solidFill>
                        <a:srgbClr val="FFFFFF"/>
                      </a:solidFill>
                      <a:prstDash val="solid"/>
                      <a:round/>
                      <a:headEnd type="none" w="sm" len="sm"/>
                      <a:tailEnd type="none" w="sm" len="sm"/>
                    </a:lnL>
                    <a:lnR w="28575" cap="flat" cmpd="sng" algn="ctr">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Ingresos acumulables iguales o superiores a $140,315,940</a:t>
                      </a:r>
                    </a:p>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Valor del activo mayor a $110,849,600</a:t>
                      </a:r>
                    </a:p>
                    <a:p>
                      <a:pPr marL="171450" marR="0" lvl="0" indent="-171450" algn="l" defTabSz="914400" rtl="0" eaLnBrk="1" fontAlgn="auto" latinLnBrk="0" hangingPunct="1">
                        <a:lnSpc>
                          <a:spcPct val="100000"/>
                        </a:lnSpc>
                        <a:spcBef>
                          <a:spcPts val="0"/>
                        </a:spcBef>
                        <a:spcAft>
                          <a:spcPts val="0"/>
                        </a:spcAft>
                        <a:buClr>
                          <a:srgbClr val="000000"/>
                        </a:buClr>
                        <a:buSzPts val="1200"/>
                        <a:buFontTx/>
                        <a:buChar char="-"/>
                        <a:tabLst/>
                        <a:defRPr/>
                      </a:pPr>
                      <a:r>
                        <a:rPr lang="es-MX" sz="1100" b="0" i="0" u="none" strike="noStrike" cap="none" dirty="0">
                          <a:solidFill>
                            <a:srgbClr val="000000"/>
                          </a:solidFill>
                          <a:latin typeface="Arial" panose="020B0604020202020204" pitchFamily="34" charset="0"/>
                          <a:ea typeface="Arial"/>
                          <a:cs typeface="Arial" panose="020B0604020202020204" pitchFamily="34" charset="0"/>
                          <a:sym typeface="Arial"/>
                        </a:rPr>
                        <a:t>Por lo menos 300 trabajadores</a:t>
                      </a:r>
                    </a:p>
                  </a:txBody>
                  <a:tcPr marL="192000" marR="100575" marT="91425" marB="0" anchor="ctr">
                    <a:lnL w="28575" cap="flat" cmpd="sng" algn="ctr">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lgn="ctr">
                      <a:solidFill>
                        <a:srgbClr val="FFFFFF"/>
                      </a:solidFill>
                      <a:prstDash val="solid"/>
                      <a:round/>
                      <a:headEnd type="none" w="sm" len="sm"/>
                      <a:tailEnd type="none" w="sm" len="sm"/>
                    </a:lnT>
                    <a:lnB w="28575" cap="flat" cmpd="sng" algn="ctr">
                      <a:solidFill>
                        <a:srgbClr val="FFFFFF"/>
                      </a:solidFill>
                      <a:prstDash val="solid"/>
                      <a:round/>
                      <a:headEnd type="none" w="sm" len="sm"/>
                      <a:tailEnd type="none" w="sm" len="sm"/>
                    </a:lnB>
                    <a:solidFill>
                      <a:srgbClr val="F3F3F3"/>
                    </a:solidFill>
                  </a:tcPr>
                </a:tc>
                <a:extLst>
                  <a:ext uri="{0D108BD9-81ED-4DB2-BD59-A6C34878D82A}">
                    <a16:rowId xmlns:a16="http://schemas.microsoft.com/office/drawing/2014/main" val="3337149642"/>
                  </a:ext>
                </a:extLst>
              </a:tr>
            </a:tbl>
          </a:graphicData>
        </a:graphic>
      </p:graphicFrame>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86946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117" name="Elipse 8">
            <a:extLst>
              <a:ext uri="{FF2B5EF4-FFF2-40B4-BE49-F238E27FC236}">
                <a16:creationId xmlns:a16="http://schemas.microsoft.com/office/drawing/2014/main" id="{D9EE9F52-52AE-4441-BFBF-DCD15D36173A}"/>
              </a:ext>
            </a:extLst>
          </p:cNvPr>
          <p:cNvSpPr/>
          <p:nvPr/>
        </p:nvSpPr>
        <p:spPr>
          <a:xfrm>
            <a:off x="4137732" y="1736522"/>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Sujetos</a:t>
            </a:r>
            <a:br>
              <a:rPr lang="es-MX" sz="1050" dirty="0">
                <a:solidFill>
                  <a:schemeClr val="bg1"/>
                </a:solidFill>
              </a:rPr>
            </a:br>
            <a:r>
              <a:rPr lang="es-MX" sz="1050" dirty="0">
                <a:solidFill>
                  <a:schemeClr val="bg1"/>
                </a:solidFill>
              </a:rPr>
              <a:t>obligados</a:t>
            </a:r>
          </a:p>
        </p:txBody>
      </p:sp>
      <p:sp>
        <p:nvSpPr>
          <p:cNvPr id="118" name="Elipse 10">
            <a:extLst>
              <a:ext uri="{FF2B5EF4-FFF2-40B4-BE49-F238E27FC236}">
                <a16:creationId xmlns:a16="http://schemas.microsoft.com/office/drawing/2014/main" id="{34B30AEF-D399-44DA-BD0D-C0B6C0012612}"/>
              </a:ext>
            </a:extLst>
          </p:cNvPr>
          <p:cNvSpPr/>
          <p:nvPr/>
        </p:nvSpPr>
        <p:spPr>
          <a:xfrm>
            <a:off x="5142945" y="2342150"/>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Supuestos</a:t>
            </a:r>
          </a:p>
        </p:txBody>
      </p:sp>
      <p:sp>
        <p:nvSpPr>
          <p:cNvPr id="119" name="Elipse 11">
            <a:extLst>
              <a:ext uri="{FF2B5EF4-FFF2-40B4-BE49-F238E27FC236}">
                <a16:creationId xmlns:a16="http://schemas.microsoft.com/office/drawing/2014/main" id="{34FCEDA2-FF61-46CA-9D2F-6D8DBD8636AC}"/>
              </a:ext>
            </a:extLst>
          </p:cNvPr>
          <p:cNvSpPr/>
          <p:nvPr/>
        </p:nvSpPr>
        <p:spPr>
          <a:xfrm>
            <a:off x="3144173" y="2342150"/>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Encubri-miento de delitos fiscales</a:t>
            </a:r>
          </a:p>
        </p:txBody>
      </p:sp>
      <p:sp>
        <p:nvSpPr>
          <p:cNvPr id="120" name="Elipse 12">
            <a:extLst>
              <a:ext uri="{FF2B5EF4-FFF2-40B4-BE49-F238E27FC236}">
                <a16:creationId xmlns:a16="http://schemas.microsoft.com/office/drawing/2014/main" id="{CD1FC2A3-93E4-42DE-85E2-BD151E11D816}"/>
              </a:ext>
            </a:extLst>
          </p:cNvPr>
          <p:cNvSpPr/>
          <p:nvPr/>
        </p:nvSpPr>
        <p:spPr>
          <a:xfrm>
            <a:off x="5450367" y="3585218"/>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Fecha de presentación</a:t>
            </a:r>
          </a:p>
        </p:txBody>
      </p:sp>
      <p:sp>
        <p:nvSpPr>
          <p:cNvPr id="121" name="Elipse 13">
            <a:extLst>
              <a:ext uri="{FF2B5EF4-FFF2-40B4-BE49-F238E27FC236}">
                <a16:creationId xmlns:a16="http://schemas.microsoft.com/office/drawing/2014/main" id="{21E2FBC1-E808-4611-96A3-A3F154F6F7B1}"/>
              </a:ext>
            </a:extLst>
          </p:cNvPr>
          <p:cNvSpPr/>
          <p:nvPr/>
        </p:nvSpPr>
        <p:spPr>
          <a:xfrm>
            <a:off x="2825098" y="3585218"/>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Obligación de contador público</a:t>
            </a:r>
          </a:p>
        </p:txBody>
      </p:sp>
      <p:sp>
        <p:nvSpPr>
          <p:cNvPr id="122" name="Elipse 14">
            <a:extLst>
              <a:ext uri="{FF2B5EF4-FFF2-40B4-BE49-F238E27FC236}">
                <a16:creationId xmlns:a16="http://schemas.microsoft.com/office/drawing/2014/main" id="{D0D29512-320D-48F5-9070-2CDB9214DAF9}"/>
              </a:ext>
            </a:extLst>
          </p:cNvPr>
          <p:cNvSpPr/>
          <p:nvPr/>
        </p:nvSpPr>
        <p:spPr>
          <a:xfrm>
            <a:off x="4720865" y="4578239"/>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Incumpli-miento</a:t>
            </a:r>
          </a:p>
        </p:txBody>
      </p:sp>
      <p:sp>
        <p:nvSpPr>
          <p:cNvPr id="123" name="Elipse 15">
            <a:extLst>
              <a:ext uri="{FF2B5EF4-FFF2-40B4-BE49-F238E27FC236}">
                <a16:creationId xmlns:a16="http://schemas.microsoft.com/office/drawing/2014/main" id="{86F4E716-AE7F-4104-B06A-E31093741F23}"/>
              </a:ext>
            </a:extLst>
          </p:cNvPr>
          <p:cNvSpPr/>
          <p:nvPr/>
        </p:nvSpPr>
        <p:spPr>
          <a:xfrm>
            <a:off x="3554600" y="4578239"/>
            <a:ext cx="1088159" cy="1226944"/>
          </a:xfrm>
          <a:prstGeom prst="ellipse">
            <a:avLst/>
          </a:prstGeom>
          <a:solidFill>
            <a:schemeClr val="accent4"/>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dirty="0">
                <a:solidFill>
                  <a:schemeClr val="bg1"/>
                </a:solidFill>
              </a:rPr>
              <a:t>ISSIF</a:t>
            </a:r>
          </a:p>
        </p:txBody>
      </p:sp>
      <p:sp>
        <p:nvSpPr>
          <p:cNvPr id="124" name="Rectangle 5">
            <a:extLst>
              <a:ext uri="{FF2B5EF4-FFF2-40B4-BE49-F238E27FC236}">
                <a16:creationId xmlns:a16="http://schemas.microsoft.com/office/drawing/2014/main" id="{35C93EED-1EE7-401F-9841-3DA3187ECDDF}"/>
              </a:ext>
            </a:extLst>
          </p:cNvPr>
          <p:cNvSpPr/>
          <p:nvPr/>
        </p:nvSpPr>
        <p:spPr>
          <a:xfrm>
            <a:off x="6675718" y="1736522"/>
            <a:ext cx="2148481" cy="352672"/>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defTabSz="685800">
              <a:buClrTx/>
              <a:defRPr/>
            </a:pPr>
            <a:r>
              <a:rPr lang="es-MX" sz="900" kern="1200" dirty="0">
                <a:solidFill>
                  <a:prstClr val="black"/>
                </a:solidFill>
              </a:rPr>
              <a:t>Las personas morales del título II</a:t>
            </a:r>
          </a:p>
        </p:txBody>
      </p:sp>
      <p:sp>
        <p:nvSpPr>
          <p:cNvPr id="125" name="Rectangle 6">
            <a:extLst>
              <a:ext uri="{FF2B5EF4-FFF2-40B4-BE49-F238E27FC236}">
                <a16:creationId xmlns:a16="http://schemas.microsoft.com/office/drawing/2014/main" id="{720B2004-4EC7-4450-97C0-8DC220057F5A}"/>
              </a:ext>
            </a:extLst>
          </p:cNvPr>
          <p:cNvSpPr/>
          <p:nvPr/>
        </p:nvSpPr>
        <p:spPr>
          <a:xfrm>
            <a:off x="6675719" y="2200276"/>
            <a:ext cx="2148481" cy="1226944"/>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defTabSz="685800">
              <a:buClrTx/>
              <a:defRPr/>
            </a:pPr>
            <a:r>
              <a:rPr lang="es-MX" sz="900" kern="1200" dirty="0">
                <a:solidFill>
                  <a:prstClr val="black"/>
                </a:solidFill>
              </a:rPr>
              <a:t>Haber declarado Ingresos acumulables mayores o superiores a $1,650,490,600 en el ejercicio anterior.</a:t>
            </a:r>
          </a:p>
          <a:p>
            <a:pPr defTabSz="685800">
              <a:buClrTx/>
              <a:defRPr/>
            </a:pPr>
            <a:endParaRPr lang="es-MX" sz="900" kern="1200" dirty="0">
              <a:solidFill>
                <a:prstClr val="black"/>
              </a:solidFill>
            </a:endParaRPr>
          </a:p>
          <a:p>
            <a:pPr defTabSz="685800">
              <a:buClrTx/>
              <a:defRPr/>
            </a:pPr>
            <a:r>
              <a:rPr lang="es-MX" sz="900" kern="1200" dirty="0">
                <a:solidFill>
                  <a:prstClr val="black"/>
                </a:solidFill>
              </a:rPr>
              <a:t>Tener acciones colocadas entre el gran publico inversionista, en bolsa de valores </a:t>
            </a:r>
          </a:p>
        </p:txBody>
      </p:sp>
      <p:sp>
        <p:nvSpPr>
          <p:cNvPr id="126" name="Rectangle 7">
            <a:extLst>
              <a:ext uri="{FF2B5EF4-FFF2-40B4-BE49-F238E27FC236}">
                <a16:creationId xmlns:a16="http://schemas.microsoft.com/office/drawing/2014/main" id="{9F43BDF4-B020-4AFA-98A2-7857B2A3C458}"/>
              </a:ext>
            </a:extLst>
          </p:cNvPr>
          <p:cNvSpPr/>
          <p:nvPr/>
        </p:nvSpPr>
        <p:spPr>
          <a:xfrm>
            <a:off x="6675720" y="3822662"/>
            <a:ext cx="2148481" cy="751033"/>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defTabSz="685800">
              <a:buClrTx/>
              <a:defRPr/>
            </a:pPr>
            <a:r>
              <a:rPr lang="es-MX" sz="900" kern="1200" dirty="0">
                <a:solidFill>
                  <a:prstClr val="black"/>
                </a:solidFill>
              </a:rPr>
              <a:t>A más tardar el 15 de mayo del año inmediato posterior a la terminación del ejercicio que se trate.</a:t>
            </a:r>
          </a:p>
        </p:txBody>
      </p:sp>
      <p:sp>
        <p:nvSpPr>
          <p:cNvPr id="127" name="Rectangle 8">
            <a:extLst>
              <a:ext uri="{FF2B5EF4-FFF2-40B4-BE49-F238E27FC236}">
                <a16:creationId xmlns:a16="http://schemas.microsoft.com/office/drawing/2014/main" id="{AC96D39C-07D6-4BDE-9110-9FF3A7924DAE}"/>
              </a:ext>
            </a:extLst>
          </p:cNvPr>
          <p:cNvSpPr/>
          <p:nvPr/>
        </p:nvSpPr>
        <p:spPr>
          <a:xfrm>
            <a:off x="6675719" y="4952294"/>
            <a:ext cx="2148481" cy="751033"/>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defTabSz="685800">
              <a:buClrTx/>
              <a:defRPr/>
            </a:pPr>
            <a:r>
              <a:rPr lang="es-MX" sz="900" kern="1200" dirty="0">
                <a:solidFill>
                  <a:prstClr val="black"/>
                </a:solidFill>
              </a:rPr>
              <a:t>Multa de hasta $134,840 pesos, además presentarlo fuera de plazo de conformidad con el reglamento se considerará no presentado.</a:t>
            </a:r>
          </a:p>
        </p:txBody>
      </p:sp>
      <p:sp>
        <p:nvSpPr>
          <p:cNvPr id="128" name="TextBox 10">
            <a:extLst>
              <a:ext uri="{FF2B5EF4-FFF2-40B4-BE49-F238E27FC236}">
                <a16:creationId xmlns:a16="http://schemas.microsoft.com/office/drawing/2014/main" id="{0A7BF397-1398-4DD2-9219-C7BF66DF115B}"/>
              </a:ext>
            </a:extLst>
          </p:cNvPr>
          <p:cNvSpPr txBox="1"/>
          <p:nvPr/>
        </p:nvSpPr>
        <p:spPr>
          <a:xfrm>
            <a:off x="547989" y="5191711"/>
            <a:ext cx="2148482" cy="1061829"/>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800">
              <a:buClrTx/>
              <a:defRPr/>
            </a:pPr>
            <a:r>
              <a:rPr lang="es-MX" sz="900" kern="1200" dirty="0">
                <a:solidFill>
                  <a:prstClr val="black"/>
                </a:solidFill>
              </a:rPr>
              <a:t>Contribuyentes que realicen operaciones con partes relacionadas obligadas a dictaminarse deben presentar ISSIF superiores a</a:t>
            </a:r>
            <a:r>
              <a:rPr lang="es-MX" sz="900" b="0" i="0" u="none" strike="noStrike" cap="none" dirty="0">
                <a:solidFill>
                  <a:srgbClr val="000000"/>
                </a:solidFill>
                <a:latin typeface="Arial" panose="020B0604020202020204" pitchFamily="34" charset="0"/>
                <a:ea typeface="Arial"/>
                <a:cs typeface="Arial" panose="020B0604020202020204" pitchFamily="34" charset="0"/>
                <a:sym typeface="Arial"/>
              </a:rPr>
              <a:t> $13M (actividades empresariales) y $3M (servicios)</a:t>
            </a:r>
          </a:p>
          <a:p>
            <a:pPr defTabSz="685800">
              <a:buClrTx/>
              <a:defRPr/>
            </a:pPr>
            <a:endParaRPr lang="es-MX" sz="900" kern="1200" dirty="0">
              <a:solidFill>
                <a:prstClr val="black"/>
              </a:solidFill>
            </a:endParaRPr>
          </a:p>
        </p:txBody>
      </p:sp>
      <p:sp>
        <p:nvSpPr>
          <p:cNvPr id="129" name="TextBox 11">
            <a:extLst>
              <a:ext uri="{FF2B5EF4-FFF2-40B4-BE49-F238E27FC236}">
                <a16:creationId xmlns:a16="http://schemas.microsoft.com/office/drawing/2014/main" id="{3B8A72D4-A069-4F03-AD1E-78E405E17A36}"/>
              </a:ext>
            </a:extLst>
          </p:cNvPr>
          <p:cNvSpPr txBox="1"/>
          <p:nvPr/>
        </p:nvSpPr>
        <p:spPr>
          <a:xfrm>
            <a:off x="539423" y="3643100"/>
            <a:ext cx="2148482" cy="1135869"/>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800">
              <a:buClrTx/>
              <a:defRPr/>
            </a:pPr>
            <a:r>
              <a:rPr lang="es-MX" sz="900" kern="1200" dirty="0">
                <a:solidFill>
                  <a:prstClr val="black"/>
                </a:solidFill>
              </a:rPr>
              <a:t>Informar a las autoridades fiscales si el contribuyente:</a:t>
            </a:r>
          </a:p>
          <a:p>
            <a:pPr marL="171450" indent="-171450" defTabSz="685800">
              <a:buClrTx/>
              <a:buFontTx/>
              <a:buAutoNum type="alphaLcParenR"/>
              <a:defRPr/>
            </a:pPr>
            <a:r>
              <a:rPr lang="es-MX" sz="900" kern="1200" dirty="0">
                <a:solidFill>
                  <a:prstClr val="black"/>
                </a:solidFill>
              </a:rPr>
              <a:t>Ha incumplido con alguna disposición fiscal y aduanera</a:t>
            </a:r>
          </a:p>
          <a:p>
            <a:pPr marL="171450" indent="-171450" defTabSz="685800">
              <a:buClrTx/>
              <a:buFontTx/>
              <a:buAutoNum type="alphaLcParenR"/>
              <a:defRPr/>
            </a:pPr>
            <a:r>
              <a:rPr lang="es-MX" sz="900" kern="1200" dirty="0">
                <a:solidFill>
                  <a:prstClr val="black"/>
                </a:solidFill>
              </a:rPr>
              <a:t>Ha llevado a cabo alguna conducta que pueda constituir la comisión de un delito fiscal </a:t>
            </a:r>
          </a:p>
        </p:txBody>
      </p:sp>
      <p:sp>
        <p:nvSpPr>
          <p:cNvPr id="130" name="TextBox 12">
            <a:extLst>
              <a:ext uri="{FF2B5EF4-FFF2-40B4-BE49-F238E27FC236}">
                <a16:creationId xmlns:a16="http://schemas.microsoft.com/office/drawing/2014/main" id="{D8CDAEFC-701B-4218-8063-977E4440421F}"/>
              </a:ext>
            </a:extLst>
          </p:cNvPr>
          <p:cNvSpPr txBox="1"/>
          <p:nvPr/>
        </p:nvSpPr>
        <p:spPr>
          <a:xfrm>
            <a:off x="539423" y="1736522"/>
            <a:ext cx="2147754" cy="1432182"/>
          </a:xfrm>
          <a:prstGeom prst="rect">
            <a:avLst/>
          </a:prstGeom>
          <a:solidFill>
            <a:schemeClr val="tx2"/>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defTabSz="685800">
              <a:buClrTx/>
              <a:defRPr/>
            </a:pPr>
            <a:r>
              <a:rPr lang="es-MX" sz="900" kern="1200" dirty="0">
                <a:solidFill>
                  <a:prstClr val="black"/>
                </a:solidFill>
              </a:rPr>
              <a:t>Se considerará encubrimiento de un delito fiscal, cuando el contador publico inscrito no informe los hechos que probablemente puedan constituir delitos observados derivado de la elaboración del dictamen.</a:t>
            </a:r>
          </a:p>
          <a:p>
            <a:pPr defTabSz="685800">
              <a:buClrTx/>
              <a:defRPr/>
            </a:pPr>
            <a:endParaRPr lang="es-MX" sz="900" kern="1200" dirty="0">
              <a:solidFill>
                <a:prstClr val="black"/>
              </a:solidFill>
            </a:endParaRPr>
          </a:p>
          <a:p>
            <a:pPr defTabSz="685800">
              <a:buClrTx/>
              <a:defRPr/>
            </a:pPr>
            <a:r>
              <a:rPr lang="es-MX" sz="900" kern="1200" dirty="0">
                <a:solidFill>
                  <a:prstClr val="black"/>
                </a:solidFill>
              </a:rPr>
              <a:t>Será acreedor a la sanción de tres meses a seis años de prisión </a:t>
            </a:r>
          </a:p>
        </p:txBody>
      </p:sp>
      <p:cxnSp>
        <p:nvCxnSpPr>
          <p:cNvPr id="131" name="Conector angular 23">
            <a:extLst>
              <a:ext uri="{FF2B5EF4-FFF2-40B4-BE49-F238E27FC236}">
                <a16:creationId xmlns:a16="http://schemas.microsoft.com/office/drawing/2014/main" id="{472CA996-E8B7-46BC-97D0-AD1641978741}"/>
              </a:ext>
            </a:extLst>
          </p:cNvPr>
          <p:cNvCxnSpPr>
            <a:cxnSpLocks/>
            <a:stCxn id="130" idx="3"/>
            <a:endCxn id="119" idx="2"/>
          </p:cNvCxnSpPr>
          <p:nvPr/>
        </p:nvCxnSpPr>
        <p:spPr>
          <a:xfrm>
            <a:off x="2687177" y="2452613"/>
            <a:ext cx="456996" cy="503009"/>
          </a:xfrm>
          <a:prstGeom prst="bentConnector3">
            <a:avLst>
              <a:gd name="adj1" fmla="val 50000"/>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cxnSp>
        <p:nvCxnSpPr>
          <p:cNvPr id="132" name="Conector angular 24">
            <a:extLst>
              <a:ext uri="{FF2B5EF4-FFF2-40B4-BE49-F238E27FC236}">
                <a16:creationId xmlns:a16="http://schemas.microsoft.com/office/drawing/2014/main" id="{A81C23B1-BF3C-4818-8B3F-92DB23A1E6A9}"/>
              </a:ext>
            </a:extLst>
          </p:cNvPr>
          <p:cNvCxnSpPr>
            <a:cxnSpLocks/>
            <a:stCxn id="117" idx="0"/>
            <a:endCxn id="124" idx="1"/>
          </p:cNvCxnSpPr>
          <p:nvPr/>
        </p:nvCxnSpPr>
        <p:spPr>
          <a:xfrm rot="16200000" flipH="1">
            <a:off x="5590596" y="827737"/>
            <a:ext cx="176337" cy="1993906"/>
          </a:xfrm>
          <a:prstGeom prst="bentConnector4">
            <a:avLst>
              <a:gd name="adj1" fmla="val -104008"/>
              <a:gd name="adj2" fmla="val 63644"/>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cxnSp>
        <p:nvCxnSpPr>
          <p:cNvPr id="133" name="Conector angular 28">
            <a:extLst>
              <a:ext uri="{FF2B5EF4-FFF2-40B4-BE49-F238E27FC236}">
                <a16:creationId xmlns:a16="http://schemas.microsoft.com/office/drawing/2014/main" id="{36C15211-10AA-4077-95B6-2CC55691CB9D}"/>
              </a:ext>
            </a:extLst>
          </p:cNvPr>
          <p:cNvCxnSpPr>
            <a:cxnSpLocks/>
            <a:stCxn id="118" idx="6"/>
            <a:endCxn id="125" idx="1"/>
          </p:cNvCxnSpPr>
          <p:nvPr/>
        </p:nvCxnSpPr>
        <p:spPr>
          <a:xfrm flipV="1">
            <a:off x="6231104" y="2813748"/>
            <a:ext cx="444615" cy="141874"/>
          </a:xfrm>
          <a:prstGeom prst="bentConnector3">
            <a:avLst>
              <a:gd name="adj1" fmla="val 50000"/>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cxnSp>
        <p:nvCxnSpPr>
          <p:cNvPr id="134" name="Conector angular 31">
            <a:extLst>
              <a:ext uri="{FF2B5EF4-FFF2-40B4-BE49-F238E27FC236}">
                <a16:creationId xmlns:a16="http://schemas.microsoft.com/office/drawing/2014/main" id="{67BC6C84-8619-43B9-AAF6-0EB0B159C166}"/>
              </a:ext>
            </a:extLst>
          </p:cNvPr>
          <p:cNvCxnSpPr>
            <a:cxnSpLocks/>
            <a:stCxn id="120" idx="6"/>
            <a:endCxn id="126" idx="1"/>
          </p:cNvCxnSpPr>
          <p:nvPr/>
        </p:nvCxnSpPr>
        <p:spPr>
          <a:xfrm flipV="1">
            <a:off x="6538526" y="4198178"/>
            <a:ext cx="137194" cy="512"/>
          </a:xfrm>
          <a:prstGeom prst="bentConnector3">
            <a:avLst>
              <a:gd name="adj1" fmla="val 50000"/>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cxnSp>
        <p:nvCxnSpPr>
          <p:cNvPr id="135" name="Conector angular 34">
            <a:extLst>
              <a:ext uri="{FF2B5EF4-FFF2-40B4-BE49-F238E27FC236}">
                <a16:creationId xmlns:a16="http://schemas.microsoft.com/office/drawing/2014/main" id="{CE9E9BE1-42C6-4678-B9EA-71B8D0FC878F}"/>
              </a:ext>
            </a:extLst>
          </p:cNvPr>
          <p:cNvCxnSpPr>
            <a:cxnSpLocks/>
            <a:stCxn id="122" idx="5"/>
            <a:endCxn id="127" idx="1"/>
          </p:cNvCxnSpPr>
          <p:nvPr/>
        </p:nvCxnSpPr>
        <p:spPr>
          <a:xfrm rot="5400000" flipH="1" flipV="1">
            <a:off x="6013846" y="4963632"/>
            <a:ext cx="297692" cy="1026050"/>
          </a:xfrm>
          <a:prstGeom prst="bentConnector4">
            <a:avLst>
              <a:gd name="adj1" fmla="val -61609"/>
              <a:gd name="adj2" fmla="val 57766"/>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sp>
        <p:nvSpPr>
          <p:cNvPr id="136" name="Elipse 38">
            <a:extLst>
              <a:ext uri="{FF2B5EF4-FFF2-40B4-BE49-F238E27FC236}">
                <a16:creationId xmlns:a16="http://schemas.microsoft.com/office/drawing/2014/main" id="{F49D1ACF-8D5C-4963-AD77-69F1450AB109}"/>
              </a:ext>
            </a:extLst>
          </p:cNvPr>
          <p:cNvSpPr/>
          <p:nvPr/>
        </p:nvSpPr>
        <p:spPr>
          <a:xfrm>
            <a:off x="4169443" y="3260668"/>
            <a:ext cx="1088159" cy="1226944"/>
          </a:xfrm>
          <a:prstGeom prst="ellipse">
            <a:avLst/>
          </a:prstGeom>
          <a:solidFill>
            <a:schemeClr val="accent3"/>
          </a:solidFill>
          <a:ln>
            <a:noFill/>
          </a:ln>
        </p:spPr>
        <p:style>
          <a:lnRef idx="2">
            <a:schemeClr val="accent2">
              <a:shade val="80000"/>
              <a:hueOff val="0"/>
              <a:satOff val="0"/>
              <a:lumOff val="0"/>
              <a:alphaOff val="0"/>
            </a:schemeClr>
          </a:lnRef>
          <a:fillRef idx="1">
            <a:schemeClr val="lt1">
              <a:alpha val="50000"/>
              <a:hueOff val="0"/>
              <a:satOff val="0"/>
              <a:lumOff val="0"/>
              <a:alphaOff val="0"/>
            </a:schemeClr>
          </a:fillRef>
          <a:effectRef idx="0">
            <a:schemeClr val="lt1">
              <a:alpha val="50000"/>
              <a:hueOff val="0"/>
              <a:satOff val="0"/>
              <a:lumOff val="0"/>
              <a:alphaOff val="0"/>
            </a:schemeClr>
          </a:effectRef>
          <a:fontRef idx="minor">
            <a:schemeClr val="tx1"/>
          </a:fontRef>
        </p:style>
        <p:txBody>
          <a:bodyPr lIns="0" tIns="0" rIns="0" bIns="0" anchor="ctr"/>
          <a:lstStyle/>
          <a:p>
            <a:pPr algn="ctr"/>
            <a:r>
              <a:rPr lang="es-MX" sz="1050" b="1" dirty="0">
                <a:solidFill>
                  <a:schemeClr val="bg1"/>
                </a:solidFill>
              </a:rPr>
              <a:t>Dictamen</a:t>
            </a:r>
            <a:br>
              <a:rPr lang="es-MX" sz="1050" b="1" dirty="0">
                <a:solidFill>
                  <a:schemeClr val="bg1"/>
                </a:solidFill>
              </a:rPr>
            </a:br>
            <a:r>
              <a:rPr lang="es-MX" sz="1050" b="1" dirty="0">
                <a:solidFill>
                  <a:schemeClr val="bg1"/>
                </a:solidFill>
              </a:rPr>
              <a:t>Fiscal</a:t>
            </a:r>
          </a:p>
        </p:txBody>
      </p:sp>
      <p:cxnSp>
        <p:nvCxnSpPr>
          <p:cNvPr id="137" name="Conector angular 39">
            <a:extLst>
              <a:ext uri="{FF2B5EF4-FFF2-40B4-BE49-F238E27FC236}">
                <a16:creationId xmlns:a16="http://schemas.microsoft.com/office/drawing/2014/main" id="{ACC2D864-67A3-4C51-82F5-B27941B537E9}"/>
              </a:ext>
            </a:extLst>
          </p:cNvPr>
          <p:cNvCxnSpPr>
            <a:cxnSpLocks/>
            <a:stCxn id="128" idx="2"/>
            <a:endCxn id="123" idx="2"/>
          </p:cNvCxnSpPr>
          <p:nvPr/>
        </p:nvCxnSpPr>
        <p:spPr>
          <a:xfrm rot="5400000" flipH="1" flipV="1">
            <a:off x="2057500" y="4756441"/>
            <a:ext cx="1061829" cy="1932370"/>
          </a:xfrm>
          <a:prstGeom prst="bentConnector4">
            <a:avLst>
              <a:gd name="adj1" fmla="val -21529"/>
              <a:gd name="adj2" fmla="val 77796"/>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cxnSp>
        <p:nvCxnSpPr>
          <p:cNvPr id="138" name="Conector angular 42">
            <a:extLst>
              <a:ext uri="{FF2B5EF4-FFF2-40B4-BE49-F238E27FC236}">
                <a16:creationId xmlns:a16="http://schemas.microsoft.com/office/drawing/2014/main" id="{1BC5B124-B6A6-47F8-9969-E3F23C4E25D9}"/>
              </a:ext>
            </a:extLst>
          </p:cNvPr>
          <p:cNvCxnSpPr>
            <a:cxnSpLocks/>
            <a:stCxn id="129" idx="0"/>
            <a:endCxn id="121" idx="2"/>
          </p:cNvCxnSpPr>
          <p:nvPr/>
        </p:nvCxnSpPr>
        <p:spPr>
          <a:xfrm rot="16200000" flipH="1">
            <a:off x="1941586" y="3315178"/>
            <a:ext cx="555590" cy="1211434"/>
          </a:xfrm>
          <a:prstGeom prst="bentConnector4">
            <a:avLst>
              <a:gd name="adj1" fmla="val -41145"/>
              <a:gd name="adj2" fmla="val 94338"/>
            </a:avLst>
          </a:prstGeom>
          <a:ln w="38100" cap="sq">
            <a:solidFill>
              <a:schemeClr val="accent4"/>
            </a:solidFill>
          </a:ln>
        </p:spPr>
        <p:style>
          <a:lnRef idx="1">
            <a:schemeClr val="accent1"/>
          </a:lnRef>
          <a:fillRef idx="0">
            <a:schemeClr val="accent1"/>
          </a:fillRef>
          <a:effectRef idx="0">
            <a:schemeClr val="dk1"/>
          </a:effectRef>
          <a:fontRef idx="minor">
            <a:schemeClr val="lt1"/>
          </a:fontRef>
        </p:style>
      </p:cxnSp>
      <p:sp>
        <p:nvSpPr>
          <p:cNvPr id="29" name="Title 1">
            <a:extLst>
              <a:ext uri="{FF2B5EF4-FFF2-40B4-BE49-F238E27FC236}">
                <a16:creationId xmlns:a16="http://schemas.microsoft.com/office/drawing/2014/main" id="{03AF62C4-7E44-41C5-AA33-0D6E1A810376}"/>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2</a:t>
            </a:r>
            <a:r>
              <a:rPr lang="es-MX" sz="3200" dirty="0">
                <a:latin typeface="Georgia" panose="02040502050405020303" pitchFamily="18" charset="0"/>
              </a:rPr>
              <a:t>. Dictamen fiscal 2022 y dictamen de fusiones realizadas en 2022</a:t>
            </a:r>
            <a:br>
              <a:rPr lang="es-MX" sz="3200" dirty="0">
                <a:latin typeface="Georgia" panose="02040502050405020303" pitchFamily="18" charset="0"/>
              </a:rPr>
            </a:br>
            <a:endParaRPr lang="en-US" sz="3000" dirty="0"/>
          </a:p>
        </p:txBody>
      </p:sp>
    </p:spTree>
    <p:extLst>
      <p:ext uri="{BB962C8B-B14F-4D97-AF65-F5344CB8AC3E}">
        <p14:creationId xmlns:p14="http://schemas.microsoft.com/office/powerpoint/2010/main" val="2568159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Google Shape;2137;p31">
            <a:extLst>
              <a:ext uri="{FF2B5EF4-FFF2-40B4-BE49-F238E27FC236}">
                <a16:creationId xmlns:a16="http://schemas.microsoft.com/office/drawing/2014/main" id="{FD8FF393-1157-4E01-A2C6-4E6EFBC6EC57}"/>
              </a:ext>
            </a:extLst>
          </p:cNvPr>
          <p:cNvCxnSpPr>
            <a:cxnSpLocks/>
          </p:cNvCxnSpPr>
          <p:nvPr/>
        </p:nvCxnSpPr>
        <p:spPr>
          <a:xfrm flipH="1" flipV="1">
            <a:off x="2513645" y="2764550"/>
            <a:ext cx="4371603" cy="2498428"/>
          </a:xfrm>
          <a:prstGeom prst="straightConnector1">
            <a:avLst/>
          </a:prstGeom>
          <a:noFill/>
          <a:ln w="12700" cap="flat" cmpd="sng">
            <a:solidFill>
              <a:schemeClr val="dk2"/>
            </a:solidFill>
            <a:prstDash val="solid"/>
            <a:round/>
            <a:headEnd type="none" w="med" len="med"/>
            <a:tailEnd type="none" w="med" len="med"/>
          </a:ln>
        </p:spPr>
      </p:cxnSp>
      <p:cxnSp>
        <p:nvCxnSpPr>
          <p:cNvPr id="27" name="Google Shape;2137;p31">
            <a:extLst>
              <a:ext uri="{FF2B5EF4-FFF2-40B4-BE49-F238E27FC236}">
                <a16:creationId xmlns:a16="http://schemas.microsoft.com/office/drawing/2014/main" id="{3C41E66F-985E-4378-A818-C80B7F9F71AC}"/>
              </a:ext>
            </a:extLst>
          </p:cNvPr>
          <p:cNvCxnSpPr>
            <a:cxnSpLocks/>
          </p:cNvCxnSpPr>
          <p:nvPr/>
        </p:nvCxnSpPr>
        <p:spPr>
          <a:xfrm flipH="1">
            <a:off x="2290003" y="2631656"/>
            <a:ext cx="4818889" cy="2603822"/>
          </a:xfrm>
          <a:prstGeom prst="straightConnector1">
            <a:avLst/>
          </a:prstGeom>
          <a:noFill/>
          <a:ln w="12700" cap="flat" cmpd="sng">
            <a:solidFill>
              <a:schemeClr val="dk2"/>
            </a:solidFill>
            <a:prstDash val="solid"/>
            <a:round/>
            <a:headEnd type="none" w="med" len="med"/>
            <a:tailEnd type="none" w="med" len="med"/>
          </a:ln>
        </p:spPr>
      </p:cxnSp>
      <p:cxnSp>
        <p:nvCxnSpPr>
          <p:cNvPr id="26" name="Google Shape;2137;p31">
            <a:extLst>
              <a:ext uri="{FF2B5EF4-FFF2-40B4-BE49-F238E27FC236}">
                <a16:creationId xmlns:a16="http://schemas.microsoft.com/office/drawing/2014/main" id="{725FEB2F-2382-4785-86B1-D74D11EA7504}"/>
              </a:ext>
            </a:extLst>
          </p:cNvPr>
          <p:cNvCxnSpPr/>
          <p:nvPr/>
        </p:nvCxnSpPr>
        <p:spPr>
          <a:xfrm>
            <a:off x="4652993" y="1815034"/>
            <a:ext cx="0" cy="4390163"/>
          </a:xfrm>
          <a:prstGeom prst="straightConnector1">
            <a:avLst/>
          </a:prstGeom>
          <a:noFill/>
          <a:ln w="12700" cap="flat" cmpd="sng">
            <a:solidFill>
              <a:schemeClr val="dk2"/>
            </a:solidFill>
            <a:prstDash val="solid"/>
            <a:round/>
            <a:headEnd type="none" w="med" len="med"/>
            <a:tailEnd type="none" w="med" len="med"/>
          </a:ln>
        </p:spPr>
      </p:cxnSp>
      <p:sp>
        <p:nvSpPr>
          <p:cNvPr id="5" name="Title 1">
            <a:extLst>
              <a:ext uri="{FF2B5EF4-FFF2-40B4-BE49-F238E27FC236}">
                <a16:creationId xmlns:a16="http://schemas.microsoft.com/office/drawing/2014/main" id="{8BE0141F-FFFB-467A-BF8C-249A645EA4A4}"/>
              </a:ext>
            </a:extLst>
          </p:cNvPr>
          <p:cNvSpPr>
            <a:spLocks noGrp="1"/>
          </p:cNvSpPr>
          <p:nvPr>
            <p:ph type="title"/>
          </p:nvPr>
        </p:nvSpPr>
        <p:spPr>
          <a:xfrm>
            <a:off x="539423" y="695227"/>
            <a:ext cx="8065154" cy="690513"/>
          </a:xfrm>
        </p:spPr>
        <p:txBody>
          <a:bodyPr/>
          <a:lstStyle/>
          <a:p>
            <a:r>
              <a:rPr lang="es-MX" dirty="0">
                <a:latin typeface="Georgia" panose="02040502050405020303" pitchFamily="18" charset="0"/>
              </a:rPr>
              <a:t>2</a:t>
            </a:r>
            <a:r>
              <a:rPr lang="es-MX" sz="3200" dirty="0">
                <a:latin typeface="Georgia" panose="02040502050405020303" pitchFamily="18" charset="0"/>
              </a:rPr>
              <a:t>. Dictamen fiscal 2022 y dictamen de fusiones realizadas en 2022</a:t>
            </a:r>
            <a:br>
              <a:rPr lang="es-MX" sz="3200" dirty="0">
                <a:latin typeface="Georgia" panose="02040502050405020303" pitchFamily="18" charset="0"/>
              </a:rPr>
            </a:br>
            <a:endParaRPr lang="en-US" sz="3000" dirty="0"/>
          </a:p>
        </p:txBody>
      </p:sp>
      <p:sp>
        <p:nvSpPr>
          <p:cNvPr id="20" name="Google Shape;1823;p39">
            <a:extLst>
              <a:ext uri="{FF2B5EF4-FFF2-40B4-BE49-F238E27FC236}">
                <a16:creationId xmlns:a16="http://schemas.microsoft.com/office/drawing/2014/main" id="{28032EB1-C6FF-403A-AF33-E9154B5444B6}"/>
              </a:ext>
            </a:extLst>
          </p:cNvPr>
          <p:cNvSpPr/>
          <p:nvPr/>
        </p:nvSpPr>
        <p:spPr>
          <a:xfrm>
            <a:off x="0" y="1828800"/>
            <a:ext cx="319799" cy="5029200"/>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rgbClr val="FFB80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sp>
        <p:nvSpPr>
          <p:cNvPr id="21" name="Google Shape;1824;p39">
            <a:extLst>
              <a:ext uri="{FF2B5EF4-FFF2-40B4-BE49-F238E27FC236}">
                <a16:creationId xmlns:a16="http://schemas.microsoft.com/office/drawing/2014/main" id="{3AA95299-C6A6-4430-A97A-7EB81D9B322D}"/>
              </a:ext>
            </a:extLst>
          </p:cNvPr>
          <p:cNvSpPr/>
          <p:nvPr/>
        </p:nvSpPr>
        <p:spPr>
          <a:xfrm>
            <a:off x="0" y="-23708"/>
            <a:ext cx="319799" cy="1835658"/>
          </a:xfrm>
          <a:custGeom>
            <a:avLst/>
            <a:gdLst/>
            <a:ahLst/>
            <a:cxnLst/>
            <a:rect l="l" t="t" r="r" b="b"/>
            <a:pathLst>
              <a:path w="756920" h="10058400" extrusionOk="0">
                <a:moveTo>
                  <a:pt x="0" y="10058400"/>
                </a:moveTo>
                <a:lnTo>
                  <a:pt x="756920" y="10058400"/>
                </a:lnTo>
                <a:lnTo>
                  <a:pt x="756920" y="0"/>
                </a:lnTo>
                <a:lnTo>
                  <a:pt x="0" y="0"/>
                </a:lnTo>
                <a:lnTo>
                  <a:pt x="0" y="10058400"/>
                </a:lnTo>
                <a:close/>
              </a:path>
            </a:pathLst>
          </a:custGeom>
          <a:solidFill>
            <a:schemeClr val="accent4"/>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00000"/>
              </a:solidFill>
              <a:latin typeface="Calibri"/>
              <a:ea typeface="Calibri"/>
              <a:cs typeface="Calibri"/>
              <a:sym typeface="Calibri"/>
            </a:endParaRPr>
          </a:p>
        </p:txBody>
      </p:sp>
      <p:grpSp>
        <p:nvGrpSpPr>
          <p:cNvPr id="205" name="Google Shape;2141;p31">
            <a:extLst>
              <a:ext uri="{FF2B5EF4-FFF2-40B4-BE49-F238E27FC236}">
                <a16:creationId xmlns:a16="http://schemas.microsoft.com/office/drawing/2014/main" id="{A766B993-2E3C-4C6E-9342-2EE8A3A437CB}"/>
              </a:ext>
            </a:extLst>
          </p:cNvPr>
          <p:cNvGrpSpPr/>
          <p:nvPr/>
        </p:nvGrpSpPr>
        <p:grpSpPr>
          <a:xfrm>
            <a:off x="2977859" y="2323846"/>
            <a:ext cx="3350267" cy="3311825"/>
            <a:chOff x="3550" y="1553"/>
            <a:chExt cx="1936" cy="1916"/>
          </a:xfrm>
        </p:grpSpPr>
        <p:sp>
          <p:nvSpPr>
            <p:cNvPr id="206" name="Google Shape;2142;p31">
              <a:extLst>
                <a:ext uri="{FF2B5EF4-FFF2-40B4-BE49-F238E27FC236}">
                  <a16:creationId xmlns:a16="http://schemas.microsoft.com/office/drawing/2014/main" id="{D5CCFBBB-FD25-43A4-92C6-4DD5FF4E6BB1}"/>
                </a:ext>
              </a:extLst>
            </p:cNvPr>
            <p:cNvSpPr/>
            <p:nvPr/>
          </p:nvSpPr>
          <p:spPr>
            <a:xfrm>
              <a:off x="4521" y="2033"/>
              <a:ext cx="965" cy="956"/>
            </a:xfrm>
            <a:custGeom>
              <a:avLst/>
              <a:gdLst/>
              <a:ahLst/>
              <a:cxnLst/>
              <a:rect l="l" t="t" r="r" b="b"/>
              <a:pathLst>
                <a:path w="174" h="173" extrusionOk="0">
                  <a:moveTo>
                    <a:pt x="150" y="173"/>
                  </a:moveTo>
                  <a:cubicBezTo>
                    <a:pt x="165" y="147"/>
                    <a:pt x="174" y="117"/>
                    <a:pt x="174" y="87"/>
                  </a:cubicBezTo>
                  <a:cubicBezTo>
                    <a:pt x="174" y="56"/>
                    <a:pt x="165" y="26"/>
                    <a:pt x="150" y="0"/>
                  </a:cubicBezTo>
                  <a:lnTo>
                    <a:pt x="0" y="87"/>
                  </a:lnTo>
                  <a:lnTo>
                    <a:pt x="150" y="173"/>
                  </a:lnTo>
                  <a:close/>
                </a:path>
              </a:pathLst>
            </a:custGeom>
            <a:solidFill>
              <a:schemeClr val="accent1"/>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900" dirty="0">
                <a:solidFill>
                  <a:schemeClr val="lt2"/>
                </a:solidFill>
                <a:latin typeface="Arial"/>
                <a:ea typeface="Arial"/>
                <a:cs typeface="Arial"/>
                <a:sym typeface="Arial"/>
              </a:endParaRPr>
            </a:p>
          </p:txBody>
        </p:sp>
        <p:sp>
          <p:nvSpPr>
            <p:cNvPr id="207" name="Google Shape;2143;p31">
              <a:extLst>
                <a:ext uri="{FF2B5EF4-FFF2-40B4-BE49-F238E27FC236}">
                  <a16:creationId xmlns:a16="http://schemas.microsoft.com/office/drawing/2014/main" id="{41B90027-EC98-4494-AE73-48F062FDEA89}"/>
                </a:ext>
              </a:extLst>
            </p:cNvPr>
            <p:cNvSpPr/>
            <p:nvPr/>
          </p:nvSpPr>
          <p:spPr>
            <a:xfrm>
              <a:off x="4521" y="1553"/>
              <a:ext cx="832" cy="961"/>
            </a:xfrm>
            <a:custGeom>
              <a:avLst/>
              <a:gdLst/>
              <a:ahLst/>
              <a:cxnLst/>
              <a:rect l="l" t="t" r="r" b="b"/>
              <a:pathLst>
                <a:path w="150" h="174" extrusionOk="0">
                  <a:moveTo>
                    <a:pt x="150" y="87"/>
                  </a:moveTo>
                  <a:cubicBezTo>
                    <a:pt x="119" y="33"/>
                    <a:pt x="62" y="0"/>
                    <a:pt x="0" y="0"/>
                  </a:cubicBezTo>
                  <a:lnTo>
                    <a:pt x="0" y="174"/>
                  </a:lnTo>
                  <a:lnTo>
                    <a:pt x="150" y="87"/>
                  </a:lnTo>
                  <a:close/>
                </a:path>
              </a:pathLst>
            </a:custGeom>
            <a:solidFill>
              <a:schemeClr val="accent4"/>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900" dirty="0">
                <a:solidFill>
                  <a:schemeClr val="lt2"/>
                </a:solidFill>
                <a:latin typeface="Arial"/>
                <a:ea typeface="Arial"/>
                <a:cs typeface="Arial"/>
                <a:sym typeface="Arial"/>
              </a:endParaRPr>
            </a:p>
          </p:txBody>
        </p:sp>
        <p:sp>
          <p:nvSpPr>
            <p:cNvPr id="208" name="Google Shape;2144;p31">
              <a:extLst>
                <a:ext uri="{FF2B5EF4-FFF2-40B4-BE49-F238E27FC236}">
                  <a16:creationId xmlns:a16="http://schemas.microsoft.com/office/drawing/2014/main" id="{E0F88CA3-F3E1-4778-B776-8CA101FD40C0}"/>
                </a:ext>
              </a:extLst>
            </p:cNvPr>
            <p:cNvSpPr/>
            <p:nvPr/>
          </p:nvSpPr>
          <p:spPr>
            <a:xfrm>
              <a:off x="4521" y="2514"/>
              <a:ext cx="832" cy="955"/>
            </a:xfrm>
            <a:custGeom>
              <a:avLst/>
              <a:gdLst/>
              <a:ahLst/>
              <a:cxnLst/>
              <a:rect l="l" t="t" r="r" b="b"/>
              <a:pathLst>
                <a:path w="150" h="173" extrusionOk="0">
                  <a:moveTo>
                    <a:pt x="0" y="173"/>
                  </a:moveTo>
                  <a:cubicBezTo>
                    <a:pt x="62" y="173"/>
                    <a:pt x="119" y="140"/>
                    <a:pt x="150" y="86"/>
                  </a:cubicBezTo>
                  <a:lnTo>
                    <a:pt x="0" y="0"/>
                  </a:lnTo>
                  <a:lnTo>
                    <a:pt x="0" y="173"/>
                  </a:lnTo>
                  <a:close/>
                </a:path>
              </a:pathLst>
            </a:custGeom>
            <a:solidFill>
              <a:schemeClr val="accent5"/>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900" dirty="0">
                <a:solidFill>
                  <a:schemeClr val="lt2"/>
                </a:solidFill>
                <a:latin typeface="Arial"/>
                <a:ea typeface="Arial"/>
                <a:cs typeface="Arial"/>
                <a:sym typeface="Arial"/>
              </a:endParaRPr>
            </a:p>
          </p:txBody>
        </p:sp>
        <p:sp>
          <p:nvSpPr>
            <p:cNvPr id="209" name="Google Shape;2145;p31">
              <a:extLst>
                <a:ext uri="{FF2B5EF4-FFF2-40B4-BE49-F238E27FC236}">
                  <a16:creationId xmlns:a16="http://schemas.microsoft.com/office/drawing/2014/main" id="{EA6A9918-70C1-4807-B7D3-E2A4D56B3C24}"/>
                </a:ext>
              </a:extLst>
            </p:cNvPr>
            <p:cNvSpPr/>
            <p:nvPr/>
          </p:nvSpPr>
          <p:spPr>
            <a:xfrm>
              <a:off x="3683" y="2514"/>
              <a:ext cx="838" cy="955"/>
            </a:xfrm>
            <a:custGeom>
              <a:avLst/>
              <a:gdLst/>
              <a:ahLst/>
              <a:cxnLst/>
              <a:rect l="l" t="t" r="r" b="b"/>
              <a:pathLst>
                <a:path w="151" h="173" extrusionOk="0">
                  <a:moveTo>
                    <a:pt x="0" y="86"/>
                  </a:moveTo>
                  <a:cubicBezTo>
                    <a:pt x="31" y="140"/>
                    <a:pt x="88" y="173"/>
                    <a:pt x="151" y="173"/>
                  </a:cubicBezTo>
                  <a:lnTo>
                    <a:pt x="151" y="0"/>
                  </a:lnTo>
                  <a:lnTo>
                    <a:pt x="0" y="86"/>
                  </a:lnTo>
                  <a:close/>
                </a:path>
              </a:pathLst>
            </a:custGeom>
            <a:solidFill>
              <a:schemeClr val="accent4"/>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900" dirty="0">
                <a:solidFill>
                  <a:schemeClr val="lt2"/>
                </a:solidFill>
                <a:latin typeface="Arial"/>
                <a:ea typeface="Arial"/>
                <a:cs typeface="Arial"/>
                <a:sym typeface="Arial"/>
              </a:endParaRPr>
            </a:p>
          </p:txBody>
        </p:sp>
        <p:sp>
          <p:nvSpPr>
            <p:cNvPr id="210" name="Google Shape;2146;p31">
              <a:extLst>
                <a:ext uri="{FF2B5EF4-FFF2-40B4-BE49-F238E27FC236}">
                  <a16:creationId xmlns:a16="http://schemas.microsoft.com/office/drawing/2014/main" id="{12AE4637-DB61-4883-A799-9ACEE133C136}"/>
                </a:ext>
              </a:extLst>
            </p:cNvPr>
            <p:cNvSpPr/>
            <p:nvPr/>
          </p:nvSpPr>
          <p:spPr>
            <a:xfrm>
              <a:off x="3550" y="2033"/>
              <a:ext cx="971" cy="956"/>
            </a:xfrm>
            <a:custGeom>
              <a:avLst/>
              <a:gdLst/>
              <a:ahLst/>
              <a:cxnLst/>
              <a:rect l="l" t="t" r="r" b="b"/>
              <a:pathLst>
                <a:path w="175" h="173" extrusionOk="0">
                  <a:moveTo>
                    <a:pt x="24" y="0"/>
                  </a:moveTo>
                  <a:cubicBezTo>
                    <a:pt x="9" y="26"/>
                    <a:pt x="1" y="56"/>
                    <a:pt x="1" y="86"/>
                  </a:cubicBezTo>
                  <a:cubicBezTo>
                    <a:pt x="0" y="117"/>
                    <a:pt x="9" y="147"/>
                    <a:pt x="24" y="173"/>
                  </a:cubicBezTo>
                  <a:lnTo>
                    <a:pt x="175" y="87"/>
                  </a:lnTo>
                  <a:lnTo>
                    <a:pt x="24" y="0"/>
                  </a:lnTo>
                  <a:close/>
                </a:path>
              </a:pathLst>
            </a:custGeom>
            <a:solidFill>
              <a:srgbClr val="D04A02"/>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900" dirty="0">
                <a:solidFill>
                  <a:schemeClr val="lt2"/>
                </a:solidFill>
                <a:latin typeface="Arial"/>
                <a:ea typeface="Arial"/>
                <a:cs typeface="Arial"/>
                <a:sym typeface="Arial"/>
              </a:endParaRPr>
            </a:p>
          </p:txBody>
        </p:sp>
        <p:sp>
          <p:nvSpPr>
            <p:cNvPr id="211" name="Google Shape;2147;p31">
              <a:extLst>
                <a:ext uri="{FF2B5EF4-FFF2-40B4-BE49-F238E27FC236}">
                  <a16:creationId xmlns:a16="http://schemas.microsoft.com/office/drawing/2014/main" id="{EDB5D6ED-A67C-4887-9FF0-9DE5C68AD2BC}"/>
                </a:ext>
              </a:extLst>
            </p:cNvPr>
            <p:cNvSpPr/>
            <p:nvPr/>
          </p:nvSpPr>
          <p:spPr>
            <a:xfrm>
              <a:off x="3683" y="1553"/>
              <a:ext cx="838" cy="961"/>
            </a:xfrm>
            <a:custGeom>
              <a:avLst/>
              <a:gdLst/>
              <a:ahLst/>
              <a:cxnLst/>
              <a:rect l="l" t="t" r="r" b="b"/>
              <a:pathLst>
                <a:path w="151" h="174" extrusionOk="0">
                  <a:moveTo>
                    <a:pt x="150" y="0"/>
                  </a:moveTo>
                  <a:cubicBezTo>
                    <a:pt x="88" y="0"/>
                    <a:pt x="31" y="33"/>
                    <a:pt x="0" y="87"/>
                  </a:cubicBezTo>
                  <a:lnTo>
                    <a:pt x="151" y="174"/>
                  </a:lnTo>
                  <a:lnTo>
                    <a:pt x="150" y="0"/>
                  </a:lnTo>
                  <a:close/>
                </a:path>
              </a:pathLst>
            </a:custGeom>
            <a:solidFill>
              <a:schemeClr val="accent5"/>
            </a:solidFill>
            <a:ln w="127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000" dirty="0">
                <a:solidFill>
                  <a:schemeClr val="lt2"/>
                </a:solidFill>
                <a:latin typeface="Arial"/>
                <a:ea typeface="Arial"/>
                <a:cs typeface="Arial"/>
                <a:sym typeface="Arial"/>
              </a:endParaRPr>
            </a:p>
          </p:txBody>
        </p:sp>
        <p:sp>
          <p:nvSpPr>
            <p:cNvPr id="212" name="Google Shape;2148;p31">
              <a:extLst>
                <a:ext uri="{FF2B5EF4-FFF2-40B4-BE49-F238E27FC236}">
                  <a16:creationId xmlns:a16="http://schemas.microsoft.com/office/drawing/2014/main" id="{DD9ACC00-987E-4C21-BD68-A3D6DF207C08}"/>
                </a:ext>
              </a:extLst>
            </p:cNvPr>
            <p:cNvSpPr/>
            <p:nvPr/>
          </p:nvSpPr>
          <p:spPr>
            <a:xfrm>
              <a:off x="4124" y="2118"/>
              <a:ext cx="788" cy="786"/>
            </a:xfrm>
            <a:prstGeom prst="ellipse">
              <a:avLst/>
            </a:prstGeom>
            <a:solidFill>
              <a:schemeClr val="lt1"/>
            </a:solidFill>
            <a:ln w="12700" cap="flat" cmpd="sng">
              <a:solidFill>
                <a:schemeClr val="lt1"/>
              </a:solidFill>
              <a:prstDash val="solid"/>
              <a:round/>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s-MX" sz="1300" b="1" dirty="0">
                  <a:solidFill>
                    <a:schemeClr val="dk2"/>
                  </a:solidFill>
                  <a:latin typeface="Georgia" panose="02040502050405020303" pitchFamily="18" charset="0"/>
                </a:rPr>
                <a:t>Dictamen por fusión</a:t>
              </a:r>
              <a:endParaRPr lang="es-MX" sz="1300" dirty="0">
                <a:latin typeface="Georgia" panose="02040502050405020303" pitchFamily="18" charset="0"/>
              </a:endParaRPr>
            </a:p>
          </p:txBody>
        </p:sp>
        <p:sp>
          <p:nvSpPr>
            <p:cNvPr id="213" name="Google Shape;2149;p31">
              <a:extLst>
                <a:ext uri="{FF2B5EF4-FFF2-40B4-BE49-F238E27FC236}">
                  <a16:creationId xmlns:a16="http://schemas.microsoft.com/office/drawing/2014/main" id="{CC15A16D-E7A8-4DFF-8D8B-0DB3DA89B918}"/>
                </a:ext>
              </a:extLst>
            </p:cNvPr>
            <p:cNvSpPr/>
            <p:nvPr/>
          </p:nvSpPr>
          <p:spPr>
            <a:xfrm>
              <a:off x="3892" y="3026"/>
              <a:ext cx="543" cy="8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lt1"/>
                  </a:solidFill>
                  <a:latin typeface="Georgia" panose="02040502050405020303" pitchFamily="18" charset="0"/>
                </a:rPr>
                <a:t>Excepciones</a:t>
              </a:r>
              <a:endParaRPr lang="es-MX" sz="1000" b="1" dirty="0">
                <a:latin typeface="Georgia" panose="02040502050405020303" pitchFamily="18" charset="0"/>
              </a:endParaRPr>
            </a:p>
          </p:txBody>
        </p:sp>
        <p:sp>
          <p:nvSpPr>
            <p:cNvPr id="214" name="Google Shape;2150;p31">
              <a:extLst>
                <a:ext uri="{FF2B5EF4-FFF2-40B4-BE49-F238E27FC236}">
                  <a16:creationId xmlns:a16="http://schemas.microsoft.com/office/drawing/2014/main" id="{846B324F-E490-4192-8EB5-77E87C26CFB3}"/>
                </a:ext>
              </a:extLst>
            </p:cNvPr>
            <p:cNvSpPr/>
            <p:nvPr/>
          </p:nvSpPr>
          <p:spPr>
            <a:xfrm>
              <a:off x="4615" y="1867"/>
              <a:ext cx="585" cy="178"/>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bg1"/>
                  </a:solidFill>
                  <a:latin typeface="Georgia" panose="02040502050405020303" pitchFamily="18" charset="0"/>
                </a:rPr>
                <a:t>Estados</a:t>
              </a:r>
              <a:r>
                <a:rPr lang="en-GB" sz="1000" b="1" dirty="0">
                  <a:solidFill>
                    <a:schemeClr val="bg1"/>
                  </a:solidFill>
                  <a:latin typeface="Georgia" panose="02040502050405020303" pitchFamily="18" charset="0"/>
                </a:rPr>
                <a:t> </a:t>
              </a:r>
              <a:r>
                <a:rPr lang="en-GB" sz="1000" b="1" dirty="0" err="1">
                  <a:solidFill>
                    <a:schemeClr val="bg1"/>
                  </a:solidFill>
                  <a:latin typeface="Georgia" panose="02040502050405020303" pitchFamily="18" charset="0"/>
                </a:rPr>
                <a:t>financieros</a:t>
              </a:r>
              <a:endParaRPr sz="1000" b="1" dirty="0">
                <a:solidFill>
                  <a:schemeClr val="bg1"/>
                </a:solidFill>
                <a:latin typeface="Georgia" panose="02040502050405020303" pitchFamily="18" charset="0"/>
              </a:endParaRPr>
            </a:p>
          </p:txBody>
        </p:sp>
        <p:sp>
          <p:nvSpPr>
            <p:cNvPr id="215" name="Google Shape;2151;p31">
              <a:extLst>
                <a:ext uri="{FF2B5EF4-FFF2-40B4-BE49-F238E27FC236}">
                  <a16:creationId xmlns:a16="http://schemas.microsoft.com/office/drawing/2014/main" id="{CE7CB06E-8D37-40A9-B9F8-1851369CBDE1}"/>
                </a:ext>
              </a:extLst>
            </p:cNvPr>
            <p:cNvSpPr/>
            <p:nvPr/>
          </p:nvSpPr>
          <p:spPr>
            <a:xfrm>
              <a:off x="4910" y="2421"/>
              <a:ext cx="576" cy="178"/>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bg1"/>
                  </a:solidFill>
                  <a:latin typeface="Georgia" panose="02040502050405020303" pitchFamily="18" charset="0"/>
                </a:rPr>
                <a:t>Fecha de presentación</a:t>
              </a:r>
              <a:endParaRPr sz="1000" b="1" dirty="0">
                <a:solidFill>
                  <a:schemeClr val="bg1"/>
                </a:solidFill>
                <a:latin typeface="Georgia" panose="02040502050405020303" pitchFamily="18" charset="0"/>
              </a:endParaRPr>
            </a:p>
          </p:txBody>
        </p:sp>
        <p:sp>
          <p:nvSpPr>
            <p:cNvPr id="216" name="Google Shape;2152;p31">
              <a:extLst>
                <a:ext uri="{FF2B5EF4-FFF2-40B4-BE49-F238E27FC236}">
                  <a16:creationId xmlns:a16="http://schemas.microsoft.com/office/drawing/2014/main" id="{A4695105-DE31-456D-871D-B1430C03633C}"/>
                </a:ext>
              </a:extLst>
            </p:cNvPr>
            <p:cNvSpPr/>
            <p:nvPr/>
          </p:nvSpPr>
          <p:spPr>
            <a:xfrm>
              <a:off x="3800" y="1904"/>
              <a:ext cx="664" cy="89"/>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bg1"/>
                  </a:solidFill>
                  <a:latin typeface="Georgia" panose="02040502050405020303" pitchFamily="18" charset="0"/>
                </a:rPr>
                <a:t>Obligación</a:t>
              </a:r>
            </a:p>
          </p:txBody>
        </p:sp>
        <p:sp>
          <p:nvSpPr>
            <p:cNvPr id="217" name="Google Shape;2153;p31">
              <a:extLst>
                <a:ext uri="{FF2B5EF4-FFF2-40B4-BE49-F238E27FC236}">
                  <a16:creationId xmlns:a16="http://schemas.microsoft.com/office/drawing/2014/main" id="{27DF4E67-3642-45E2-935B-B03590BABB1C}"/>
                </a:ext>
              </a:extLst>
            </p:cNvPr>
            <p:cNvSpPr/>
            <p:nvPr/>
          </p:nvSpPr>
          <p:spPr>
            <a:xfrm>
              <a:off x="3558" y="2427"/>
              <a:ext cx="568" cy="178"/>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bg1"/>
                  </a:solidFill>
                  <a:latin typeface="Georgia" panose="02040502050405020303" pitchFamily="18" charset="0"/>
                </a:rPr>
                <a:t>Razón de negocios</a:t>
              </a:r>
            </a:p>
          </p:txBody>
        </p:sp>
        <p:sp>
          <p:nvSpPr>
            <p:cNvPr id="218" name="Google Shape;2154;p31">
              <a:extLst>
                <a:ext uri="{FF2B5EF4-FFF2-40B4-BE49-F238E27FC236}">
                  <a16:creationId xmlns:a16="http://schemas.microsoft.com/office/drawing/2014/main" id="{A780777E-BF77-4407-8193-FE88ED920AA8}"/>
                </a:ext>
              </a:extLst>
            </p:cNvPr>
            <p:cNvSpPr/>
            <p:nvPr/>
          </p:nvSpPr>
          <p:spPr>
            <a:xfrm>
              <a:off x="4529" y="2976"/>
              <a:ext cx="715" cy="178"/>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s-MX" sz="1000" b="1" dirty="0">
                  <a:solidFill>
                    <a:schemeClr val="bg1"/>
                  </a:solidFill>
                  <a:latin typeface="Georgia" panose="02040502050405020303" pitchFamily="18" charset="0"/>
                </a:rPr>
                <a:t>Contribuyentes que se dictaminan</a:t>
              </a:r>
              <a:endParaRPr sz="1000" b="1" dirty="0">
                <a:solidFill>
                  <a:schemeClr val="bg1"/>
                </a:solidFill>
                <a:latin typeface="Georgia" panose="02040502050405020303" pitchFamily="18" charset="0"/>
              </a:endParaRPr>
            </a:p>
          </p:txBody>
        </p:sp>
      </p:grpSp>
      <p:sp>
        <p:nvSpPr>
          <p:cNvPr id="4" name="TextBox 3">
            <a:extLst>
              <a:ext uri="{FF2B5EF4-FFF2-40B4-BE49-F238E27FC236}">
                <a16:creationId xmlns:a16="http://schemas.microsoft.com/office/drawing/2014/main" id="{99DB3FF0-012C-4F09-A605-9821C1FC3837}"/>
              </a:ext>
            </a:extLst>
          </p:cNvPr>
          <p:cNvSpPr txBox="1"/>
          <p:nvPr/>
        </p:nvSpPr>
        <p:spPr>
          <a:xfrm>
            <a:off x="5444081" y="1895409"/>
            <a:ext cx="1507171" cy="646331"/>
          </a:xfrm>
          <a:prstGeom prst="rect">
            <a:avLst/>
          </a:prstGeom>
          <a:noFill/>
        </p:spPr>
        <p:txBody>
          <a:bodyPr wrap="square" rtlCol="0">
            <a:spAutoFit/>
          </a:bodyPr>
          <a:lstStyle/>
          <a:p>
            <a:r>
              <a:rPr lang="es-MX" sz="1200" dirty="0">
                <a:latin typeface="Georgia" panose="02040502050405020303" pitchFamily="18" charset="0"/>
              </a:rPr>
              <a:t>Sociedades </a:t>
            </a:r>
            <a:r>
              <a:rPr lang="es-MX" sz="1200" dirty="0" err="1">
                <a:latin typeface="Georgia" panose="02040502050405020303" pitchFamily="18" charset="0"/>
              </a:rPr>
              <a:t>fusionante</a:t>
            </a:r>
            <a:r>
              <a:rPr lang="es-MX" sz="1200" dirty="0">
                <a:latin typeface="Georgia" panose="02040502050405020303" pitchFamily="18" charset="0"/>
              </a:rPr>
              <a:t> y fusionada</a:t>
            </a:r>
          </a:p>
        </p:txBody>
      </p:sp>
      <p:sp>
        <p:nvSpPr>
          <p:cNvPr id="219" name="TextBox 218">
            <a:extLst>
              <a:ext uri="{FF2B5EF4-FFF2-40B4-BE49-F238E27FC236}">
                <a16:creationId xmlns:a16="http://schemas.microsoft.com/office/drawing/2014/main" id="{048BCD07-AA0C-4FC4-8726-3CAAB791B7FA}"/>
              </a:ext>
            </a:extLst>
          </p:cNvPr>
          <p:cNvSpPr txBox="1"/>
          <p:nvPr/>
        </p:nvSpPr>
        <p:spPr>
          <a:xfrm>
            <a:off x="6297364" y="3429000"/>
            <a:ext cx="1269706" cy="1569660"/>
          </a:xfrm>
          <a:prstGeom prst="rect">
            <a:avLst/>
          </a:prstGeom>
          <a:noFill/>
        </p:spPr>
        <p:txBody>
          <a:bodyPr wrap="square" rtlCol="0">
            <a:spAutoFit/>
          </a:bodyPr>
          <a:lstStyle/>
          <a:p>
            <a:r>
              <a:rPr lang="es-MX" sz="1200" dirty="0">
                <a:latin typeface="Georgia" panose="02040502050405020303" pitchFamily="18" charset="0"/>
              </a:rPr>
              <a:t>Los presenta la sociedad que subsiste a más tardar el 31 de marzo del año siguiente a que se lleve a cabo la fusión</a:t>
            </a:r>
          </a:p>
        </p:txBody>
      </p:sp>
      <p:sp>
        <p:nvSpPr>
          <p:cNvPr id="221" name="TextBox 220">
            <a:extLst>
              <a:ext uri="{FF2B5EF4-FFF2-40B4-BE49-F238E27FC236}">
                <a16:creationId xmlns:a16="http://schemas.microsoft.com/office/drawing/2014/main" id="{C2F9C271-7805-4E06-A5DB-92B3536B9387}"/>
              </a:ext>
            </a:extLst>
          </p:cNvPr>
          <p:cNvSpPr txBox="1"/>
          <p:nvPr/>
        </p:nvSpPr>
        <p:spPr>
          <a:xfrm>
            <a:off x="5440883" y="5442809"/>
            <a:ext cx="1462862" cy="1200329"/>
          </a:xfrm>
          <a:prstGeom prst="rect">
            <a:avLst/>
          </a:prstGeom>
          <a:noFill/>
        </p:spPr>
        <p:txBody>
          <a:bodyPr wrap="square" rtlCol="0">
            <a:spAutoFit/>
          </a:bodyPr>
          <a:lstStyle/>
          <a:p>
            <a:r>
              <a:rPr lang="es-MX" sz="1200" dirty="0">
                <a:latin typeface="Georgia" panose="02040502050405020303" pitchFamily="18" charset="0"/>
              </a:rPr>
              <a:t>Pueden presentar la información utilizada para llevar a cabo la fusión el 15 de mayo</a:t>
            </a:r>
          </a:p>
        </p:txBody>
      </p:sp>
      <p:sp>
        <p:nvSpPr>
          <p:cNvPr id="222" name="TextBox 221">
            <a:extLst>
              <a:ext uri="{FF2B5EF4-FFF2-40B4-BE49-F238E27FC236}">
                <a16:creationId xmlns:a16="http://schemas.microsoft.com/office/drawing/2014/main" id="{CF833C5C-2EDF-4C73-A319-EF63E3CC5538}"/>
              </a:ext>
            </a:extLst>
          </p:cNvPr>
          <p:cNvSpPr txBox="1"/>
          <p:nvPr/>
        </p:nvSpPr>
        <p:spPr>
          <a:xfrm>
            <a:off x="500637" y="3224028"/>
            <a:ext cx="2419250" cy="1200329"/>
          </a:xfrm>
          <a:prstGeom prst="rect">
            <a:avLst/>
          </a:prstGeom>
          <a:noFill/>
        </p:spPr>
        <p:txBody>
          <a:bodyPr wrap="square" rtlCol="0">
            <a:spAutoFit/>
          </a:bodyPr>
          <a:lstStyle/>
          <a:p>
            <a:r>
              <a:rPr lang="es-MX" sz="1200" dirty="0">
                <a:latin typeface="Georgia" panose="02040502050405020303" pitchFamily="18" charset="0"/>
              </a:rPr>
              <a:t>La información consignada en el dictamen se tomará en consideración para las operaciones relevantes anteriores y posteriores en la verificación de razón de negocios</a:t>
            </a:r>
          </a:p>
        </p:txBody>
      </p:sp>
      <p:sp>
        <p:nvSpPr>
          <p:cNvPr id="223" name="TextBox 222">
            <a:extLst>
              <a:ext uri="{FF2B5EF4-FFF2-40B4-BE49-F238E27FC236}">
                <a16:creationId xmlns:a16="http://schemas.microsoft.com/office/drawing/2014/main" id="{1DF43B0B-1839-4DC2-B09D-17B9889DDB55}"/>
              </a:ext>
            </a:extLst>
          </p:cNvPr>
          <p:cNvSpPr txBox="1"/>
          <p:nvPr/>
        </p:nvSpPr>
        <p:spPr>
          <a:xfrm>
            <a:off x="2523353" y="1699559"/>
            <a:ext cx="2057823" cy="830997"/>
          </a:xfrm>
          <a:prstGeom prst="rect">
            <a:avLst/>
          </a:prstGeom>
          <a:noFill/>
        </p:spPr>
        <p:txBody>
          <a:bodyPr wrap="square" rtlCol="0">
            <a:spAutoFit/>
          </a:bodyPr>
          <a:lstStyle/>
          <a:p>
            <a:r>
              <a:rPr lang="es-MX" sz="1200" dirty="0">
                <a:latin typeface="Georgia" panose="02040502050405020303" pitchFamily="18" charset="0"/>
              </a:rPr>
              <a:t>Dictamen de estados financieros utilizados y elaborados con motivo de</a:t>
            </a:r>
          </a:p>
          <a:p>
            <a:r>
              <a:rPr lang="es-MX" sz="1200" dirty="0">
                <a:latin typeface="Georgia" panose="02040502050405020303" pitchFamily="18" charset="0"/>
              </a:rPr>
              <a:t>la fusión</a:t>
            </a:r>
          </a:p>
        </p:txBody>
      </p:sp>
      <p:sp>
        <p:nvSpPr>
          <p:cNvPr id="25" name="TextBox 24">
            <a:extLst>
              <a:ext uri="{FF2B5EF4-FFF2-40B4-BE49-F238E27FC236}">
                <a16:creationId xmlns:a16="http://schemas.microsoft.com/office/drawing/2014/main" id="{CF3A26FB-91CB-408D-8B51-8D4455AD409C}"/>
              </a:ext>
            </a:extLst>
          </p:cNvPr>
          <p:cNvSpPr txBox="1"/>
          <p:nvPr/>
        </p:nvSpPr>
        <p:spPr>
          <a:xfrm>
            <a:off x="980424" y="5319803"/>
            <a:ext cx="3197151" cy="1200329"/>
          </a:xfrm>
          <a:prstGeom prst="rect">
            <a:avLst/>
          </a:prstGeom>
          <a:noFill/>
        </p:spPr>
        <p:txBody>
          <a:bodyPr wrap="square" rtlCol="0">
            <a:spAutoFit/>
          </a:bodyPr>
          <a:lstStyle/>
          <a:p>
            <a:r>
              <a:rPr lang="es-MX" sz="1200" dirty="0">
                <a:latin typeface="Georgia" panose="02040502050405020303" pitchFamily="18" charset="0"/>
              </a:rPr>
              <a:t>- CUCA y capital social de la </a:t>
            </a:r>
            <a:r>
              <a:rPr lang="es-MX" sz="1200" dirty="0" err="1">
                <a:latin typeface="Georgia" panose="02040502050405020303" pitchFamily="18" charset="0"/>
              </a:rPr>
              <a:t>fusionante</a:t>
            </a:r>
            <a:r>
              <a:rPr lang="es-MX" sz="1200" dirty="0">
                <a:latin typeface="Georgia" panose="02040502050405020303" pitchFamily="18" charset="0"/>
              </a:rPr>
              <a:t> y valor de activos no exceda $100M </a:t>
            </a:r>
          </a:p>
          <a:p>
            <a:pPr marL="171450" indent="-171450">
              <a:buFontTx/>
              <a:buChar char="-"/>
            </a:pPr>
            <a:r>
              <a:rPr lang="es-MX" sz="1200" dirty="0">
                <a:latin typeface="Georgia" panose="02040502050405020303" pitchFamily="18" charset="0"/>
              </a:rPr>
              <a:t>La sociedad fusionada ingresos acumulables hasta $50M </a:t>
            </a:r>
          </a:p>
          <a:p>
            <a:pPr marL="171450" indent="-171450">
              <a:buFontTx/>
              <a:buChar char="-"/>
            </a:pPr>
            <a:r>
              <a:rPr lang="es-MX" sz="1200" dirty="0">
                <a:latin typeface="Georgia" panose="02040502050405020303" pitchFamily="18" charset="0"/>
              </a:rPr>
              <a:t>No sector financiero y régimen de integración</a:t>
            </a:r>
          </a:p>
        </p:txBody>
      </p:sp>
    </p:spTree>
    <p:extLst>
      <p:ext uri="{BB962C8B-B14F-4D97-AF65-F5344CB8AC3E}">
        <p14:creationId xmlns:p14="http://schemas.microsoft.com/office/powerpoint/2010/main" val="2178341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557" y="2776754"/>
            <a:ext cx="3395055" cy="3120705"/>
          </a:xfrm>
        </p:spPr>
        <p:txBody>
          <a:bodyPr/>
          <a:lstStyle/>
          <a:p>
            <a:pPr lvl="1"/>
            <a:r>
              <a:rPr lang="es-MX" sz="2000" dirty="0"/>
              <a:t>Artículo 32  - Erogaciones en periodos preoperativos</a:t>
            </a:r>
          </a:p>
          <a:p>
            <a:pPr lvl="1"/>
            <a:endParaRPr lang="es-MX" dirty="0"/>
          </a:p>
          <a:p>
            <a:pPr lvl="1"/>
            <a:r>
              <a:rPr lang="es-MX" sz="1300" b="0" dirty="0"/>
              <a:t>Con objeto de dotar de certeza jurídica a los contribuyentes y evitar abusos en la aplicación e interpretación de la Ley del Impuesto Sobre la Renta respecto al tratamiento de </a:t>
            </a:r>
            <a:r>
              <a:rPr lang="es-MX" sz="1300" u="sng" dirty="0"/>
              <a:t>erogaciones realizadas para la adquisición de títulos de concesiones mineras (derechos de explotación), </a:t>
            </a:r>
            <a:r>
              <a:rPr lang="es-MX" sz="1300" b="0" dirty="0"/>
              <a:t>se propone reformar el artículo 32, actual quinto párrafo de la mencionada Ley, haciendo patente que dichas erogaciones</a:t>
            </a:r>
            <a:r>
              <a:rPr lang="es-MX" sz="1300" u="sng" dirty="0"/>
              <a:t>, por su propia naturaleza de gasto diferido</a:t>
            </a:r>
            <a:r>
              <a:rPr lang="es-MX" sz="1300" b="0" dirty="0"/>
              <a:t>, no forman parte de las erogaciones realizadas en periodo preoperativo.</a:t>
            </a:r>
          </a:p>
          <a:p>
            <a:pPr lvl="1"/>
            <a:endParaRPr lang="en-GB" dirty="0"/>
          </a:p>
        </p:txBody>
      </p:sp>
      <p:sp>
        <p:nvSpPr>
          <p:cNvPr id="4" name="Slide Number Placeholder 3">
            <a:extLst>
              <a:ext uri="{FF2B5EF4-FFF2-40B4-BE49-F238E27FC236}">
                <a16:creationId xmlns:a16="http://schemas.microsoft.com/office/drawing/2014/main" id="{EA0545C4-6C92-4F4D-A234-01B654735ABA}"/>
              </a:ext>
            </a:extLst>
          </p:cNvPr>
          <p:cNvSpPr>
            <a:spLocks noGrp="1"/>
          </p:cNvSpPr>
          <p:nvPr>
            <p:ph type="sldNum" sz="quarter" idx="16"/>
          </p:nvPr>
        </p:nvSpPr>
        <p:spPr/>
        <p:txBody>
          <a:bodyPr/>
          <a:lstStyle/>
          <a:p>
            <a:fld id="{7870704B-CE94-48CC-AF30-84932A1262A7}" type="slidenum">
              <a:rPr lang="en-GB" smtClean="0"/>
              <a:pPr/>
              <a:t>9</a:t>
            </a:fld>
            <a:endParaRPr lang="en-GB" dirty="0"/>
          </a:p>
        </p:txBody>
      </p:sp>
      <p:sp>
        <p:nvSpPr>
          <p:cNvPr id="9" name="Title 1">
            <a:extLst>
              <a:ext uri="{FF2B5EF4-FFF2-40B4-BE49-F238E27FC236}">
                <a16:creationId xmlns:a16="http://schemas.microsoft.com/office/drawing/2014/main" id="{F8AF6301-97CB-4A4C-B6EA-35570BE14C33}"/>
              </a:ext>
            </a:extLst>
          </p:cNvPr>
          <p:cNvSpPr txBox="1">
            <a:spLocks/>
          </p:cNvSpPr>
          <p:nvPr/>
        </p:nvSpPr>
        <p:spPr>
          <a:xfrm>
            <a:off x="539423" y="351278"/>
            <a:ext cx="8065154" cy="69051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s-MX" sz="3200" dirty="0">
                <a:latin typeface="Georgia" panose="02040502050405020303" pitchFamily="18" charset="0"/>
              </a:rPr>
              <a:t>3. Gastos de exploración, desarrollo y obra minera</a:t>
            </a:r>
            <a:endParaRPr lang="en-US" sz="3200" dirty="0">
              <a:latin typeface="Georgia" panose="02040502050405020303" pitchFamily="18" charset="0"/>
            </a:endParaRPr>
          </a:p>
        </p:txBody>
      </p:sp>
      <p:sp>
        <p:nvSpPr>
          <p:cNvPr id="11" name="Content Placeholder 2">
            <a:extLst>
              <a:ext uri="{FF2B5EF4-FFF2-40B4-BE49-F238E27FC236}">
                <a16:creationId xmlns:a16="http://schemas.microsoft.com/office/drawing/2014/main" id="{00151D46-8B8A-4180-9092-CD8A4ED69A7C}"/>
              </a:ext>
            </a:extLst>
          </p:cNvPr>
          <p:cNvSpPr txBox="1">
            <a:spLocks/>
          </p:cNvSpPr>
          <p:nvPr/>
        </p:nvSpPr>
        <p:spPr>
          <a:xfrm>
            <a:off x="4817770" y="2776754"/>
            <a:ext cx="3395055" cy="312070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85000"/>
              </a:lnSpc>
              <a:spcBef>
                <a:spcPts val="0"/>
              </a:spcBef>
              <a:spcAft>
                <a:spcPts val="2250"/>
              </a:spcAft>
              <a:buClr>
                <a:schemeClr val="dk1"/>
              </a:buClr>
              <a:buSzPts val="1600"/>
              <a:buFont typeface="Arial"/>
              <a:buChar char="•"/>
              <a:defRPr sz="2850" b="0" i="0" u="none" strike="noStrike" cap="none">
                <a:solidFill>
                  <a:schemeClr val="bg1"/>
                </a:solidFill>
                <a:latin typeface="+mj-lt"/>
                <a:ea typeface="Arial"/>
                <a:cs typeface="Arial"/>
                <a:sym typeface="Arial"/>
              </a:defRPr>
            </a:lvl1pPr>
            <a:lvl2pPr marL="0" marR="0" lvl="1" indent="0" algn="l" rtl="0">
              <a:lnSpc>
                <a:spcPct val="100000"/>
              </a:lnSpc>
              <a:spcBef>
                <a:spcPts val="0"/>
              </a:spcBef>
              <a:spcAft>
                <a:spcPts val="0"/>
              </a:spcAft>
              <a:buClr>
                <a:schemeClr val="dk1"/>
              </a:buClr>
              <a:buSzPts val="1600"/>
              <a:buFont typeface="Arial" panose="020B0604020202020204" pitchFamily="34" charset="0"/>
              <a:buNone/>
              <a:defRPr sz="1050" b="1" i="0" u="none" strike="noStrike" cap="none">
                <a:solidFill>
                  <a:schemeClr val="bg1"/>
                </a:solidFill>
                <a:latin typeface="Arial"/>
                <a:ea typeface="Arial"/>
                <a:cs typeface="Arial"/>
                <a:sym typeface="Arial"/>
              </a:defRPr>
            </a:lvl2pPr>
            <a:lvl3pPr marL="0" marR="0" lvl="2"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3pPr>
            <a:lvl4pPr marL="0" marR="0" lvl="3"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4pPr>
            <a:lvl5pPr marL="0" marR="0" lvl="4"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5pPr>
            <a:lvl6pPr marL="0" marR="0" lvl="5"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6pPr>
            <a:lvl7pPr marL="0" marR="0" lvl="6"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7pPr>
            <a:lvl8pPr marL="0" marR="0" lvl="7"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8pPr>
            <a:lvl9pPr marL="0" marR="0" lvl="8" indent="0" algn="l" rtl="0">
              <a:lnSpc>
                <a:spcPct val="100000"/>
              </a:lnSpc>
              <a:spcBef>
                <a:spcPts val="0"/>
              </a:spcBef>
              <a:spcAft>
                <a:spcPts val="0"/>
              </a:spcAft>
              <a:buClr>
                <a:schemeClr val="dk1"/>
              </a:buClr>
              <a:buSzPts val="1600"/>
              <a:buFontTx/>
              <a:buNone/>
              <a:defRPr sz="1050" b="0" i="0" u="none" strike="noStrike" cap="none">
                <a:solidFill>
                  <a:schemeClr val="bg1"/>
                </a:solidFill>
                <a:latin typeface="Arial"/>
                <a:ea typeface="Arial"/>
                <a:cs typeface="Arial"/>
                <a:sym typeface="Arial"/>
              </a:defRPr>
            </a:lvl9pPr>
          </a:lstStyle>
          <a:p>
            <a:pPr lvl="1"/>
            <a:r>
              <a:rPr lang="es-MX" sz="2000" dirty="0"/>
              <a:t>Fracción I artículo 34 - Construcciones</a:t>
            </a:r>
          </a:p>
          <a:p>
            <a:pPr lvl="1"/>
            <a:endParaRPr lang="es-MX" dirty="0"/>
          </a:p>
          <a:p>
            <a:pPr lvl="1"/>
            <a:r>
              <a:rPr lang="es-MX" sz="1300" b="0" dirty="0"/>
              <a:t>Se ha detectado que los contribuyentes del sector minero </a:t>
            </a:r>
            <a:r>
              <a:rPr lang="es-MX" sz="1300" u="sng" dirty="0"/>
              <a:t>clasifican incorrectamente las erogaciones para construir – entre otros, rampas, caminos, túneles y puentes – como gastos del ejercicio</a:t>
            </a:r>
            <a:r>
              <a:rPr lang="es-MX" sz="1300" b="0" u="sng" dirty="0"/>
              <a:t>, </a:t>
            </a:r>
            <a:r>
              <a:rPr lang="es-MX" sz="1300" b="0" dirty="0"/>
              <a:t>lo que ocasiona que se erosione la base del impuesto sobre la renta ya que </a:t>
            </a:r>
            <a:r>
              <a:rPr lang="es-MX" sz="1300" dirty="0"/>
              <a:t>dichas erogaciones realizadas en un lote minero deben ser clasificadas como activos fijos </a:t>
            </a:r>
            <a:r>
              <a:rPr lang="es-MX" sz="1300" b="0" dirty="0"/>
              <a:t>ser deducibles conforme a las reglas de inversiones…</a:t>
            </a:r>
          </a:p>
          <a:p>
            <a:pPr lvl="1"/>
            <a:endParaRPr lang="en-GB" dirty="0"/>
          </a:p>
        </p:txBody>
      </p:sp>
      <p:sp>
        <p:nvSpPr>
          <p:cNvPr id="14" name="TextBox 13">
            <a:extLst>
              <a:ext uri="{FF2B5EF4-FFF2-40B4-BE49-F238E27FC236}">
                <a16:creationId xmlns:a16="http://schemas.microsoft.com/office/drawing/2014/main" id="{296D1E10-D463-4089-B56D-C0BF7D2B02AA}"/>
              </a:ext>
            </a:extLst>
          </p:cNvPr>
          <p:cNvSpPr txBox="1"/>
          <p:nvPr/>
        </p:nvSpPr>
        <p:spPr>
          <a:xfrm>
            <a:off x="1319557" y="2056584"/>
            <a:ext cx="4572000" cy="477054"/>
          </a:xfrm>
          <a:prstGeom prst="rect">
            <a:avLst/>
          </a:prstGeom>
          <a:noFill/>
        </p:spPr>
        <p:txBody>
          <a:bodyPr wrap="square">
            <a:spAutoFit/>
          </a:bodyPr>
          <a:lstStyle/>
          <a:p>
            <a:pPr marL="0" marR="0" lvl="1" indent="0" algn="l" defTabSz="914400" rtl="0" eaLnBrk="1" fontAlgn="auto" latinLnBrk="0" hangingPunct="1">
              <a:lnSpc>
                <a:spcPct val="100000"/>
              </a:lnSpc>
              <a:spcBef>
                <a:spcPts val="0"/>
              </a:spcBef>
              <a:spcAft>
                <a:spcPts val="0"/>
              </a:spcAft>
              <a:buClr>
                <a:srgbClr val="000000"/>
              </a:buClr>
              <a:buSzPts val="1600"/>
              <a:buFont typeface="Arial" panose="020B0604020202020204" pitchFamily="34" charset="0"/>
              <a:buNone/>
              <a:tabLst/>
              <a:defRPr/>
            </a:pPr>
            <a:r>
              <a:rPr kumimoji="0" lang="es-MX" sz="2500" b="1" i="0" u="none" strike="noStrike" kern="0" cap="none" spc="0" normalizeH="0" baseline="0" noProof="0" dirty="0">
                <a:ln>
                  <a:noFill/>
                </a:ln>
                <a:solidFill>
                  <a:srgbClr val="FFFFFF"/>
                </a:solidFill>
                <a:effectLst/>
                <a:uLnTx/>
                <a:uFillTx/>
                <a:latin typeface="Arial"/>
                <a:cs typeface="Arial"/>
                <a:sym typeface="Arial"/>
              </a:rPr>
              <a:t>Exposición de motivos</a:t>
            </a:r>
          </a:p>
        </p:txBody>
      </p:sp>
    </p:spTree>
    <p:extLst>
      <p:ext uri="{BB962C8B-B14F-4D97-AF65-F5344CB8AC3E}">
        <p14:creationId xmlns:p14="http://schemas.microsoft.com/office/powerpoint/2010/main" val="154191778"/>
      </p:ext>
    </p:extLst>
  </p:cSld>
  <p:clrMapOvr>
    <a:masterClrMapping/>
  </p:clrMapOvr>
</p:sld>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3.xml><?xml version="1.0" encoding="utf-8"?>
<a:theme xmlns:a="http://schemas.openxmlformats.org/drawingml/2006/main" name="2_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4.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22473</TotalTime>
  <Words>2845</Words>
  <Application>Microsoft Office PowerPoint</Application>
  <PresentationFormat>Presentación en pantalla (4:3)</PresentationFormat>
  <Paragraphs>276</Paragraphs>
  <Slides>25</Slides>
  <Notes>4</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25</vt:i4>
      </vt:variant>
    </vt:vector>
  </HeadingPairs>
  <TitlesOfParts>
    <vt:vector size="33" baseType="lpstr">
      <vt:lpstr>Arial</vt:lpstr>
      <vt:lpstr>Calibri</vt:lpstr>
      <vt:lpstr>Courier New</vt:lpstr>
      <vt:lpstr>Georgia</vt:lpstr>
      <vt:lpstr>Wingdings</vt:lpstr>
      <vt:lpstr>PwC</vt:lpstr>
      <vt:lpstr>1_PwC</vt:lpstr>
      <vt:lpstr>2_PwC</vt:lpstr>
      <vt:lpstr>Presentación de PowerPoint</vt:lpstr>
      <vt:lpstr>Agenda </vt:lpstr>
      <vt:lpstr>1. Principales obligaciones fiscales</vt:lpstr>
      <vt:lpstr>1. Principales obligaciones fiscales </vt:lpstr>
      <vt:lpstr>1. Principales obligaciones fiscales </vt:lpstr>
      <vt:lpstr>1. Principales obligaciones fiscales </vt:lpstr>
      <vt:lpstr>2. Dictamen fiscal 2022 y dictamen de fusiones realizadas en 2022 </vt:lpstr>
      <vt:lpstr>2. Dictamen fiscal 2022 y dictamen de fusiones realizadas en 2022 </vt:lpstr>
      <vt:lpstr>Presentación de PowerPoint</vt:lpstr>
      <vt:lpstr>3. Gastos de exploración, desarrollo y obra minera </vt:lpstr>
      <vt:lpstr>3. Gastos de exploración, desarrollo y obra minera </vt:lpstr>
      <vt:lpstr>4. Crédito del derecho por hectárea vs. Derecho Minero</vt:lpstr>
      <vt:lpstr>5. Regalías mineras e intangibles</vt:lpstr>
      <vt:lpstr>5. Regalías mineras e intangibles</vt:lpstr>
      <vt:lpstr>Presentación de PowerPoint</vt:lpstr>
      <vt:lpstr>7. PTU para efectos del Derecho Minero</vt:lpstr>
      <vt:lpstr>7. PTU para efectos del Derecho Minero</vt:lpstr>
      <vt:lpstr>8. Otros temas a considerar al cierre  </vt:lpstr>
      <vt:lpstr>9. Controles volumétricos  </vt:lpstr>
      <vt:lpstr>9. Controles volumétricos  </vt:lpstr>
      <vt:lpstr>9. Controles volumétricos</vt:lpstr>
      <vt:lpstr>9. Controles volumétricos  </vt:lpstr>
      <vt:lpstr>10. Ambiente de fiscalización   </vt:lpstr>
      <vt:lpstr>10. Ambiente de fiscalización   </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Desayuno  Grupo Bal</dc:title>
  <dc:creator>Martin Fabian</dc:creator>
  <cp:lastModifiedBy>Sistemas CAMIMEX</cp:lastModifiedBy>
  <cp:revision>142</cp:revision>
  <dcterms:modified xsi:type="dcterms:W3CDTF">2022-11-10T01:54:06Z</dcterms:modified>
</cp:coreProperties>
</file>