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6.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7.xml" ContentType="application/vnd.openxmlformats-officedocument.theme+xml"/>
  <Override PartName="/ppt/slideLayouts/slideLayout13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708" r:id="rId2"/>
    <p:sldMasterId id="2147483680" r:id="rId3"/>
    <p:sldMasterId id="2147483694" r:id="rId4"/>
    <p:sldMasterId id="2147483788" r:id="rId5"/>
    <p:sldMasterId id="2147483814" r:id="rId6"/>
    <p:sldMasterId id="2147483835" r:id="rId7"/>
    <p:sldMasterId id="2147483822" r:id="rId8"/>
  </p:sldMasterIdLst>
  <p:notesMasterIdLst>
    <p:notesMasterId r:id="rId58"/>
  </p:notesMasterIdLst>
  <p:handoutMasterIdLst>
    <p:handoutMasterId r:id="rId59"/>
  </p:handoutMasterIdLst>
  <p:sldIdLst>
    <p:sldId id="285" r:id="rId9"/>
    <p:sldId id="988" r:id="rId10"/>
    <p:sldId id="489" r:id="rId11"/>
    <p:sldId id="1006" r:id="rId12"/>
    <p:sldId id="383" r:id="rId13"/>
    <p:sldId id="979" r:id="rId14"/>
    <p:sldId id="981" r:id="rId15"/>
    <p:sldId id="1004" r:id="rId16"/>
    <p:sldId id="1005" r:id="rId17"/>
    <p:sldId id="1010" r:id="rId18"/>
    <p:sldId id="405" r:id="rId19"/>
    <p:sldId id="1041" r:id="rId20"/>
    <p:sldId id="385" r:id="rId21"/>
    <p:sldId id="371" r:id="rId22"/>
    <p:sldId id="1008" r:id="rId23"/>
    <p:sldId id="1009" r:id="rId24"/>
    <p:sldId id="1012" r:id="rId25"/>
    <p:sldId id="1032" r:id="rId26"/>
    <p:sldId id="388" r:id="rId27"/>
    <p:sldId id="1014" r:id="rId28"/>
    <p:sldId id="1015" r:id="rId29"/>
    <p:sldId id="377" r:id="rId30"/>
    <p:sldId id="1027" r:id="rId31"/>
    <p:sldId id="1028" r:id="rId32"/>
    <p:sldId id="1033" r:id="rId33"/>
    <p:sldId id="1017" r:id="rId34"/>
    <p:sldId id="1036" r:id="rId35"/>
    <p:sldId id="1042" r:id="rId36"/>
    <p:sldId id="1018" r:id="rId37"/>
    <p:sldId id="1019" r:id="rId38"/>
    <p:sldId id="1025" r:id="rId39"/>
    <p:sldId id="1034" r:id="rId40"/>
    <p:sldId id="1020" r:id="rId41"/>
    <p:sldId id="1046" r:id="rId42"/>
    <p:sldId id="1047" r:id="rId43"/>
    <p:sldId id="1048" r:id="rId44"/>
    <p:sldId id="1035" r:id="rId45"/>
    <p:sldId id="1052" r:id="rId46"/>
    <p:sldId id="1051" r:id="rId47"/>
    <p:sldId id="1050" r:id="rId48"/>
    <p:sldId id="1040" r:id="rId49"/>
    <p:sldId id="1026" r:id="rId50"/>
    <p:sldId id="1038" r:id="rId51"/>
    <p:sldId id="1039" r:id="rId52"/>
    <p:sldId id="1049" r:id="rId53"/>
    <p:sldId id="1053" r:id="rId54"/>
    <p:sldId id="1054" r:id="rId55"/>
    <p:sldId id="992" r:id="rId56"/>
    <p:sldId id="1037" r:id="rId5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7" userDrawn="1">
          <p15:clr>
            <a:srgbClr val="A4A3A4"/>
          </p15:clr>
        </p15:guide>
        <p15:guide id="2" orient="horz" pos="664" userDrawn="1">
          <p15:clr>
            <a:srgbClr val="A4A3A4"/>
          </p15:clr>
        </p15:guide>
        <p15:guide id="3" orient="horz" pos="3871" userDrawn="1">
          <p15:clr>
            <a:srgbClr val="A4A3A4"/>
          </p15:clr>
        </p15:guide>
        <p15:guide id="4" orient="horz" pos="898" userDrawn="1">
          <p15:clr>
            <a:srgbClr val="A4A3A4"/>
          </p15:clr>
        </p15:guide>
        <p15:guide id="5" orient="horz" pos="126" userDrawn="1">
          <p15:clr>
            <a:srgbClr val="A4A3A4"/>
          </p15:clr>
        </p15:guide>
        <p15:guide id="6" orient="horz" pos="1258" userDrawn="1">
          <p15:clr>
            <a:srgbClr val="A4A3A4"/>
          </p15:clr>
        </p15:guide>
        <p15:guide id="7" orient="horz" pos="388" userDrawn="1">
          <p15:clr>
            <a:srgbClr val="A4A3A4"/>
          </p15:clr>
        </p15:guide>
        <p15:guide id="8" orient="horz" pos="4192" userDrawn="1">
          <p15:clr>
            <a:srgbClr val="A4A3A4"/>
          </p15:clr>
        </p15:guide>
        <p15:guide id="9" orient="horz" pos="4077" userDrawn="1">
          <p15:clr>
            <a:srgbClr val="A4A3A4"/>
          </p15:clr>
        </p15:guide>
        <p15:guide id="10" pos="3840" userDrawn="1">
          <p15:clr>
            <a:srgbClr val="A4A3A4"/>
          </p15:clr>
        </p15:guide>
        <p15:guide id="11" pos="384" userDrawn="1">
          <p15:clr>
            <a:srgbClr val="A4A3A4"/>
          </p15:clr>
        </p15:guide>
        <p15:guide id="12" pos="7295" userDrawn="1">
          <p15:clr>
            <a:srgbClr val="A4A3A4"/>
          </p15:clr>
        </p15:guide>
        <p15:guide id="13" pos="3903" userDrawn="1">
          <p15:clr>
            <a:srgbClr val="A4A3A4"/>
          </p15:clr>
        </p15:guide>
        <p15:guide id="14" pos="3789" userDrawn="1">
          <p15:clr>
            <a:srgbClr val="A4A3A4"/>
          </p15:clr>
        </p15:guide>
        <p15:guide id="15" pos="2343">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BA6E10-2DA0-281B-E02A-19E5547A928C}" name="Maria D Martinez" initials="MM" userId="S::maria.d.martinez@mx.ey.com::3990e263-359b-4b42-826a-adefdbedfe77" providerId="AD"/>
  <p188:author id="{B51EEF32-2BF2-D6B8-CBE5-CB49A3EB50AD}" name="Jose Pizarro" initials="JP" userId="S::jose.pizarro@mx.ey.com::8858ee86-0148-436a-aee6-44614a3c8abf" providerId="AD"/>
  <p188:author id="{0F0686D4-4BF8-538F-9188-D72B38536CD8}" name="Maria D Martinez" initials="MDM" userId="S::Maria.D.Martinez@mx.ey.com::3990e263-359b-4b42-826a-adefdbedfe7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alia Borja Gonzalez" initials="ABG" lastIdx="11" clrIdx="0">
    <p:extLst>
      <p:ext uri="{19B8F6BF-5375-455C-9EA6-DF929625EA0E}">
        <p15:presenceInfo xmlns:p15="http://schemas.microsoft.com/office/powerpoint/2012/main" userId="S::Amalia.Borja@co.ey.com::1091de3c-59ea-43c6-81bb-0affa2ba27f8" providerId="AD"/>
      </p:ext>
    </p:extLst>
  </p:cmAuthor>
  <p:cmAuthor id="2" name="Jose" initials="J" lastIdx="11" clrIdx="1">
    <p:extLst>
      <p:ext uri="{19B8F6BF-5375-455C-9EA6-DF929625EA0E}">
        <p15:presenceInfo xmlns:p15="http://schemas.microsoft.com/office/powerpoint/2012/main" userId="S::Jose.Pizarro@mx.ey.com::8858ee86-0148-436a-aee6-44614a3c8abf" providerId="AD"/>
      </p:ext>
    </p:extLst>
  </p:cmAuthor>
  <p:cmAuthor id="3" name="Maria D Martinez" initials="MDM" lastIdx="4" clrIdx="2">
    <p:extLst>
      <p:ext uri="{19B8F6BF-5375-455C-9EA6-DF929625EA0E}">
        <p15:presenceInfo xmlns:p15="http://schemas.microsoft.com/office/powerpoint/2012/main" userId="S::Maria.D.Martinez@mx.ey.com::3990e263-359b-4b42-826a-adefdbedfe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400"/>
    <a:srgbClr val="FFE600"/>
    <a:srgbClr val="FFFFFF"/>
    <a:srgbClr val="646464"/>
    <a:srgbClr val="58595B"/>
    <a:srgbClr val="D9D9D9"/>
    <a:srgbClr val="FFD200"/>
    <a:srgbClr val="41C1C5"/>
    <a:srgbClr val="BD6DAC"/>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96"/>
      </p:cViewPr>
      <p:guideLst>
        <p:guide orient="horz" pos="3127"/>
        <p:guide orient="horz" pos="664"/>
        <p:guide orient="horz" pos="3871"/>
        <p:guide orient="horz" pos="898"/>
        <p:guide orient="horz" pos="126"/>
        <p:guide orient="horz" pos="1258"/>
        <p:guide orient="horz" pos="388"/>
        <p:guide orient="horz" pos="4192"/>
        <p:guide orient="horz" pos="4077"/>
        <p:guide pos="3840"/>
        <p:guide pos="384"/>
        <p:guide pos="7295"/>
        <p:guide pos="3903"/>
        <p:guide pos="3789"/>
        <p:guide pos="2343"/>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09"/>
        <p:guide pos="2189"/>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handoutMaster" Target="handoutMasters/handoutMaster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commentAuthors" Target="commentAuthors.xml"/><Relationship Id="rId65"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0" i="0" baseline="0" err="1">
                <a:effectLst/>
              </a:rPr>
              <a:t>Producción</a:t>
            </a:r>
            <a:r>
              <a:rPr lang="en-US" sz="1400" b="0" i="0" baseline="0">
                <a:effectLst/>
              </a:rPr>
              <a:t> global de </a:t>
            </a:r>
            <a:r>
              <a:rPr lang="en-US" sz="1400" b="0" i="0" baseline="0" err="1">
                <a:effectLst/>
              </a:rPr>
              <a:t>oro</a:t>
            </a:r>
            <a:r>
              <a:rPr lang="en-US" sz="1400" b="0" i="0" baseline="0">
                <a:effectLst/>
              </a:rPr>
              <a:t> 2021 </a:t>
            </a:r>
          </a:p>
          <a:p>
            <a:pPr>
              <a:defRPr/>
            </a:pPr>
            <a:r>
              <a:rPr lang="en-US" sz="1400" b="0" i="0" baseline="0">
                <a:effectLst/>
              </a:rPr>
              <a:t>(3,000 </a:t>
            </a:r>
            <a:r>
              <a:rPr lang="en-US" sz="1400" b="0" i="0" baseline="0" err="1">
                <a:effectLst/>
              </a:rPr>
              <a:t>toneladas</a:t>
            </a:r>
            <a:r>
              <a:rPr lang="en-US" sz="1400" b="0" i="0" baseline="0">
                <a:effectLst/>
              </a:rPr>
              <a:t>)*</a:t>
            </a:r>
            <a:endParaRPr lang="es-MX" sz="140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1.5611471861471801E-3"/>
          <c:y val="0.20289845339845339"/>
          <c:w val="0.95869859307359317"/>
          <c:h val="0.64896520146520154"/>
        </c:manualLayout>
      </c:layout>
      <c:pieChart>
        <c:varyColors val="1"/>
        <c:ser>
          <c:idx val="0"/>
          <c:order val="0"/>
          <c:tx>
            <c:strRef>
              <c:f>Sheet1!$B$1</c:f>
              <c:strCache>
                <c:ptCount val="1"/>
                <c:pt idx="0">
                  <c:v>Gold</c:v>
                </c:pt>
              </c:strCache>
            </c:strRef>
          </c:tx>
          <c:spPr>
            <a:ln>
              <a:noFill/>
            </a:ln>
          </c:spPr>
          <c:dPt>
            <c:idx val="0"/>
            <c:bubble3D val="0"/>
            <c:spPr>
              <a:solidFill>
                <a:srgbClr val="91278F"/>
              </a:solidFill>
              <a:ln w="19050">
                <a:noFill/>
              </a:ln>
              <a:effectLst/>
            </c:spPr>
            <c:extLst>
              <c:ext xmlns:c16="http://schemas.microsoft.com/office/drawing/2014/chart" uri="{C3380CC4-5D6E-409C-BE32-E72D297353CC}">
                <c16:uniqueId val="{00000005-1257-4502-9143-17FCFB39138B}"/>
              </c:ext>
            </c:extLst>
          </c:dPt>
          <c:dPt>
            <c:idx val="1"/>
            <c:bubble3D val="0"/>
            <c:spPr>
              <a:solidFill>
                <a:srgbClr val="C893C7"/>
              </a:solidFill>
              <a:ln w="19050">
                <a:noFill/>
              </a:ln>
              <a:effectLst/>
            </c:spPr>
            <c:extLst>
              <c:ext xmlns:c16="http://schemas.microsoft.com/office/drawing/2014/chart" uri="{C3380CC4-5D6E-409C-BE32-E72D297353CC}">
                <c16:uniqueId val="{00000006-1257-4502-9143-17FCFB39138B}"/>
              </c:ext>
            </c:extLst>
          </c:dPt>
          <c:dPt>
            <c:idx val="2"/>
            <c:bubble3D val="0"/>
            <c:spPr>
              <a:solidFill>
                <a:srgbClr val="2C973E"/>
              </a:solidFill>
              <a:ln w="19050">
                <a:noFill/>
              </a:ln>
              <a:effectLst/>
            </c:spPr>
            <c:extLst>
              <c:ext xmlns:c16="http://schemas.microsoft.com/office/drawing/2014/chart" uri="{C3380CC4-5D6E-409C-BE32-E72D297353CC}">
                <c16:uniqueId val="{00000007-1257-4502-9143-17FCFB39138B}"/>
              </c:ext>
            </c:extLst>
          </c:dPt>
          <c:dPt>
            <c:idx val="3"/>
            <c:bubble3D val="0"/>
            <c:spPr>
              <a:solidFill>
                <a:srgbClr val="95CB89"/>
              </a:solidFill>
              <a:ln w="19050">
                <a:noFill/>
              </a:ln>
              <a:effectLst/>
            </c:spPr>
            <c:extLst>
              <c:ext xmlns:c16="http://schemas.microsoft.com/office/drawing/2014/chart" uri="{C3380CC4-5D6E-409C-BE32-E72D297353CC}">
                <c16:uniqueId val="{00000008-1257-4502-9143-17FCFB39138B}"/>
              </c:ext>
            </c:extLst>
          </c:dPt>
          <c:dPt>
            <c:idx val="4"/>
            <c:bubble3D val="0"/>
            <c:spPr>
              <a:solidFill>
                <a:srgbClr val="FFF27F"/>
              </a:solidFill>
              <a:ln w="19050">
                <a:noFill/>
              </a:ln>
              <a:effectLst/>
            </c:spPr>
            <c:extLst>
              <c:ext xmlns:c16="http://schemas.microsoft.com/office/drawing/2014/chart" uri="{C3380CC4-5D6E-409C-BE32-E72D297353CC}">
                <c16:uniqueId val="{00000009-1257-4502-9143-17FCFB39138B}"/>
              </c:ext>
            </c:extLst>
          </c:dPt>
          <c:dPt>
            <c:idx val="5"/>
            <c:bubble3D val="0"/>
            <c:spPr>
              <a:solidFill>
                <a:srgbClr val="AC98DB"/>
              </a:solidFill>
              <a:ln w="19050">
                <a:noFill/>
              </a:ln>
              <a:effectLst/>
            </c:spPr>
            <c:extLst>
              <c:ext xmlns:c16="http://schemas.microsoft.com/office/drawing/2014/chart" uri="{C3380CC4-5D6E-409C-BE32-E72D297353CC}">
                <c16:uniqueId val="{0000000A-1257-4502-9143-17FCFB39138B}"/>
              </c:ext>
            </c:extLst>
          </c:dPt>
          <c:dPt>
            <c:idx val="6"/>
            <c:bubble3D val="0"/>
            <c:spPr>
              <a:solidFill>
                <a:srgbClr val="D8D2E0"/>
              </a:solidFill>
              <a:ln w="19050">
                <a:noFill/>
              </a:ln>
              <a:effectLst/>
            </c:spPr>
            <c:extLst>
              <c:ext xmlns:c16="http://schemas.microsoft.com/office/drawing/2014/chart" uri="{C3380CC4-5D6E-409C-BE32-E72D297353CC}">
                <c16:uniqueId val="{0000000B-1257-4502-9143-17FCFB39138B}"/>
              </c:ext>
            </c:extLst>
          </c:dPt>
          <c:dPt>
            <c:idx val="7"/>
            <c:bubble3D val="0"/>
            <c:spPr>
              <a:solidFill>
                <a:srgbClr val="336699"/>
              </a:solidFill>
              <a:ln w="19050">
                <a:noFill/>
              </a:ln>
              <a:effectLst/>
            </c:spPr>
            <c:extLst>
              <c:ext xmlns:c16="http://schemas.microsoft.com/office/drawing/2014/chart" uri="{C3380CC4-5D6E-409C-BE32-E72D297353CC}">
                <c16:uniqueId val="{0000000C-1257-4502-9143-17FCFB39138B}"/>
              </c:ext>
            </c:extLst>
          </c:dPt>
          <c:dPt>
            <c:idx val="8"/>
            <c:bubble3D val="0"/>
            <c:spPr>
              <a:solidFill>
                <a:srgbClr val="003366"/>
              </a:solidFill>
              <a:ln w="19050">
                <a:noFill/>
              </a:ln>
              <a:effectLst/>
            </c:spPr>
            <c:extLst>
              <c:ext xmlns:c16="http://schemas.microsoft.com/office/drawing/2014/chart" uri="{C3380CC4-5D6E-409C-BE32-E72D297353CC}">
                <c16:uniqueId val="{0000000D-1257-4502-9143-17FCFB39138B}"/>
              </c:ext>
            </c:extLst>
          </c:dPt>
          <c:dPt>
            <c:idx val="9"/>
            <c:bubble3D val="0"/>
            <c:spPr>
              <a:solidFill>
                <a:srgbClr val="00458A"/>
              </a:solidFill>
              <a:ln w="19050">
                <a:noFill/>
              </a:ln>
              <a:effectLst/>
            </c:spPr>
            <c:extLst>
              <c:ext xmlns:c16="http://schemas.microsoft.com/office/drawing/2014/chart" uri="{C3380CC4-5D6E-409C-BE32-E72D297353CC}">
                <c16:uniqueId val="{0000000E-1257-4502-9143-17FCFB39138B}"/>
              </c:ext>
            </c:extLst>
          </c:dPt>
          <c:dPt>
            <c:idx val="10"/>
            <c:bubble3D val="0"/>
            <c:spPr>
              <a:solidFill>
                <a:srgbClr val="99CCFF"/>
              </a:solidFill>
              <a:ln w="19050">
                <a:noFill/>
              </a:ln>
              <a:effectLst/>
            </c:spPr>
            <c:extLst>
              <c:ext xmlns:c16="http://schemas.microsoft.com/office/drawing/2014/chart" uri="{C3380CC4-5D6E-409C-BE32-E72D297353CC}">
                <c16:uniqueId val="{0000000F-1257-4502-9143-17FCFB39138B}"/>
              </c:ext>
            </c:extLst>
          </c:dPt>
          <c:dPt>
            <c:idx val="11"/>
            <c:bubble3D val="0"/>
            <c:spPr>
              <a:solidFill>
                <a:srgbClr val="F5B259"/>
              </a:solidFill>
              <a:ln w="19050">
                <a:noFill/>
              </a:ln>
              <a:effectLst/>
            </c:spPr>
            <c:extLst>
              <c:ext xmlns:c16="http://schemas.microsoft.com/office/drawing/2014/chart" uri="{C3380CC4-5D6E-409C-BE32-E72D297353CC}">
                <c16:uniqueId val="{00000010-1257-4502-9143-17FCFB39138B}"/>
              </c:ext>
            </c:extLst>
          </c:dPt>
          <c:dPt>
            <c:idx val="12"/>
            <c:bubble3D val="0"/>
            <c:spPr>
              <a:solidFill>
                <a:srgbClr val="000099"/>
              </a:solidFill>
              <a:ln w="19050">
                <a:noFill/>
              </a:ln>
              <a:effectLst/>
            </c:spPr>
            <c:extLst>
              <c:ext xmlns:c16="http://schemas.microsoft.com/office/drawing/2014/chart" uri="{C3380CC4-5D6E-409C-BE32-E72D297353CC}">
                <c16:uniqueId val="{00000004-1257-4502-9143-17FCFB39138B}"/>
              </c:ext>
            </c:extLst>
          </c:dPt>
          <c:dPt>
            <c:idx val="13"/>
            <c:bubble3D val="0"/>
            <c:spPr>
              <a:solidFill>
                <a:srgbClr val="0998FC"/>
              </a:solidFill>
              <a:ln w="19050">
                <a:noFill/>
              </a:ln>
              <a:effectLst/>
            </c:spPr>
            <c:extLst>
              <c:ext xmlns:c16="http://schemas.microsoft.com/office/drawing/2014/chart" uri="{C3380CC4-5D6E-409C-BE32-E72D297353CC}">
                <c16:uniqueId val="{00000003-1257-4502-9143-17FCFB39138B}"/>
              </c:ext>
            </c:extLst>
          </c:dPt>
          <c:dPt>
            <c:idx val="14"/>
            <c:bubble3D val="0"/>
            <c:spPr>
              <a:solidFill>
                <a:schemeClr val="accent3">
                  <a:lumMod val="80000"/>
                  <a:lumOff val="20000"/>
                </a:schemeClr>
              </a:solidFill>
              <a:ln w="19050">
                <a:noFill/>
              </a:ln>
              <a:effectLst/>
            </c:spPr>
            <c:extLst>
              <c:ext xmlns:c16="http://schemas.microsoft.com/office/drawing/2014/chart" uri="{C3380CC4-5D6E-409C-BE32-E72D297353CC}">
                <c16:uniqueId val="{00000011-1257-4502-9143-17FCFB39138B}"/>
              </c:ext>
            </c:extLst>
          </c:dPt>
          <c:dPt>
            <c:idx val="15"/>
            <c:bubble3D val="0"/>
            <c:spPr>
              <a:solidFill>
                <a:schemeClr val="accent4">
                  <a:lumMod val="80000"/>
                  <a:lumOff val="20000"/>
                </a:schemeClr>
              </a:solidFill>
              <a:ln w="19050">
                <a:noFill/>
              </a:ln>
              <a:effectLst/>
            </c:spPr>
            <c:extLst>
              <c:ext xmlns:c16="http://schemas.microsoft.com/office/drawing/2014/chart" uri="{C3380CC4-5D6E-409C-BE32-E72D297353CC}">
                <c16:uniqueId val="{00000012-1257-4502-9143-17FCFB39138B}"/>
              </c:ext>
            </c:extLst>
          </c:dPt>
          <c:dPt>
            <c:idx val="16"/>
            <c:bubble3D val="0"/>
            <c:spPr>
              <a:solidFill>
                <a:schemeClr val="accent5">
                  <a:lumMod val="80000"/>
                  <a:lumOff val="20000"/>
                </a:schemeClr>
              </a:solidFill>
              <a:ln w="19050">
                <a:noFill/>
              </a:ln>
              <a:effectLst/>
            </c:spPr>
            <c:extLst>
              <c:ext xmlns:c16="http://schemas.microsoft.com/office/drawing/2014/chart" uri="{C3380CC4-5D6E-409C-BE32-E72D297353CC}">
                <c16:uniqueId val="{00000013-1257-4502-9143-17FCFB39138B}"/>
              </c:ext>
            </c:extLst>
          </c:dPt>
          <c:dPt>
            <c:idx val="17"/>
            <c:bubble3D val="0"/>
            <c:explosion val="1"/>
            <c:spPr>
              <a:solidFill>
                <a:srgbClr val="7FD1D6"/>
              </a:solidFill>
              <a:ln w="19050">
                <a:noFill/>
              </a:ln>
              <a:effectLst/>
            </c:spPr>
            <c:extLst>
              <c:ext xmlns:c16="http://schemas.microsoft.com/office/drawing/2014/chart" uri="{C3380CC4-5D6E-409C-BE32-E72D297353CC}">
                <c16:uniqueId val="{00000014-1257-4502-9143-17FCFB39138B}"/>
              </c:ext>
            </c:extLst>
          </c:dPt>
          <c:dLbls>
            <c:dLbl>
              <c:idx val="0"/>
              <c:tx>
                <c:rich>
                  <a:bodyPr/>
                  <a:lstStyle/>
                  <a:p>
                    <a:fld id="{2DEABC50-7A04-461A-A2CF-840A15A24D6E}" type="CELLRANGE">
                      <a:rPr lang="en-US" smtClean="0">
                        <a:solidFill>
                          <a:schemeClr val="tx1"/>
                        </a:solidFill>
                      </a:rPr>
                      <a:pPr/>
                      <a:t>[CELLRANGE]</a:t>
                    </a:fld>
                    <a:endParaRPr lang="en-US" baseline="0">
                      <a:solidFill>
                        <a:schemeClr val="tx1"/>
                      </a:solidFill>
                    </a:endParaRPr>
                  </a:p>
                  <a:p>
                    <a:fld id="{36AC8C1F-0C76-4014-A843-21AD5827DF41}" type="PERCENTAGE">
                      <a:rPr lang="en-US" baseline="0" smtClean="0">
                        <a:solidFill>
                          <a:schemeClr val="tx1"/>
                        </a:solidFill>
                      </a:rPr>
                      <a:pPr/>
                      <a:t>[PORCENTAJE]</a:t>
                    </a:fld>
                    <a:endParaRPr lang="es-MX"/>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1257-4502-9143-17FCFB39138B}"/>
                </c:ext>
              </c:extLst>
            </c:dLbl>
            <c:dLbl>
              <c:idx val="1"/>
              <c:tx>
                <c:rich>
                  <a:bodyPr/>
                  <a:lstStyle/>
                  <a:p>
                    <a:fld id="{00484EBE-6F54-42BC-8826-273C2200507F}" type="CELLRANGE">
                      <a:rPr lang="en-US" smtClean="0"/>
                      <a:pPr/>
                      <a:t>[CELLRANGE]</a:t>
                    </a:fld>
                    <a:r>
                      <a:rPr lang="en-US" baseline="0"/>
                      <a:t> </a:t>
                    </a:r>
                  </a:p>
                  <a:p>
                    <a:fld id="{77F4B6C4-F0FF-4D1A-B25D-A079A04FEB0E}" type="PERCENTAGE">
                      <a:rPr lang="en-US" baseline="0" smtClean="0"/>
                      <a:pPr/>
                      <a:t>[PORCENTAJE]</a:t>
                    </a:fld>
                    <a:endParaRPr lang="es-MX"/>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6-1257-4502-9143-17FCFB39138B}"/>
                </c:ext>
              </c:extLst>
            </c:dLbl>
            <c:dLbl>
              <c:idx val="2"/>
              <c:tx>
                <c:rich>
                  <a:bodyPr/>
                  <a:lstStyle/>
                  <a:p>
                    <a:fld id="{E2BE12DF-3318-4274-9360-A2876E737D47}" type="CELLRANGE">
                      <a:rPr lang="en-US">
                        <a:solidFill>
                          <a:srgbClr val="FF0000"/>
                        </a:solidFill>
                      </a:rPr>
                      <a:pPr/>
                      <a:t>[CELLRANGE]</a:t>
                    </a:fld>
                    <a:endParaRPr lang="en-US" baseline="0">
                      <a:solidFill>
                        <a:srgbClr val="FF0000"/>
                      </a:solidFill>
                    </a:endParaRPr>
                  </a:p>
                  <a:p>
                    <a:fld id="{3D233AB7-B423-4584-BCB8-4CC846FB237A}" type="PERCENTAGE">
                      <a:rPr lang="en-US">
                        <a:solidFill>
                          <a:srgbClr val="FF0000"/>
                        </a:solidFill>
                      </a:rPr>
                      <a:pPr/>
                      <a:t>[PORCENTAJE]</a:t>
                    </a:fld>
                    <a:endParaRPr lang="es-MX"/>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7-1257-4502-9143-17FCFB39138B}"/>
                </c:ext>
              </c:extLst>
            </c:dLbl>
            <c:dLbl>
              <c:idx val="3"/>
              <c:tx>
                <c:rich>
                  <a:bodyPr/>
                  <a:lstStyle/>
                  <a:p>
                    <a:fld id="{017BC0EC-91CE-469C-80A2-65290F218181}" type="CELLRANGE">
                      <a:rPr lang="en-US">
                        <a:solidFill>
                          <a:srgbClr val="FF0000"/>
                        </a:solidFill>
                      </a:rPr>
                      <a:pPr/>
                      <a:t>[CELLRANGE]</a:t>
                    </a:fld>
                    <a:endParaRPr lang="en-US" baseline="0">
                      <a:solidFill>
                        <a:srgbClr val="FF0000"/>
                      </a:solidFill>
                    </a:endParaRPr>
                  </a:p>
                  <a:p>
                    <a:fld id="{C69A8193-085D-4582-81CF-7CC827EDA008}" type="PERCENTAGE">
                      <a:rPr lang="en-US">
                        <a:solidFill>
                          <a:srgbClr val="FF0000"/>
                        </a:solidFill>
                      </a:rPr>
                      <a:pPr/>
                      <a:t>[PORCENTAJE]</a:t>
                    </a:fld>
                    <a:endParaRPr lang="es-MX"/>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8-1257-4502-9143-17FCFB39138B}"/>
                </c:ext>
              </c:extLst>
            </c:dLbl>
            <c:dLbl>
              <c:idx val="4"/>
              <c:tx>
                <c:rich>
                  <a:bodyPr/>
                  <a:lstStyle/>
                  <a:p>
                    <a:fld id="{200CC619-6D3D-4B03-9540-66221D932BDF}" type="CELLRANGE">
                      <a:rPr lang="en-US"/>
                      <a:pPr/>
                      <a:t>[CELLRANGE]</a:t>
                    </a:fld>
                    <a:endParaRPr lang="en-US" baseline="0"/>
                  </a:p>
                  <a:p>
                    <a:fld id="{337992A1-37C1-4813-AAA7-2811D256A1E1}" type="PERCENTAGE">
                      <a:rPr lang="en-US"/>
                      <a:pPr/>
                      <a:t>[PORCENTAJE]</a:t>
                    </a:fld>
                    <a:endParaRPr lang="es-MX"/>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9-1257-4502-9143-17FCFB39138B}"/>
                </c:ext>
              </c:extLst>
            </c:dLbl>
            <c:dLbl>
              <c:idx val="5"/>
              <c:tx>
                <c:rich>
                  <a:bodyPr/>
                  <a:lstStyle/>
                  <a:p>
                    <a:fld id="{5CF80F29-384C-44DB-8A95-35902FCADC86}" type="CELLRANGE">
                      <a:rPr lang="en-US"/>
                      <a:pPr/>
                      <a:t>[CELLRANGE]</a:t>
                    </a:fld>
                    <a:endParaRPr lang="en-US" baseline="0"/>
                  </a:p>
                  <a:p>
                    <a:fld id="{EC772B37-2D48-49EC-9EFF-ABF2EC93FDE7}" type="PERCENTAGE">
                      <a:rPr lang="en-US"/>
                      <a:pPr/>
                      <a:t>[PORCENTAJE]</a:t>
                    </a:fld>
                    <a:endParaRPr lang="es-MX"/>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A-1257-4502-9143-17FCFB39138B}"/>
                </c:ext>
              </c:extLst>
            </c:dLbl>
            <c:dLbl>
              <c:idx val="6"/>
              <c:tx>
                <c:rich>
                  <a:bodyPr/>
                  <a:lstStyle/>
                  <a:p>
                    <a:fld id="{5AD52DF7-0150-420A-B508-3400396A7816}" type="CELLRANGE">
                      <a:rPr lang="en-US"/>
                      <a:pPr/>
                      <a:t>[CELLRANGE]</a:t>
                    </a:fld>
                    <a:endParaRPr lang="en-US" baseline="0"/>
                  </a:p>
                  <a:p>
                    <a:fld id="{8FFB2152-EF16-4F67-95A1-CC6F3D38F26E}" type="PERCENTAGE">
                      <a:rPr lang="en-US"/>
                      <a:pPr/>
                      <a:t>[PORCENTAJE]</a:t>
                    </a:fld>
                    <a:endParaRPr lang="es-MX"/>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B-1257-4502-9143-17FCFB39138B}"/>
                </c:ext>
              </c:extLst>
            </c:dLbl>
            <c:dLbl>
              <c:idx val="7"/>
              <c:tx>
                <c:rich>
                  <a:bodyPr/>
                  <a:lstStyle/>
                  <a:p>
                    <a:fld id="{E014A695-4847-4AB3-83A3-5AAED9D80AC5}" type="CELLRANGE">
                      <a:rPr lang="en-US"/>
                      <a:pPr/>
                      <a:t>[CELLRANGE]</a:t>
                    </a:fld>
                    <a:endParaRPr lang="en-US" baseline="0"/>
                  </a:p>
                  <a:p>
                    <a:fld id="{50206C83-CEC0-4F9D-97D1-95AB289F73C1}" type="PERCENTAGE">
                      <a:rPr lang="en-US"/>
                      <a:pPr/>
                      <a:t>[PORCENTAJE]</a:t>
                    </a:fld>
                    <a:endParaRPr lang="es-MX"/>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C-1257-4502-9143-17FCFB39138B}"/>
                </c:ext>
              </c:extLst>
            </c:dLbl>
            <c:dLbl>
              <c:idx val="8"/>
              <c:tx>
                <c:rich>
                  <a:bodyPr/>
                  <a:lstStyle/>
                  <a:p>
                    <a:fld id="{970B0783-9DB5-42EB-B498-3A5048EA60E6}" type="CELLRANGE">
                      <a:rPr lang="en-US" smtClean="0">
                        <a:solidFill>
                          <a:srgbClr val="FF0000"/>
                        </a:solidFill>
                      </a:rPr>
                      <a:pPr/>
                      <a:t>[CELLRANGE]</a:t>
                    </a:fld>
                    <a:endParaRPr lang="en-US" baseline="0">
                      <a:solidFill>
                        <a:srgbClr val="FF0000"/>
                      </a:solidFill>
                    </a:endParaRPr>
                  </a:p>
                  <a:p>
                    <a:fld id="{FA7BAA58-968C-4085-A6FA-76EFF3964A60}" type="PERCENTAGE">
                      <a:rPr lang="en-US">
                        <a:solidFill>
                          <a:srgbClr val="FF0000"/>
                        </a:solidFill>
                      </a:rPr>
                      <a:pPr/>
                      <a:t>[PORCENTAJE]</a:t>
                    </a:fld>
                    <a:endParaRPr lang="es-MX"/>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D-1257-4502-9143-17FCFB39138B}"/>
                </c:ext>
              </c:extLst>
            </c:dLbl>
            <c:dLbl>
              <c:idx val="9"/>
              <c:tx>
                <c:rich>
                  <a:bodyPr/>
                  <a:lstStyle/>
                  <a:p>
                    <a:fld id="{0E8F71BF-CA4A-472F-A4FB-637A2DFEF946}" type="CELLRANGE">
                      <a:rPr lang="en-US"/>
                      <a:pPr/>
                      <a:t>[CELLRANGE]</a:t>
                    </a:fld>
                    <a:endParaRPr lang="en-US" baseline="0"/>
                  </a:p>
                  <a:p>
                    <a:fld id="{6C2DF804-526F-4CFA-B3D3-BBD3A49AE1A4}" type="PERCENTAGE">
                      <a:rPr lang="en-US"/>
                      <a:pPr/>
                      <a:t>[PORCENTAJE]</a:t>
                    </a:fld>
                    <a:endParaRPr lang="es-MX"/>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E-1257-4502-9143-17FCFB39138B}"/>
                </c:ext>
              </c:extLst>
            </c:dLbl>
            <c:dLbl>
              <c:idx val="10"/>
              <c:tx>
                <c:rich>
                  <a:bodyPr/>
                  <a:lstStyle/>
                  <a:p>
                    <a:fld id="{BDF07251-36DE-4A2D-AA34-3D8C491F1873}" type="CELLRANGE">
                      <a:rPr lang="en-US">
                        <a:solidFill>
                          <a:srgbClr val="FF0000"/>
                        </a:solidFill>
                      </a:rPr>
                      <a:pPr/>
                      <a:t>[CELLRANGE]</a:t>
                    </a:fld>
                    <a:endParaRPr lang="en-US" baseline="0">
                      <a:solidFill>
                        <a:srgbClr val="FF0000"/>
                      </a:solidFill>
                    </a:endParaRPr>
                  </a:p>
                  <a:p>
                    <a:fld id="{298BABD2-EFF5-48A0-8E64-80F44C96EC4C}" type="PERCENTAGE">
                      <a:rPr lang="en-US">
                        <a:solidFill>
                          <a:srgbClr val="FF0000"/>
                        </a:solidFill>
                      </a:rPr>
                      <a:pPr/>
                      <a:t>[PORCENTAJE]</a:t>
                    </a:fld>
                    <a:endParaRPr lang="es-MX"/>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F-1257-4502-9143-17FCFB39138B}"/>
                </c:ext>
              </c:extLst>
            </c:dLbl>
            <c:dLbl>
              <c:idx val="11"/>
              <c:tx>
                <c:rich>
                  <a:bodyPr/>
                  <a:lstStyle/>
                  <a:p>
                    <a:fld id="{C032FAA4-4C29-487F-A4F4-A620FEE9622B}" type="CELLRANGE">
                      <a:rPr lang="en-US"/>
                      <a:pPr/>
                      <a:t>[CELLRANGE]</a:t>
                    </a:fld>
                    <a:endParaRPr lang="en-US" baseline="0"/>
                  </a:p>
                  <a:p>
                    <a:fld id="{C3816D07-8CFC-483F-BB4D-22373E38C398}" type="PERCENTAGE">
                      <a:rPr lang="en-US"/>
                      <a:pPr/>
                      <a:t>[PORCENTAJE]</a:t>
                    </a:fld>
                    <a:endParaRPr lang="es-MX"/>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0-1257-4502-9143-17FCFB39138B}"/>
                </c:ext>
              </c:extLst>
            </c:dLbl>
            <c:dLbl>
              <c:idx val="12"/>
              <c:tx>
                <c:rich>
                  <a:bodyPr/>
                  <a:lstStyle/>
                  <a:p>
                    <a:fld id="{94A47AC5-E747-4F78-9B80-141865978DE3}" type="CELLRANGE">
                      <a:rPr lang="en-US" smtClean="0"/>
                      <a:pPr/>
                      <a:t>[CELLRANGE]</a:t>
                    </a:fld>
                    <a:endParaRPr lang="en-US"/>
                  </a:p>
                  <a:p>
                    <a:r>
                      <a:rPr lang="en-US" baseline="0"/>
                      <a:t> </a:t>
                    </a:r>
                    <a:fld id="{FD3C83D3-42A0-4962-A0EE-78F2923C3335}" type="PERCENTAGE">
                      <a:rPr lang="en-US" baseline="0"/>
                      <a:pPr/>
                      <a:t>[PORCENTAJE]</a:t>
                    </a:fld>
                    <a:endParaRPr lang="en-US" baseline="0"/>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4-1257-4502-9143-17FCFB39138B}"/>
                </c:ext>
              </c:extLst>
            </c:dLbl>
            <c:dLbl>
              <c:idx val="13"/>
              <c:layout>
                <c:manualLayout>
                  <c:x val="2.348184223184223E-3"/>
                  <c:y val="0.24060744810744802"/>
                </c:manualLayout>
              </c:layout>
              <c:tx>
                <c:rich>
                  <a:bodyPr/>
                  <a:lstStyle/>
                  <a:p>
                    <a:fld id="{556B8420-6B59-4E7B-9328-AE52F63F1A72}" type="CELLRANGE">
                      <a:rPr lang="en-US"/>
                      <a:pPr/>
                      <a:t>[CELLRANGE]</a:t>
                    </a:fld>
                    <a:endParaRPr lang="en-US" baseline="0"/>
                  </a:p>
                  <a:p>
                    <a:fld id="{388F1156-2683-4E9A-A78F-7996FE3807DA}" type="PERCENTAGE">
                      <a:rPr lang="en-US"/>
                      <a:pPr/>
                      <a:t>[PORCENTAJE]</a:t>
                    </a:fld>
                    <a:endParaRPr lang="es-MX"/>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1257-4502-9143-17FCFB39138B}"/>
                </c:ext>
              </c:extLst>
            </c:dLbl>
            <c:dLbl>
              <c:idx val="14"/>
              <c:tx>
                <c:rich>
                  <a:bodyPr/>
                  <a:lstStyle/>
                  <a:p>
                    <a:endParaRPr lang="en-US"/>
                  </a:p>
                </c:rich>
              </c:tx>
              <c:dLblPos val="bestFit"/>
              <c:showLegendKey val="0"/>
              <c:showVal val="0"/>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11-1257-4502-9143-17FCFB39138B}"/>
                </c:ext>
              </c:extLst>
            </c:dLbl>
            <c:dLbl>
              <c:idx val="15"/>
              <c:tx>
                <c:rich>
                  <a:bodyPr/>
                  <a:lstStyle/>
                  <a:p>
                    <a:endParaRPr lang="en-US"/>
                  </a:p>
                </c:rich>
              </c:tx>
              <c:dLblPos val="bestFit"/>
              <c:showLegendKey val="0"/>
              <c:showVal val="0"/>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12-1257-4502-9143-17FCFB39138B}"/>
                </c:ext>
              </c:extLst>
            </c:dLbl>
            <c:dLbl>
              <c:idx val="16"/>
              <c:tx>
                <c:rich>
                  <a:bodyPr/>
                  <a:lstStyle/>
                  <a:p>
                    <a:endParaRPr lang="en-US"/>
                  </a:p>
                </c:rich>
              </c:tx>
              <c:dLblPos val="bestFit"/>
              <c:showLegendKey val="0"/>
              <c:showVal val="0"/>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13-1257-4502-9143-17FCFB39138B}"/>
                </c:ext>
              </c:extLst>
            </c:dLbl>
            <c:dLbl>
              <c:idx val="17"/>
              <c:tx>
                <c:rich>
                  <a:bodyPr/>
                  <a:lstStyle/>
                  <a:p>
                    <a:fld id="{A8BBB293-DD34-4674-B528-B14F30E6373D}" type="CELLRANGE">
                      <a:rPr lang="en-US"/>
                      <a:pPr/>
                      <a:t>[CELLRANGE]</a:t>
                    </a:fld>
                    <a:endParaRPr lang="en-US" baseline="0"/>
                  </a:p>
                  <a:p>
                    <a:fld id="{D57F3610-6A91-4825-B3AB-8B28FF7A651F}" type="PERCENTAGE">
                      <a:rPr lang="en-US"/>
                      <a:pPr/>
                      <a:t>[PORCENTAJE]</a:t>
                    </a:fld>
                    <a:endParaRPr lang="es-MX"/>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4-1257-4502-9143-17FCFB39138B}"/>
                </c:ext>
              </c:extLst>
            </c:dLbl>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lumMod val="75000"/>
                        <a:lumOff val="25000"/>
                      </a:schemeClr>
                    </a:solidFill>
                    <a:latin typeface="+mn-lt"/>
                    <a:ea typeface="+mn-ea"/>
                    <a:cs typeface="+mn-cs"/>
                  </a:defRPr>
                </a:pPr>
                <a:endParaRPr lang="es-MX"/>
              </a:p>
            </c:txPr>
            <c:dLblPos val="bestFit"/>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Sheet1!$A$2:$A$18</c:f>
              <c:strCache>
                <c:ptCount val="17"/>
                <c:pt idx="0">
                  <c:v>USA</c:v>
                </c:pt>
                <c:pt idx="1">
                  <c:v>Australia</c:v>
                </c:pt>
                <c:pt idx="2">
                  <c:v>Brazil</c:v>
                </c:pt>
                <c:pt idx="3">
                  <c:v>Canada</c:v>
                </c:pt>
                <c:pt idx="4">
                  <c:v>China</c:v>
                </c:pt>
                <c:pt idx="5">
                  <c:v>Ghana</c:v>
                </c:pt>
                <c:pt idx="6">
                  <c:v>Indonesia</c:v>
                </c:pt>
                <c:pt idx="7">
                  <c:v>Kazahstan</c:v>
                </c:pt>
                <c:pt idx="8">
                  <c:v>Mexico</c:v>
                </c:pt>
                <c:pt idx="9">
                  <c:v>Papua New Guinea</c:v>
                </c:pt>
                <c:pt idx="10">
                  <c:v>Peru</c:v>
                </c:pt>
                <c:pt idx="11">
                  <c:v>Russia</c:v>
                </c:pt>
                <c:pt idx="12">
                  <c:v>South Africa</c:v>
                </c:pt>
                <c:pt idx="13">
                  <c:v>Uzbekistan</c:v>
                </c:pt>
                <c:pt idx="14">
                  <c:v>Colombia</c:v>
                </c:pt>
                <c:pt idx="15">
                  <c:v>Argentina</c:v>
                </c:pt>
                <c:pt idx="16">
                  <c:v>Others</c:v>
                </c:pt>
              </c:strCache>
            </c:strRef>
          </c:cat>
          <c:val>
            <c:numRef>
              <c:f>Sheet1!$B$2:$B$18</c:f>
              <c:numCache>
                <c:formatCode>General</c:formatCode>
                <c:ptCount val="17"/>
                <c:pt idx="0">
                  <c:v>180</c:v>
                </c:pt>
                <c:pt idx="1">
                  <c:v>330</c:v>
                </c:pt>
                <c:pt idx="2">
                  <c:v>80</c:v>
                </c:pt>
                <c:pt idx="3">
                  <c:v>170</c:v>
                </c:pt>
                <c:pt idx="4">
                  <c:v>370</c:v>
                </c:pt>
                <c:pt idx="5">
                  <c:v>130</c:v>
                </c:pt>
                <c:pt idx="6">
                  <c:v>90</c:v>
                </c:pt>
                <c:pt idx="7">
                  <c:v>60</c:v>
                </c:pt>
                <c:pt idx="8">
                  <c:v>100</c:v>
                </c:pt>
                <c:pt idx="9">
                  <c:v>50</c:v>
                </c:pt>
                <c:pt idx="10">
                  <c:v>90</c:v>
                </c:pt>
                <c:pt idx="11">
                  <c:v>300</c:v>
                </c:pt>
                <c:pt idx="12">
                  <c:v>100</c:v>
                </c:pt>
                <c:pt idx="13">
                  <c:v>100</c:v>
                </c:pt>
                <c:pt idx="14">
                  <c:v>50</c:v>
                </c:pt>
                <c:pt idx="15">
                  <c:v>60</c:v>
                </c:pt>
                <c:pt idx="16">
                  <c:v>770</c:v>
                </c:pt>
              </c:numCache>
            </c:numRef>
          </c:val>
          <c:extLst>
            <c:ext xmlns:c15="http://schemas.microsoft.com/office/drawing/2012/chart" uri="{02D57815-91ED-43cb-92C2-25804820EDAC}">
              <c15:datalabelsRange>
                <c15:f>Sheet1!$A$2:$A$18</c15:f>
                <c15:dlblRangeCache>
                  <c:ptCount val="17"/>
                  <c:pt idx="0">
                    <c:v>USA</c:v>
                  </c:pt>
                  <c:pt idx="1">
                    <c:v>Australia</c:v>
                  </c:pt>
                  <c:pt idx="2">
                    <c:v>Brazil</c:v>
                  </c:pt>
                  <c:pt idx="3">
                    <c:v>Canada</c:v>
                  </c:pt>
                  <c:pt idx="4">
                    <c:v>China</c:v>
                  </c:pt>
                  <c:pt idx="5">
                    <c:v>Ghana</c:v>
                  </c:pt>
                  <c:pt idx="6">
                    <c:v>Indonesia</c:v>
                  </c:pt>
                  <c:pt idx="7">
                    <c:v>Kazahstan</c:v>
                  </c:pt>
                  <c:pt idx="8">
                    <c:v>Mexico</c:v>
                  </c:pt>
                  <c:pt idx="9">
                    <c:v>Papua New Guinea</c:v>
                  </c:pt>
                  <c:pt idx="10">
                    <c:v>Peru</c:v>
                  </c:pt>
                  <c:pt idx="11">
                    <c:v>Russia</c:v>
                  </c:pt>
                  <c:pt idx="12">
                    <c:v>South Africa</c:v>
                  </c:pt>
                  <c:pt idx="13">
                    <c:v>Uzbekistan</c:v>
                  </c:pt>
                  <c:pt idx="14">
                    <c:v>Colombia</c:v>
                  </c:pt>
                  <c:pt idx="15">
                    <c:v>Argentina</c:v>
                  </c:pt>
                  <c:pt idx="16">
                    <c:v>Others</c:v>
                  </c:pt>
                </c15:dlblRangeCache>
              </c15:datalabelsRange>
            </c:ext>
            <c:ext xmlns:c16="http://schemas.microsoft.com/office/drawing/2014/chart" uri="{C3380CC4-5D6E-409C-BE32-E72D297353CC}">
              <c16:uniqueId val="{00000000-1257-4502-9143-17FCFB39138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0" i="0" baseline="0" err="1">
                <a:effectLst/>
              </a:rPr>
              <a:t>Producción</a:t>
            </a:r>
            <a:r>
              <a:rPr lang="en-US" sz="1400" b="0" i="0" baseline="0">
                <a:effectLst/>
              </a:rPr>
              <a:t> global de </a:t>
            </a:r>
            <a:r>
              <a:rPr lang="en-US" sz="1400" b="0" i="0" baseline="0" err="1">
                <a:effectLst/>
              </a:rPr>
              <a:t>plata</a:t>
            </a:r>
            <a:r>
              <a:rPr lang="en-US" sz="1400" b="0" i="0" baseline="0">
                <a:effectLst/>
              </a:rPr>
              <a:t> 2021 (24,000 </a:t>
            </a:r>
            <a:r>
              <a:rPr lang="en-US" sz="1400" b="0" i="0" baseline="0" err="1">
                <a:effectLst/>
              </a:rPr>
              <a:t>toneladas</a:t>
            </a:r>
            <a:r>
              <a:rPr lang="en-US" sz="1400" b="0" i="0" baseline="0">
                <a:effectLst/>
              </a:rPr>
              <a:t>)*</a:t>
            </a:r>
            <a:endParaRPr lang="es-MX" sz="140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3.592261904761905E-2"/>
          <c:y val="0.20289845339845339"/>
          <c:w val="0.96251653439153451"/>
          <c:h val="0.65154965404965415"/>
        </c:manualLayout>
      </c:layout>
      <c:pieChart>
        <c:varyColors val="1"/>
        <c:ser>
          <c:idx val="0"/>
          <c:order val="0"/>
          <c:tx>
            <c:strRef>
              <c:f>Sheet1!$B$1</c:f>
              <c:strCache>
                <c:ptCount val="1"/>
                <c:pt idx="0">
                  <c:v>Silver</c:v>
                </c:pt>
              </c:strCache>
            </c:strRef>
          </c:tx>
          <c:spPr>
            <a:ln>
              <a:noFill/>
            </a:ln>
          </c:spPr>
          <c:dPt>
            <c:idx val="0"/>
            <c:bubble3D val="0"/>
            <c:spPr>
              <a:solidFill>
                <a:srgbClr val="91278F"/>
              </a:solidFill>
              <a:ln w="19050">
                <a:noFill/>
              </a:ln>
              <a:effectLst/>
            </c:spPr>
            <c:extLst>
              <c:ext xmlns:c16="http://schemas.microsoft.com/office/drawing/2014/chart" uri="{C3380CC4-5D6E-409C-BE32-E72D297353CC}">
                <c16:uniqueId val="{00000001-9E78-4DCE-AAD7-4856550B3F29}"/>
              </c:ext>
            </c:extLst>
          </c:dPt>
          <c:dPt>
            <c:idx val="1"/>
            <c:bubble3D val="0"/>
            <c:spPr>
              <a:solidFill>
                <a:srgbClr val="336699"/>
              </a:solidFill>
              <a:ln w="19050">
                <a:noFill/>
              </a:ln>
              <a:effectLst/>
            </c:spPr>
            <c:extLst>
              <c:ext xmlns:c16="http://schemas.microsoft.com/office/drawing/2014/chart" uri="{C3380CC4-5D6E-409C-BE32-E72D297353CC}">
                <c16:uniqueId val="{00000003-9E78-4DCE-AAD7-4856550B3F29}"/>
              </c:ext>
            </c:extLst>
          </c:dPt>
          <c:dPt>
            <c:idx val="2"/>
            <c:bubble3D val="0"/>
            <c:spPr>
              <a:solidFill>
                <a:srgbClr val="2C973E"/>
              </a:solidFill>
              <a:ln w="19050">
                <a:noFill/>
              </a:ln>
              <a:effectLst/>
            </c:spPr>
            <c:extLst>
              <c:ext xmlns:c16="http://schemas.microsoft.com/office/drawing/2014/chart" uri="{C3380CC4-5D6E-409C-BE32-E72D297353CC}">
                <c16:uniqueId val="{00000005-9E78-4DCE-AAD7-4856550B3F29}"/>
              </c:ext>
            </c:extLst>
          </c:dPt>
          <c:dPt>
            <c:idx val="3"/>
            <c:bubble3D val="0"/>
            <c:spPr>
              <a:solidFill>
                <a:srgbClr val="95CB89"/>
              </a:solidFill>
              <a:ln w="19050">
                <a:noFill/>
              </a:ln>
              <a:effectLst/>
            </c:spPr>
            <c:extLst>
              <c:ext xmlns:c16="http://schemas.microsoft.com/office/drawing/2014/chart" uri="{C3380CC4-5D6E-409C-BE32-E72D297353CC}">
                <c16:uniqueId val="{00000007-9E78-4DCE-AAD7-4856550B3F29}"/>
              </c:ext>
            </c:extLst>
          </c:dPt>
          <c:dPt>
            <c:idx val="4"/>
            <c:bubble3D val="0"/>
            <c:spPr>
              <a:solidFill>
                <a:srgbClr val="FFF27F"/>
              </a:solidFill>
              <a:ln w="19050">
                <a:noFill/>
              </a:ln>
              <a:effectLst/>
            </c:spPr>
            <c:extLst>
              <c:ext xmlns:c16="http://schemas.microsoft.com/office/drawing/2014/chart" uri="{C3380CC4-5D6E-409C-BE32-E72D297353CC}">
                <c16:uniqueId val="{00000009-9E78-4DCE-AAD7-4856550B3F29}"/>
              </c:ext>
            </c:extLst>
          </c:dPt>
          <c:dPt>
            <c:idx val="5"/>
            <c:bubble3D val="0"/>
            <c:spPr>
              <a:solidFill>
                <a:srgbClr val="AC98DB"/>
              </a:solidFill>
              <a:ln w="19050">
                <a:noFill/>
              </a:ln>
              <a:effectLst/>
            </c:spPr>
            <c:extLst>
              <c:ext xmlns:c16="http://schemas.microsoft.com/office/drawing/2014/chart" uri="{C3380CC4-5D6E-409C-BE32-E72D297353CC}">
                <c16:uniqueId val="{0000000B-9E78-4DCE-AAD7-4856550B3F29}"/>
              </c:ext>
            </c:extLst>
          </c:dPt>
          <c:dPt>
            <c:idx val="6"/>
            <c:bubble3D val="0"/>
            <c:spPr>
              <a:solidFill>
                <a:srgbClr val="7FD1D6"/>
              </a:solidFill>
              <a:ln w="19050">
                <a:noFill/>
              </a:ln>
              <a:effectLst/>
            </c:spPr>
            <c:extLst>
              <c:ext xmlns:c16="http://schemas.microsoft.com/office/drawing/2014/chart" uri="{C3380CC4-5D6E-409C-BE32-E72D297353CC}">
                <c16:uniqueId val="{0000000D-9E78-4DCE-AAD7-4856550B3F29}"/>
              </c:ext>
            </c:extLst>
          </c:dPt>
          <c:dPt>
            <c:idx val="7"/>
            <c:bubble3D val="0"/>
            <c:spPr>
              <a:solidFill>
                <a:srgbClr val="99CCFF"/>
              </a:solidFill>
              <a:ln w="19050">
                <a:noFill/>
              </a:ln>
              <a:effectLst/>
            </c:spPr>
            <c:extLst>
              <c:ext xmlns:c16="http://schemas.microsoft.com/office/drawing/2014/chart" uri="{C3380CC4-5D6E-409C-BE32-E72D297353CC}">
                <c16:uniqueId val="{0000000F-9E78-4DCE-AAD7-4856550B3F29}"/>
              </c:ext>
            </c:extLst>
          </c:dPt>
          <c:dPt>
            <c:idx val="8"/>
            <c:bubble3D val="0"/>
            <c:spPr>
              <a:solidFill>
                <a:srgbClr val="C893C7"/>
              </a:solidFill>
              <a:ln w="19050">
                <a:noFill/>
              </a:ln>
              <a:effectLst/>
            </c:spPr>
            <c:extLst>
              <c:ext xmlns:c16="http://schemas.microsoft.com/office/drawing/2014/chart" uri="{C3380CC4-5D6E-409C-BE32-E72D297353CC}">
                <c16:uniqueId val="{00000011-9E78-4DCE-AAD7-4856550B3F29}"/>
              </c:ext>
            </c:extLst>
          </c:dPt>
          <c:dPt>
            <c:idx val="9"/>
            <c:bubble3D val="0"/>
            <c:spPr>
              <a:solidFill>
                <a:srgbClr val="D8D2E0"/>
              </a:solidFill>
              <a:ln w="19050">
                <a:noFill/>
              </a:ln>
              <a:effectLst/>
            </c:spPr>
            <c:extLst>
              <c:ext xmlns:c16="http://schemas.microsoft.com/office/drawing/2014/chart" uri="{C3380CC4-5D6E-409C-BE32-E72D297353CC}">
                <c16:uniqueId val="{00000013-9E78-4DCE-AAD7-4856550B3F29}"/>
              </c:ext>
            </c:extLst>
          </c:dPt>
          <c:dPt>
            <c:idx val="10"/>
            <c:bubble3D val="0"/>
            <c:spPr>
              <a:solidFill>
                <a:srgbClr val="99CCFF"/>
              </a:solidFill>
              <a:ln w="19050">
                <a:noFill/>
              </a:ln>
              <a:effectLst/>
            </c:spPr>
            <c:extLst>
              <c:ext xmlns:c16="http://schemas.microsoft.com/office/drawing/2014/chart" uri="{C3380CC4-5D6E-409C-BE32-E72D297353CC}">
                <c16:uniqueId val="{00000015-9E78-4DCE-AAD7-4856550B3F29}"/>
              </c:ext>
            </c:extLst>
          </c:dPt>
          <c:dPt>
            <c:idx val="11"/>
            <c:bubble3D val="0"/>
            <c:spPr>
              <a:solidFill>
                <a:srgbClr val="F5B259"/>
              </a:solidFill>
              <a:ln w="19050">
                <a:noFill/>
              </a:ln>
              <a:effectLst/>
            </c:spPr>
            <c:extLst>
              <c:ext xmlns:c16="http://schemas.microsoft.com/office/drawing/2014/chart" uri="{C3380CC4-5D6E-409C-BE32-E72D297353CC}">
                <c16:uniqueId val="{00000017-9E78-4DCE-AAD7-4856550B3F29}"/>
              </c:ext>
            </c:extLst>
          </c:dPt>
          <c:dPt>
            <c:idx val="12"/>
            <c:bubble3D val="0"/>
            <c:spPr>
              <a:solidFill>
                <a:srgbClr val="000099"/>
              </a:solidFill>
              <a:ln w="19050">
                <a:noFill/>
              </a:ln>
              <a:effectLst/>
            </c:spPr>
            <c:extLst>
              <c:ext xmlns:c16="http://schemas.microsoft.com/office/drawing/2014/chart" uri="{C3380CC4-5D6E-409C-BE32-E72D297353CC}">
                <c16:uniqueId val="{00000019-9E78-4DCE-AAD7-4856550B3F29}"/>
              </c:ext>
            </c:extLst>
          </c:dPt>
          <c:dPt>
            <c:idx val="13"/>
            <c:bubble3D val="0"/>
            <c:spPr>
              <a:solidFill>
                <a:srgbClr val="0998FC"/>
              </a:solidFill>
              <a:ln w="19050">
                <a:noFill/>
              </a:ln>
              <a:effectLst/>
            </c:spPr>
            <c:extLst>
              <c:ext xmlns:c16="http://schemas.microsoft.com/office/drawing/2014/chart" uri="{C3380CC4-5D6E-409C-BE32-E72D297353CC}">
                <c16:uniqueId val="{0000001B-9E78-4DCE-AAD7-4856550B3F29}"/>
              </c:ext>
            </c:extLst>
          </c:dPt>
          <c:dPt>
            <c:idx val="14"/>
            <c:bubble3D val="0"/>
            <c:spPr>
              <a:solidFill>
                <a:schemeClr val="accent3">
                  <a:lumMod val="80000"/>
                  <a:lumOff val="20000"/>
                </a:schemeClr>
              </a:solidFill>
              <a:ln w="19050">
                <a:noFill/>
              </a:ln>
              <a:effectLst/>
            </c:spPr>
            <c:extLst>
              <c:ext xmlns:c16="http://schemas.microsoft.com/office/drawing/2014/chart" uri="{C3380CC4-5D6E-409C-BE32-E72D297353CC}">
                <c16:uniqueId val="{0000001D-9E78-4DCE-AAD7-4856550B3F29}"/>
              </c:ext>
            </c:extLst>
          </c:dPt>
          <c:dPt>
            <c:idx val="15"/>
            <c:bubble3D val="0"/>
            <c:spPr>
              <a:solidFill>
                <a:schemeClr val="accent4">
                  <a:lumMod val="80000"/>
                  <a:lumOff val="20000"/>
                </a:schemeClr>
              </a:solidFill>
              <a:ln w="19050">
                <a:noFill/>
              </a:ln>
              <a:effectLst/>
            </c:spPr>
            <c:extLst>
              <c:ext xmlns:c16="http://schemas.microsoft.com/office/drawing/2014/chart" uri="{C3380CC4-5D6E-409C-BE32-E72D297353CC}">
                <c16:uniqueId val="{0000001F-9E78-4DCE-AAD7-4856550B3F29}"/>
              </c:ext>
            </c:extLst>
          </c:dPt>
          <c:dPt>
            <c:idx val="16"/>
            <c:bubble3D val="0"/>
            <c:spPr>
              <a:solidFill>
                <a:schemeClr val="accent5">
                  <a:lumMod val="80000"/>
                  <a:lumOff val="20000"/>
                </a:schemeClr>
              </a:solidFill>
              <a:ln w="19050">
                <a:noFill/>
              </a:ln>
              <a:effectLst/>
            </c:spPr>
            <c:extLst>
              <c:ext xmlns:c16="http://schemas.microsoft.com/office/drawing/2014/chart" uri="{C3380CC4-5D6E-409C-BE32-E72D297353CC}">
                <c16:uniqueId val="{00000021-9E78-4DCE-AAD7-4856550B3F29}"/>
              </c:ext>
            </c:extLst>
          </c:dPt>
          <c:dPt>
            <c:idx val="17"/>
            <c:bubble3D val="0"/>
            <c:spPr>
              <a:solidFill>
                <a:srgbClr val="0070C0"/>
              </a:solidFill>
              <a:ln w="19050">
                <a:noFill/>
              </a:ln>
              <a:effectLst/>
            </c:spPr>
            <c:extLst>
              <c:ext xmlns:c16="http://schemas.microsoft.com/office/drawing/2014/chart" uri="{C3380CC4-5D6E-409C-BE32-E72D297353CC}">
                <c16:uniqueId val="{00000023-9E78-4DCE-AAD7-4856550B3F29}"/>
              </c:ext>
            </c:extLst>
          </c:dPt>
          <c:dLbls>
            <c:dLbl>
              <c:idx val="0"/>
              <c:tx>
                <c:rich>
                  <a:bodyPr/>
                  <a:lstStyle/>
                  <a:p>
                    <a:fld id="{2DEABC50-7A04-461A-A2CF-840A15A24D6E}" type="CELLRANGE">
                      <a:rPr lang="en-US">
                        <a:solidFill>
                          <a:schemeClr val="tx1"/>
                        </a:solidFill>
                      </a:rPr>
                      <a:pPr/>
                      <a:t>[CELLRANGE]</a:t>
                    </a:fld>
                    <a:r>
                      <a:rPr lang="en-US" baseline="0">
                        <a:solidFill>
                          <a:schemeClr val="tx1"/>
                        </a:solidFill>
                      </a:rPr>
                      <a:t>,</a:t>
                    </a:r>
                  </a:p>
                  <a:p>
                    <a:fld id="{36AC8C1F-0C76-4014-A843-21AD5827DF41}" type="PERCENTAGE">
                      <a:rPr lang="en-US" baseline="0" smtClean="0">
                        <a:solidFill>
                          <a:schemeClr val="tx1"/>
                        </a:solidFill>
                      </a:rPr>
                      <a:pPr/>
                      <a:t>[PORCENTAJE]</a:t>
                    </a:fld>
                    <a:endParaRPr lang="es-MX"/>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9E78-4DCE-AAD7-4856550B3F29}"/>
                </c:ext>
              </c:extLst>
            </c:dLbl>
            <c:dLbl>
              <c:idx val="1"/>
              <c:tx>
                <c:rich>
                  <a:bodyPr/>
                  <a:lstStyle/>
                  <a:p>
                    <a:fld id="{00484EBE-6F54-42BC-8826-273C2200507F}" type="CELLRANGE">
                      <a:rPr lang="en-US" smtClean="0"/>
                      <a:pPr/>
                      <a:t>[CELLRANGE]</a:t>
                    </a:fld>
                    <a:r>
                      <a:rPr lang="en-US" baseline="0"/>
                      <a:t> </a:t>
                    </a:r>
                  </a:p>
                  <a:p>
                    <a:fld id="{77F4B6C4-F0FF-4D1A-B25D-A079A04FEB0E}" type="PERCENTAGE">
                      <a:rPr lang="en-US" baseline="0" smtClean="0"/>
                      <a:pPr/>
                      <a:t>[PORCENTAJE]</a:t>
                    </a:fld>
                    <a:endParaRPr lang="es-MX"/>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9E78-4DCE-AAD7-4856550B3F29}"/>
                </c:ext>
              </c:extLst>
            </c:dLbl>
            <c:dLbl>
              <c:idx val="2"/>
              <c:tx>
                <c:rich>
                  <a:bodyPr/>
                  <a:lstStyle/>
                  <a:p>
                    <a:fld id="{944A2DE2-C31E-444D-862B-9FE34BCF1E46}" type="CELLRANGE">
                      <a:rPr lang="en-US">
                        <a:solidFill>
                          <a:srgbClr val="FF0000"/>
                        </a:solidFill>
                      </a:rPr>
                      <a:pPr/>
                      <a:t>[CELLRANGE]</a:t>
                    </a:fld>
                    <a:endParaRPr lang="en-US" baseline="0">
                      <a:solidFill>
                        <a:srgbClr val="FF0000"/>
                      </a:solidFill>
                    </a:endParaRPr>
                  </a:p>
                  <a:p>
                    <a:fld id="{179E7DA7-F9F8-4788-BDF5-024E77BF2472}" type="PERCENTAGE">
                      <a:rPr lang="en-US">
                        <a:solidFill>
                          <a:srgbClr val="FF0000"/>
                        </a:solidFill>
                      </a:rPr>
                      <a:pPr/>
                      <a:t>[PORCENTAJE]</a:t>
                    </a:fld>
                    <a:endParaRPr lang="es-MX"/>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9E78-4DCE-AAD7-4856550B3F29}"/>
                </c:ext>
              </c:extLst>
            </c:dLbl>
            <c:dLbl>
              <c:idx val="3"/>
              <c:tx>
                <c:rich>
                  <a:bodyPr/>
                  <a:lstStyle/>
                  <a:p>
                    <a:fld id="{7BD75E0E-840F-42B3-BA92-CE9F13A5FE4A}" type="CELLRANGE">
                      <a:rPr lang="en-US">
                        <a:solidFill>
                          <a:srgbClr val="FF0000"/>
                        </a:solidFill>
                      </a:rPr>
                      <a:pPr/>
                      <a:t>[CELLRANGE]</a:t>
                    </a:fld>
                    <a:endParaRPr lang="en-US" baseline="0">
                      <a:solidFill>
                        <a:srgbClr val="FF0000"/>
                      </a:solidFill>
                    </a:endParaRPr>
                  </a:p>
                  <a:p>
                    <a:fld id="{1F49FD8A-BBDB-417B-8D87-7B7861C2CA29}" type="PERCENTAGE">
                      <a:rPr lang="en-US">
                        <a:solidFill>
                          <a:srgbClr val="FF0000"/>
                        </a:solidFill>
                      </a:rPr>
                      <a:pPr/>
                      <a:t>[PORCENTAJE]</a:t>
                    </a:fld>
                    <a:endParaRPr lang="es-MX"/>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7-9E78-4DCE-AAD7-4856550B3F29}"/>
                </c:ext>
              </c:extLst>
            </c:dLbl>
            <c:dLbl>
              <c:idx val="4"/>
              <c:tx>
                <c:rich>
                  <a:bodyPr/>
                  <a:lstStyle/>
                  <a:p>
                    <a:fld id="{62F2FEEA-E4E8-438F-85F9-71A0739AC525}" type="CELLRANGE">
                      <a:rPr lang="en-US"/>
                      <a:pPr/>
                      <a:t>[CELLRANGE]</a:t>
                    </a:fld>
                    <a:endParaRPr lang="en-US" baseline="0"/>
                  </a:p>
                  <a:p>
                    <a:fld id="{79D307D5-49C5-4331-BD3C-DDF3F1F80BAB}" type="PERCENTAGE">
                      <a:rPr lang="en-US"/>
                      <a:pPr/>
                      <a:t>[PORCENTAJE]</a:t>
                    </a:fld>
                    <a:endParaRPr lang="es-MX"/>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9-9E78-4DCE-AAD7-4856550B3F29}"/>
                </c:ext>
              </c:extLst>
            </c:dLbl>
            <c:dLbl>
              <c:idx val="5"/>
              <c:tx>
                <c:rich>
                  <a:bodyPr/>
                  <a:lstStyle/>
                  <a:p>
                    <a:fld id="{3EE9C3E8-4842-4801-A2EF-DE60601A4F30}" type="CELLRANGE">
                      <a:rPr lang="en-US"/>
                      <a:pPr/>
                      <a:t>[CELLRANGE]</a:t>
                    </a:fld>
                    <a:endParaRPr lang="en-US" baseline="0"/>
                  </a:p>
                  <a:p>
                    <a:fld id="{EEB23FD5-2120-467E-866D-BCFE6BF2C521}" type="PERCENTAGE">
                      <a:rPr lang="en-US"/>
                      <a:pPr/>
                      <a:t>[PORCENTAJE]</a:t>
                    </a:fld>
                    <a:endParaRPr lang="es-MX"/>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B-9E78-4DCE-AAD7-4856550B3F29}"/>
                </c:ext>
              </c:extLst>
            </c:dLbl>
            <c:dLbl>
              <c:idx val="6"/>
              <c:tx>
                <c:rich>
                  <a:bodyPr/>
                  <a:lstStyle/>
                  <a:p>
                    <a:fld id="{96F63E70-AF5D-404A-9045-DD0A366265C5}" type="CELLRANGE">
                      <a:rPr lang="en-US">
                        <a:solidFill>
                          <a:srgbClr val="FF0000"/>
                        </a:solidFill>
                      </a:rPr>
                      <a:pPr/>
                      <a:t>[CELLRANGE]</a:t>
                    </a:fld>
                    <a:endParaRPr lang="en-US" baseline="0">
                      <a:solidFill>
                        <a:srgbClr val="FF0000"/>
                      </a:solidFill>
                    </a:endParaRPr>
                  </a:p>
                  <a:p>
                    <a:fld id="{0BF8066D-C9FC-402B-AB10-7805E41B7574}" type="PERCENTAGE">
                      <a:rPr lang="en-US">
                        <a:solidFill>
                          <a:srgbClr val="FF0000"/>
                        </a:solidFill>
                      </a:rPr>
                      <a:pPr/>
                      <a:t>[PORCENTAJE]</a:t>
                    </a:fld>
                    <a:endParaRPr lang="es-MX"/>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D-9E78-4DCE-AAD7-4856550B3F29}"/>
                </c:ext>
              </c:extLst>
            </c:dLbl>
            <c:dLbl>
              <c:idx val="7"/>
              <c:tx>
                <c:rich>
                  <a:bodyPr/>
                  <a:lstStyle/>
                  <a:p>
                    <a:fld id="{81859C2F-E36A-420D-AA06-7160484F814A}" type="CELLRANGE">
                      <a:rPr lang="en-US">
                        <a:solidFill>
                          <a:srgbClr val="FF0000"/>
                        </a:solidFill>
                      </a:rPr>
                      <a:pPr/>
                      <a:t>[CELLRANGE]</a:t>
                    </a:fld>
                    <a:endParaRPr lang="en-US" baseline="0">
                      <a:solidFill>
                        <a:srgbClr val="FF0000"/>
                      </a:solidFill>
                    </a:endParaRPr>
                  </a:p>
                  <a:p>
                    <a:fld id="{338A2723-4141-406C-885F-3931ADE5CF7E}" type="PERCENTAGE">
                      <a:rPr lang="en-US">
                        <a:solidFill>
                          <a:srgbClr val="FF0000"/>
                        </a:solidFill>
                      </a:rPr>
                      <a:pPr/>
                      <a:t>[PORCENTAJE]</a:t>
                    </a:fld>
                    <a:endParaRPr lang="es-MX"/>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F-9E78-4DCE-AAD7-4856550B3F29}"/>
                </c:ext>
              </c:extLst>
            </c:dLbl>
            <c:dLbl>
              <c:idx val="8"/>
              <c:tx>
                <c:rich>
                  <a:bodyPr/>
                  <a:lstStyle/>
                  <a:p>
                    <a:fld id="{AF02A3D2-C109-4904-A755-9847D4F6BDCD}" type="CELLRANGE">
                      <a:rPr lang="en-US"/>
                      <a:pPr/>
                      <a:t>[CELLRANGE]</a:t>
                    </a:fld>
                    <a:endParaRPr lang="en-US" baseline="0"/>
                  </a:p>
                  <a:p>
                    <a:fld id="{FEB6722F-EBAA-4914-BACD-5AA0ADD61039}" type="PERCENTAGE">
                      <a:rPr lang="en-US"/>
                      <a:pPr/>
                      <a:t>[PORCENTAJE]</a:t>
                    </a:fld>
                    <a:endParaRPr lang="es-MX"/>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1-9E78-4DCE-AAD7-4856550B3F29}"/>
                </c:ext>
              </c:extLst>
            </c:dLbl>
            <c:dLbl>
              <c:idx val="9"/>
              <c:tx>
                <c:rich>
                  <a:bodyPr/>
                  <a:lstStyle/>
                  <a:p>
                    <a:fld id="{927F36FA-13E8-4619-B7F3-C626AF7607F7}" type="CELLRANGE">
                      <a:rPr lang="en-US"/>
                      <a:pPr/>
                      <a:t>[CELLRANGE]</a:t>
                    </a:fld>
                    <a:endParaRPr lang="en-US" baseline="0"/>
                  </a:p>
                  <a:p>
                    <a:fld id="{641745A2-8259-4744-9303-2C2C532F4DBB}" type="PERCENTAGE">
                      <a:rPr lang="en-US"/>
                      <a:pPr/>
                      <a:t>[PORCENTAJE]</a:t>
                    </a:fld>
                    <a:endParaRPr lang="es-MX"/>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3-9E78-4DCE-AAD7-4856550B3F29}"/>
                </c:ext>
              </c:extLst>
            </c:dLbl>
            <c:dLbl>
              <c:idx val="10"/>
              <c:tx>
                <c:rich>
                  <a:bodyPr/>
                  <a:lstStyle/>
                  <a:p>
                    <a:fld id="{B99F1C01-8BEA-4282-835D-8226132ED819}" type="CELLRANGE">
                      <a:rPr lang="en-US"/>
                      <a:pPr/>
                      <a:t>[CELLRANGE]</a:t>
                    </a:fld>
                    <a:endParaRPr lang="en-US" baseline="0"/>
                  </a:p>
                  <a:p>
                    <a:fld id="{C630E174-838A-46AC-8DA8-072328E42F17}" type="PERCENTAGE">
                      <a:rPr lang="en-US"/>
                      <a:pPr/>
                      <a:t>[PORCENTAJE]</a:t>
                    </a:fld>
                    <a:endParaRPr lang="es-MX"/>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5-9E78-4DCE-AAD7-4856550B3F29}"/>
                </c:ext>
              </c:extLst>
            </c:dLbl>
            <c:dLbl>
              <c:idx val="11"/>
              <c:tx>
                <c:rich>
                  <a:bodyPr/>
                  <a:lstStyle/>
                  <a:p>
                    <a:fld id="{8EE7E142-0481-41CB-8A49-C0370A33F54F}" type="CELLRANGE">
                      <a:rPr lang="en-US"/>
                      <a:pPr/>
                      <a:t>[CELLRANGE]</a:t>
                    </a:fld>
                    <a:endParaRPr lang="en-US" baseline="0"/>
                  </a:p>
                  <a:p>
                    <a:fld id="{CA8B4A7F-FB6C-4BD2-8E69-CD3A756C33DE}" type="PERCENTAGE">
                      <a:rPr lang="en-US"/>
                      <a:pPr/>
                      <a:t>[PORCENTAJE]</a:t>
                    </a:fld>
                    <a:endParaRPr lang="es-MX"/>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7-9E78-4DCE-AAD7-4856550B3F29}"/>
                </c:ext>
              </c:extLst>
            </c:dLbl>
            <c:dLbl>
              <c:idx val="12"/>
              <c:tx>
                <c:rich>
                  <a:bodyPr/>
                  <a:lstStyle/>
                  <a:p>
                    <a:fld id="{94A47AC5-E747-4F78-9B80-141865978DE3}" type="CELLRANGE">
                      <a:rPr lang="en-US" smtClean="0"/>
                      <a:pPr/>
                      <a:t>[CELLRANGE]</a:t>
                    </a:fld>
                    <a:endParaRPr lang="en-US"/>
                  </a:p>
                  <a:p>
                    <a:r>
                      <a:rPr lang="en-US" baseline="0"/>
                      <a:t> </a:t>
                    </a:r>
                    <a:fld id="{FD3C83D3-42A0-4962-A0EE-78F2923C3335}" type="PERCENTAGE">
                      <a:rPr lang="en-US" baseline="0"/>
                      <a:pPr/>
                      <a:t>[PORCENTAJE]</a:t>
                    </a:fld>
                    <a:endParaRPr lang="en-US" baseline="0"/>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9-9E78-4DCE-AAD7-4856550B3F29}"/>
                </c:ext>
              </c:extLst>
            </c:dLbl>
            <c:dLbl>
              <c:idx val="13"/>
              <c:layout>
                <c:manualLayout>
                  <c:x val="2.348184223184223E-3"/>
                  <c:y val="0.24060744810744802"/>
                </c:manualLayout>
              </c:layout>
              <c:tx>
                <c:rich>
                  <a:bodyPr/>
                  <a:lstStyle/>
                  <a:p>
                    <a:fld id="{7C12EA04-4325-4FC8-981C-80EBA15A0D14}" type="CELLRANGE">
                      <a:rPr lang="en-US"/>
                      <a:pPr/>
                      <a:t>[CELLRANGE]</a:t>
                    </a:fld>
                    <a:endParaRPr lang="en-US" baseline="0"/>
                  </a:p>
                  <a:p>
                    <a:fld id="{E638176F-5B5D-49D4-9748-AFAD6D5A1EE2}" type="PERCENTAGE">
                      <a:rPr lang="en-US"/>
                      <a:pPr/>
                      <a:t>[PORCENTAJE]</a:t>
                    </a:fld>
                    <a:endParaRPr lang="es-MX"/>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B-9E78-4DCE-AAD7-4856550B3F29}"/>
                </c:ext>
              </c:extLst>
            </c:dLbl>
            <c:dLbl>
              <c:idx val="14"/>
              <c:tx>
                <c:rich>
                  <a:bodyPr/>
                  <a:lstStyle/>
                  <a:p>
                    <a:endParaRPr lang="en-US"/>
                  </a:p>
                </c:rich>
              </c:tx>
              <c:dLblPos val="bestFit"/>
              <c:showLegendKey val="0"/>
              <c:showVal val="0"/>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1D-9E78-4DCE-AAD7-4856550B3F29}"/>
                </c:ext>
              </c:extLst>
            </c:dLbl>
            <c:dLbl>
              <c:idx val="15"/>
              <c:tx>
                <c:rich>
                  <a:bodyPr/>
                  <a:lstStyle/>
                  <a:p>
                    <a:endParaRPr lang="en-US"/>
                  </a:p>
                </c:rich>
              </c:tx>
              <c:dLblPos val="bestFit"/>
              <c:showLegendKey val="0"/>
              <c:showVal val="0"/>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1F-9E78-4DCE-AAD7-4856550B3F29}"/>
                </c:ext>
              </c:extLst>
            </c:dLbl>
            <c:dLbl>
              <c:idx val="16"/>
              <c:tx>
                <c:rich>
                  <a:bodyPr/>
                  <a:lstStyle/>
                  <a:p>
                    <a:endParaRPr lang="en-US"/>
                  </a:p>
                </c:rich>
              </c:tx>
              <c:dLblPos val="bestFit"/>
              <c:showLegendKey val="0"/>
              <c:showVal val="0"/>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21-9E78-4DCE-AAD7-4856550B3F29}"/>
                </c:ext>
              </c:extLst>
            </c:dLbl>
            <c:dLbl>
              <c:idx val="17"/>
              <c:tx>
                <c:rich>
                  <a:bodyPr/>
                  <a:lstStyle/>
                  <a:p>
                    <a:fld id="{7E1AD82E-3D7D-46AD-932A-CFF78956E5B5}" type="CELLRANGE">
                      <a:rPr lang="en-US"/>
                      <a:pPr/>
                      <a:t>[CELLRANGE]</a:t>
                    </a:fld>
                    <a:endParaRPr lang="en-US" baseline="0"/>
                  </a:p>
                  <a:p>
                    <a:fld id="{9FE844FB-4844-4AA0-9826-213149FCEC5F}" type="PERCENTAGE">
                      <a:rPr lang="en-US"/>
                      <a:pPr/>
                      <a:t>[PORCENTAJE]</a:t>
                    </a:fld>
                    <a:endParaRPr lang="es-MX"/>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23-9E78-4DCE-AAD7-4856550B3F29}"/>
                </c:ext>
              </c:extLst>
            </c:dLbl>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lumMod val="75000"/>
                        <a:lumOff val="25000"/>
                      </a:schemeClr>
                    </a:solidFill>
                    <a:latin typeface="+mn-lt"/>
                    <a:ea typeface="+mn-ea"/>
                    <a:cs typeface="+mn-cs"/>
                  </a:defRPr>
                </a:pPr>
                <a:endParaRPr lang="es-MX"/>
              </a:p>
            </c:txPr>
            <c:dLblPos val="bestFit"/>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Sheet1!$A$2:$A$19</c:f>
              <c:strCache>
                <c:ptCount val="18"/>
                <c:pt idx="0">
                  <c:v>USA</c:v>
                </c:pt>
                <c:pt idx="1">
                  <c:v>Australia</c:v>
                </c:pt>
                <c:pt idx="2">
                  <c:v>Bolivia</c:v>
                </c:pt>
                <c:pt idx="3">
                  <c:v>Chile</c:v>
                </c:pt>
                <c:pt idx="4">
                  <c:v>China</c:v>
                </c:pt>
                <c:pt idx="5">
                  <c:v>Kazahstan</c:v>
                </c:pt>
                <c:pt idx="6">
                  <c:v>Mexico</c:v>
                </c:pt>
                <c:pt idx="7">
                  <c:v>Peru</c:v>
                </c:pt>
                <c:pt idx="8">
                  <c:v>Poland</c:v>
                </c:pt>
                <c:pt idx="9">
                  <c:v>Russia</c:v>
                </c:pt>
                <c:pt idx="10">
                  <c:v>Peru</c:v>
                </c:pt>
                <c:pt idx="11">
                  <c:v>Russia</c:v>
                </c:pt>
                <c:pt idx="12">
                  <c:v>South Africa</c:v>
                </c:pt>
                <c:pt idx="13">
                  <c:v>Uzbekistan</c:v>
                </c:pt>
                <c:pt idx="14">
                  <c:v>Colombia</c:v>
                </c:pt>
                <c:pt idx="15">
                  <c:v>Chile</c:v>
                </c:pt>
                <c:pt idx="16">
                  <c:v>Argentina</c:v>
                </c:pt>
                <c:pt idx="17">
                  <c:v>Others</c:v>
                </c:pt>
              </c:strCache>
            </c:strRef>
          </c:cat>
          <c:val>
            <c:numRef>
              <c:f>Sheet1!$B$2:$B$19</c:f>
              <c:numCache>
                <c:formatCode>General</c:formatCode>
                <c:ptCount val="18"/>
                <c:pt idx="0">
                  <c:v>1000</c:v>
                </c:pt>
                <c:pt idx="1">
                  <c:v>1300</c:v>
                </c:pt>
                <c:pt idx="2">
                  <c:v>1000</c:v>
                </c:pt>
                <c:pt idx="3">
                  <c:v>1600</c:v>
                </c:pt>
                <c:pt idx="4">
                  <c:v>3400</c:v>
                </c:pt>
                <c:pt idx="5">
                  <c:v>450</c:v>
                </c:pt>
                <c:pt idx="6">
                  <c:v>5600</c:v>
                </c:pt>
                <c:pt idx="7">
                  <c:v>3000</c:v>
                </c:pt>
                <c:pt idx="8">
                  <c:v>1300</c:v>
                </c:pt>
                <c:pt idx="9">
                  <c:v>1300</c:v>
                </c:pt>
                <c:pt idx="16">
                  <c:v>800</c:v>
                </c:pt>
                <c:pt idx="17">
                  <c:v>3100</c:v>
                </c:pt>
              </c:numCache>
            </c:numRef>
          </c:val>
          <c:extLst>
            <c:ext xmlns:c15="http://schemas.microsoft.com/office/drawing/2012/chart" uri="{02D57815-91ED-43cb-92C2-25804820EDAC}">
              <c15:datalabelsRange>
                <c15:f>Sheet1!$A$2:$A$19</c15:f>
                <c15:dlblRangeCache>
                  <c:ptCount val="18"/>
                  <c:pt idx="0">
                    <c:v>USA</c:v>
                  </c:pt>
                  <c:pt idx="1">
                    <c:v>Australia</c:v>
                  </c:pt>
                  <c:pt idx="2">
                    <c:v>Bolivia</c:v>
                  </c:pt>
                  <c:pt idx="3">
                    <c:v>Chile</c:v>
                  </c:pt>
                  <c:pt idx="4">
                    <c:v>China</c:v>
                  </c:pt>
                  <c:pt idx="5">
                    <c:v>Kazahstan</c:v>
                  </c:pt>
                  <c:pt idx="6">
                    <c:v>Mexico</c:v>
                  </c:pt>
                  <c:pt idx="7">
                    <c:v>Peru</c:v>
                  </c:pt>
                  <c:pt idx="8">
                    <c:v>Poland</c:v>
                  </c:pt>
                  <c:pt idx="9">
                    <c:v>Russia</c:v>
                  </c:pt>
                  <c:pt idx="10">
                    <c:v>Peru</c:v>
                  </c:pt>
                  <c:pt idx="11">
                    <c:v>Russia</c:v>
                  </c:pt>
                  <c:pt idx="12">
                    <c:v>South Africa</c:v>
                  </c:pt>
                  <c:pt idx="13">
                    <c:v>Uzbekistan</c:v>
                  </c:pt>
                  <c:pt idx="14">
                    <c:v>Colombia</c:v>
                  </c:pt>
                  <c:pt idx="15">
                    <c:v>Chile</c:v>
                  </c:pt>
                  <c:pt idx="16">
                    <c:v>Argentina</c:v>
                  </c:pt>
                  <c:pt idx="17">
                    <c:v>Others</c:v>
                  </c:pt>
                </c15:dlblRangeCache>
              </c15:datalabelsRange>
            </c:ext>
            <c:ext xmlns:c16="http://schemas.microsoft.com/office/drawing/2014/chart" uri="{C3380CC4-5D6E-409C-BE32-E72D297353CC}">
              <c16:uniqueId val="{00000024-9E78-4DCE-AAD7-4856550B3F2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0" i="0" baseline="0" err="1">
                <a:effectLst/>
              </a:rPr>
              <a:t>Producción</a:t>
            </a:r>
            <a:r>
              <a:rPr lang="en-US" sz="1400" b="0" i="0" baseline="0">
                <a:effectLst/>
              </a:rPr>
              <a:t> global de </a:t>
            </a:r>
            <a:r>
              <a:rPr lang="en-US" sz="1400" b="0" i="0" baseline="0" err="1">
                <a:effectLst/>
              </a:rPr>
              <a:t>cobre</a:t>
            </a:r>
            <a:r>
              <a:rPr lang="en-US" sz="1400" b="0" i="0" baseline="0">
                <a:effectLst/>
              </a:rPr>
              <a:t> 2021</a:t>
            </a:r>
            <a:endParaRPr lang="es-MX" sz="1400">
              <a:effectLst/>
            </a:endParaRPr>
          </a:p>
          <a:p>
            <a:pPr>
              <a:defRPr/>
            </a:pPr>
            <a:r>
              <a:rPr lang="en-US" sz="1400" b="0" i="0" baseline="0">
                <a:effectLst/>
              </a:rPr>
              <a:t>(21 </a:t>
            </a:r>
            <a:r>
              <a:rPr lang="en-US" sz="1400" b="0" i="0" baseline="0" err="1">
                <a:effectLst/>
              </a:rPr>
              <a:t>millones</a:t>
            </a:r>
            <a:r>
              <a:rPr lang="en-US" sz="1400" b="0" i="0" baseline="0">
                <a:effectLst/>
              </a:rPr>
              <a:t> de </a:t>
            </a:r>
            <a:r>
              <a:rPr lang="en-US" sz="1400" b="0" i="0" baseline="0" err="1">
                <a:effectLst/>
              </a:rPr>
              <a:t>toneladas</a:t>
            </a:r>
            <a:r>
              <a:rPr lang="en-US" sz="1400" b="0" i="0" baseline="0">
                <a:effectLst/>
              </a:rPr>
              <a:t>)*</a:t>
            </a:r>
            <a:endParaRPr lang="es-MX" sz="140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3.592261904761905E-2"/>
          <c:y val="0.20289845339845339"/>
          <c:w val="0.96251653439153451"/>
          <c:h val="0.65154965404965415"/>
        </c:manualLayout>
      </c:layout>
      <c:pieChart>
        <c:varyColors val="1"/>
        <c:ser>
          <c:idx val="0"/>
          <c:order val="0"/>
          <c:tx>
            <c:strRef>
              <c:f>Sheet1!$B$1</c:f>
              <c:strCache>
                <c:ptCount val="1"/>
                <c:pt idx="0">
                  <c:v>Copper</c:v>
                </c:pt>
              </c:strCache>
            </c:strRef>
          </c:tx>
          <c:spPr>
            <a:ln>
              <a:noFill/>
            </a:ln>
          </c:spPr>
          <c:dPt>
            <c:idx val="0"/>
            <c:bubble3D val="0"/>
            <c:spPr>
              <a:solidFill>
                <a:srgbClr val="7FD1D6"/>
              </a:solidFill>
              <a:ln w="19050">
                <a:noFill/>
              </a:ln>
              <a:effectLst/>
            </c:spPr>
            <c:extLst>
              <c:ext xmlns:c16="http://schemas.microsoft.com/office/drawing/2014/chart" uri="{C3380CC4-5D6E-409C-BE32-E72D297353CC}">
                <c16:uniqueId val="{00000001-FBCA-4210-B828-606407712554}"/>
              </c:ext>
            </c:extLst>
          </c:dPt>
          <c:dPt>
            <c:idx val="1"/>
            <c:bubble3D val="0"/>
            <c:spPr>
              <a:solidFill>
                <a:srgbClr val="91278F"/>
              </a:solidFill>
              <a:ln w="19050">
                <a:noFill/>
              </a:ln>
              <a:effectLst/>
            </c:spPr>
            <c:extLst>
              <c:ext xmlns:c16="http://schemas.microsoft.com/office/drawing/2014/chart" uri="{C3380CC4-5D6E-409C-BE32-E72D297353CC}">
                <c16:uniqueId val="{00000003-FBCA-4210-B828-606407712554}"/>
              </c:ext>
            </c:extLst>
          </c:dPt>
          <c:dPt>
            <c:idx val="2"/>
            <c:bubble3D val="0"/>
            <c:spPr>
              <a:solidFill>
                <a:srgbClr val="C893C7"/>
              </a:solidFill>
              <a:ln w="19050">
                <a:noFill/>
              </a:ln>
              <a:effectLst/>
            </c:spPr>
            <c:extLst>
              <c:ext xmlns:c16="http://schemas.microsoft.com/office/drawing/2014/chart" uri="{C3380CC4-5D6E-409C-BE32-E72D297353CC}">
                <c16:uniqueId val="{00000005-FBCA-4210-B828-606407712554}"/>
              </c:ext>
            </c:extLst>
          </c:dPt>
          <c:dPt>
            <c:idx val="3"/>
            <c:bubble3D val="0"/>
            <c:spPr>
              <a:solidFill>
                <a:srgbClr val="2C973E"/>
              </a:solidFill>
              <a:ln w="19050">
                <a:noFill/>
              </a:ln>
              <a:effectLst/>
            </c:spPr>
            <c:extLst>
              <c:ext xmlns:c16="http://schemas.microsoft.com/office/drawing/2014/chart" uri="{C3380CC4-5D6E-409C-BE32-E72D297353CC}">
                <c16:uniqueId val="{00000007-FBCA-4210-B828-606407712554}"/>
              </c:ext>
            </c:extLst>
          </c:dPt>
          <c:dPt>
            <c:idx val="4"/>
            <c:bubble3D val="0"/>
            <c:spPr>
              <a:solidFill>
                <a:srgbClr val="95CB89"/>
              </a:solidFill>
              <a:ln w="19050">
                <a:noFill/>
              </a:ln>
              <a:effectLst/>
            </c:spPr>
            <c:extLst>
              <c:ext xmlns:c16="http://schemas.microsoft.com/office/drawing/2014/chart" uri="{C3380CC4-5D6E-409C-BE32-E72D297353CC}">
                <c16:uniqueId val="{00000009-FBCA-4210-B828-606407712554}"/>
              </c:ext>
            </c:extLst>
          </c:dPt>
          <c:dPt>
            <c:idx val="5"/>
            <c:bubble3D val="0"/>
            <c:spPr>
              <a:solidFill>
                <a:srgbClr val="FFF27F"/>
              </a:solidFill>
              <a:ln w="19050">
                <a:noFill/>
              </a:ln>
              <a:effectLst/>
            </c:spPr>
            <c:extLst>
              <c:ext xmlns:c16="http://schemas.microsoft.com/office/drawing/2014/chart" uri="{C3380CC4-5D6E-409C-BE32-E72D297353CC}">
                <c16:uniqueId val="{0000000B-FBCA-4210-B828-606407712554}"/>
              </c:ext>
            </c:extLst>
          </c:dPt>
          <c:dPt>
            <c:idx val="6"/>
            <c:bubble3D val="0"/>
            <c:spPr>
              <a:solidFill>
                <a:srgbClr val="AC98DB"/>
              </a:solidFill>
              <a:ln w="19050">
                <a:noFill/>
              </a:ln>
              <a:effectLst/>
            </c:spPr>
            <c:extLst>
              <c:ext xmlns:c16="http://schemas.microsoft.com/office/drawing/2014/chart" uri="{C3380CC4-5D6E-409C-BE32-E72D297353CC}">
                <c16:uniqueId val="{0000000D-FBCA-4210-B828-606407712554}"/>
              </c:ext>
            </c:extLst>
          </c:dPt>
          <c:dPt>
            <c:idx val="7"/>
            <c:bubble3D val="0"/>
            <c:spPr>
              <a:solidFill>
                <a:srgbClr val="D8D2E0"/>
              </a:solidFill>
              <a:ln w="19050">
                <a:noFill/>
              </a:ln>
              <a:effectLst/>
            </c:spPr>
            <c:extLst>
              <c:ext xmlns:c16="http://schemas.microsoft.com/office/drawing/2014/chart" uri="{C3380CC4-5D6E-409C-BE32-E72D297353CC}">
                <c16:uniqueId val="{0000000F-FBCA-4210-B828-606407712554}"/>
              </c:ext>
            </c:extLst>
          </c:dPt>
          <c:dPt>
            <c:idx val="8"/>
            <c:bubble3D val="0"/>
            <c:spPr>
              <a:solidFill>
                <a:srgbClr val="336699"/>
              </a:solidFill>
              <a:ln w="19050">
                <a:noFill/>
              </a:ln>
              <a:effectLst/>
            </c:spPr>
            <c:extLst>
              <c:ext xmlns:c16="http://schemas.microsoft.com/office/drawing/2014/chart" uri="{C3380CC4-5D6E-409C-BE32-E72D297353CC}">
                <c16:uniqueId val="{00000011-FBCA-4210-B828-606407712554}"/>
              </c:ext>
            </c:extLst>
          </c:dPt>
          <c:dPt>
            <c:idx val="9"/>
            <c:bubble3D val="0"/>
            <c:spPr>
              <a:solidFill>
                <a:srgbClr val="F5B259"/>
              </a:solidFill>
              <a:ln w="19050">
                <a:noFill/>
              </a:ln>
              <a:effectLst/>
            </c:spPr>
            <c:extLst>
              <c:ext xmlns:c16="http://schemas.microsoft.com/office/drawing/2014/chart" uri="{C3380CC4-5D6E-409C-BE32-E72D297353CC}">
                <c16:uniqueId val="{00000013-FBCA-4210-B828-606407712554}"/>
              </c:ext>
            </c:extLst>
          </c:dPt>
          <c:dPt>
            <c:idx val="10"/>
            <c:bubble3D val="0"/>
            <c:spPr>
              <a:solidFill>
                <a:srgbClr val="99CCFF"/>
              </a:solidFill>
              <a:ln w="19050">
                <a:noFill/>
              </a:ln>
              <a:effectLst/>
            </c:spPr>
            <c:extLst>
              <c:ext xmlns:c16="http://schemas.microsoft.com/office/drawing/2014/chart" uri="{C3380CC4-5D6E-409C-BE32-E72D297353CC}">
                <c16:uniqueId val="{00000015-FBCA-4210-B828-606407712554}"/>
              </c:ext>
            </c:extLst>
          </c:dPt>
          <c:dPt>
            <c:idx val="11"/>
            <c:bubble3D val="0"/>
            <c:spPr>
              <a:solidFill>
                <a:srgbClr val="F5B259"/>
              </a:solidFill>
              <a:ln w="19050">
                <a:noFill/>
              </a:ln>
              <a:effectLst/>
            </c:spPr>
            <c:extLst>
              <c:ext xmlns:c16="http://schemas.microsoft.com/office/drawing/2014/chart" uri="{C3380CC4-5D6E-409C-BE32-E72D297353CC}">
                <c16:uniqueId val="{00000017-FBCA-4210-B828-606407712554}"/>
              </c:ext>
            </c:extLst>
          </c:dPt>
          <c:dPt>
            <c:idx val="12"/>
            <c:bubble3D val="0"/>
            <c:spPr>
              <a:solidFill>
                <a:srgbClr val="000099"/>
              </a:solidFill>
              <a:ln w="19050">
                <a:noFill/>
              </a:ln>
              <a:effectLst/>
            </c:spPr>
            <c:extLst>
              <c:ext xmlns:c16="http://schemas.microsoft.com/office/drawing/2014/chart" uri="{C3380CC4-5D6E-409C-BE32-E72D297353CC}">
                <c16:uniqueId val="{00000019-FBCA-4210-B828-606407712554}"/>
              </c:ext>
            </c:extLst>
          </c:dPt>
          <c:dPt>
            <c:idx val="13"/>
            <c:bubble3D val="0"/>
            <c:spPr>
              <a:solidFill>
                <a:srgbClr val="0998FC"/>
              </a:solidFill>
              <a:ln w="19050">
                <a:noFill/>
              </a:ln>
              <a:effectLst/>
            </c:spPr>
            <c:extLst>
              <c:ext xmlns:c16="http://schemas.microsoft.com/office/drawing/2014/chart" uri="{C3380CC4-5D6E-409C-BE32-E72D297353CC}">
                <c16:uniqueId val="{0000001B-FBCA-4210-B828-606407712554}"/>
              </c:ext>
            </c:extLst>
          </c:dPt>
          <c:dPt>
            <c:idx val="14"/>
            <c:bubble3D val="0"/>
            <c:spPr>
              <a:solidFill>
                <a:schemeClr val="accent3">
                  <a:lumMod val="80000"/>
                  <a:lumOff val="20000"/>
                </a:schemeClr>
              </a:solidFill>
              <a:ln w="19050">
                <a:noFill/>
              </a:ln>
              <a:effectLst/>
            </c:spPr>
            <c:extLst>
              <c:ext xmlns:c16="http://schemas.microsoft.com/office/drawing/2014/chart" uri="{C3380CC4-5D6E-409C-BE32-E72D297353CC}">
                <c16:uniqueId val="{0000001D-FBCA-4210-B828-606407712554}"/>
              </c:ext>
            </c:extLst>
          </c:dPt>
          <c:dPt>
            <c:idx val="15"/>
            <c:bubble3D val="0"/>
            <c:spPr>
              <a:solidFill>
                <a:schemeClr val="accent4">
                  <a:lumMod val="80000"/>
                  <a:lumOff val="20000"/>
                </a:schemeClr>
              </a:solidFill>
              <a:ln w="19050">
                <a:noFill/>
              </a:ln>
              <a:effectLst/>
            </c:spPr>
            <c:extLst>
              <c:ext xmlns:c16="http://schemas.microsoft.com/office/drawing/2014/chart" uri="{C3380CC4-5D6E-409C-BE32-E72D297353CC}">
                <c16:uniqueId val="{0000001F-FBCA-4210-B828-606407712554}"/>
              </c:ext>
            </c:extLst>
          </c:dPt>
          <c:dPt>
            <c:idx val="16"/>
            <c:bubble3D val="0"/>
            <c:spPr>
              <a:solidFill>
                <a:schemeClr val="accent5">
                  <a:lumMod val="80000"/>
                  <a:lumOff val="20000"/>
                </a:schemeClr>
              </a:solidFill>
              <a:ln w="19050">
                <a:noFill/>
              </a:ln>
              <a:effectLst/>
            </c:spPr>
            <c:extLst>
              <c:ext xmlns:c16="http://schemas.microsoft.com/office/drawing/2014/chart" uri="{C3380CC4-5D6E-409C-BE32-E72D297353CC}">
                <c16:uniqueId val="{00000021-FBCA-4210-B828-606407712554}"/>
              </c:ext>
            </c:extLst>
          </c:dPt>
          <c:dPt>
            <c:idx val="17"/>
            <c:bubble3D val="0"/>
            <c:spPr>
              <a:solidFill>
                <a:srgbClr val="F04C3E"/>
              </a:solidFill>
              <a:ln w="19050">
                <a:noFill/>
              </a:ln>
              <a:effectLst/>
            </c:spPr>
            <c:extLst>
              <c:ext xmlns:c16="http://schemas.microsoft.com/office/drawing/2014/chart" uri="{C3380CC4-5D6E-409C-BE32-E72D297353CC}">
                <c16:uniqueId val="{00000023-FBCA-4210-B828-606407712554}"/>
              </c:ext>
            </c:extLst>
          </c:dPt>
          <c:dLbls>
            <c:dLbl>
              <c:idx val="0"/>
              <c:tx>
                <c:rich>
                  <a:bodyPr/>
                  <a:lstStyle/>
                  <a:p>
                    <a:fld id="{2DEABC50-7A04-461A-A2CF-840A15A24D6E}" type="CELLRANGE">
                      <a:rPr lang="en-US">
                        <a:solidFill>
                          <a:schemeClr val="tx1"/>
                        </a:solidFill>
                      </a:rPr>
                      <a:pPr/>
                      <a:t>[CELLRANGE]</a:t>
                    </a:fld>
                    <a:r>
                      <a:rPr lang="en-US" baseline="0">
                        <a:solidFill>
                          <a:schemeClr val="tx1"/>
                        </a:solidFill>
                      </a:rPr>
                      <a:t>,</a:t>
                    </a:r>
                  </a:p>
                  <a:p>
                    <a:fld id="{36AC8C1F-0C76-4014-A843-21AD5827DF41}" type="PERCENTAGE">
                      <a:rPr lang="en-US" baseline="0" smtClean="0">
                        <a:solidFill>
                          <a:schemeClr val="tx1"/>
                        </a:solidFill>
                      </a:rPr>
                      <a:pPr/>
                      <a:t>[PORCENTAJE]</a:t>
                    </a:fld>
                    <a:endParaRPr lang="es-MX"/>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FBCA-4210-B828-606407712554}"/>
                </c:ext>
              </c:extLst>
            </c:dLbl>
            <c:dLbl>
              <c:idx val="1"/>
              <c:tx>
                <c:rich>
                  <a:bodyPr/>
                  <a:lstStyle/>
                  <a:p>
                    <a:fld id="{00484EBE-6F54-42BC-8826-273C2200507F}" type="CELLRANGE">
                      <a:rPr lang="en-US" smtClean="0"/>
                      <a:pPr/>
                      <a:t>[CELLRANGE]</a:t>
                    </a:fld>
                    <a:r>
                      <a:rPr lang="en-US" baseline="0"/>
                      <a:t> </a:t>
                    </a:r>
                  </a:p>
                  <a:p>
                    <a:fld id="{77F4B6C4-F0FF-4D1A-B25D-A079A04FEB0E}" type="PERCENTAGE">
                      <a:rPr lang="en-US" baseline="0" smtClean="0"/>
                      <a:pPr/>
                      <a:t>[PORCENTAJE]</a:t>
                    </a:fld>
                    <a:endParaRPr lang="es-MX"/>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FBCA-4210-B828-606407712554}"/>
                </c:ext>
              </c:extLst>
            </c:dLbl>
            <c:dLbl>
              <c:idx val="2"/>
              <c:tx>
                <c:rich>
                  <a:bodyPr/>
                  <a:lstStyle/>
                  <a:p>
                    <a:fld id="{944A2DE2-C31E-444D-862B-9FE34BCF1E46}" type="CELLRANGE">
                      <a:rPr lang="en-US">
                        <a:solidFill>
                          <a:srgbClr val="FF0000"/>
                        </a:solidFill>
                      </a:rPr>
                      <a:pPr/>
                      <a:t>[CELLRANGE]</a:t>
                    </a:fld>
                    <a:endParaRPr lang="en-US" baseline="0">
                      <a:solidFill>
                        <a:srgbClr val="FF0000"/>
                      </a:solidFill>
                    </a:endParaRPr>
                  </a:p>
                  <a:p>
                    <a:fld id="{179E7DA7-F9F8-4788-BDF5-024E77BF2472}" type="PERCENTAGE">
                      <a:rPr lang="en-US">
                        <a:solidFill>
                          <a:srgbClr val="FF0000"/>
                        </a:solidFill>
                      </a:rPr>
                      <a:pPr/>
                      <a:t>[PORCENTAJE]</a:t>
                    </a:fld>
                    <a:endParaRPr lang="es-MX"/>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FBCA-4210-B828-606407712554}"/>
                </c:ext>
              </c:extLst>
            </c:dLbl>
            <c:dLbl>
              <c:idx val="3"/>
              <c:tx>
                <c:rich>
                  <a:bodyPr/>
                  <a:lstStyle/>
                  <a:p>
                    <a:fld id="{7BD75E0E-840F-42B3-BA92-CE9F13A5FE4A}" type="CELLRANGE">
                      <a:rPr lang="en-US">
                        <a:solidFill>
                          <a:srgbClr val="FF0000"/>
                        </a:solidFill>
                      </a:rPr>
                      <a:pPr/>
                      <a:t>[CELLRANGE]</a:t>
                    </a:fld>
                    <a:endParaRPr lang="en-US" baseline="0">
                      <a:solidFill>
                        <a:srgbClr val="FF0000"/>
                      </a:solidFill>
                    </a:endParaRPr>
                  </a:p>
                  <a:p>
                    <a:fld id="{1F49FD8A-BBDB-417B-8D87-7B7861C2CA29}" type="PERCENTAGE">
                      <a:rPr lang="en-US">
                        <a:solidFill>
                          <a:srgbClr val="FF0000"/>
                        </a:solidFill>
                      </a:rPr>
                      <a:pPr/>
                      <a:t>[PORCENTAJE]</a:t>
                    </a:fld>
                    <a:endParaRPr lang="es-MX"/>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7-FBCA-4210-B828-606407712554}"/>
                </c:ext>
              </c:extLst>
            </c:dLbl>
            <c:dLbl>
              <c:idx val="4"/>
              <c:tx>
                <c:rich>
                  <a:bodyPr/>
                  <a:lstStyle/>
                  <a:p>
                    <a:fld id="{62F2FEEA-E4E8-438F-85F9-71A0739AC525}" type="CELLRANGE">
                      <a:rPr lang="en-US"/>
                      <a:pPr/>
                      <a:t>[CELLRANGE]</a:t>
                    </a:fld>
                    <a:endParaRPr lang="en-US" baseline="0"/>
                  </a:p>
                  <a:p>
                    <a:fld id="{79D307D5-49C5-4331-BD3C-DDF3F1F80BAB}" type="PERCENTAGE">
                      <a:rPr lang="en-US"/>
                      <a:pPr/>
                      <a:t>[PORCENTAJE]</a:t>
                    </a:fld>
                    <a:endParaRPr lang="es-MX"/>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9-FBCA-4210-B828-606407712554}"/>
                </c:ext>
              </c:extLst>
            </c:dLbl>
            <c:dLbl>
              <c:idx val="5"/>
              <c:tx>
                <c:rich>
                  <a:bodyPr/>
                  <a:lstStyle/>
                  <a:p>
                    <a:fld id="{3EE9C3E8-4842-4801-A2EF-DE60601A4F30}" type="CELLRANGE">
                      <a:rPr lang="en-US"/>
                      <a:pPr/>
                      <a:t>[CELLRANGE]</a:t>
                    </a:fld>
                    <a:endParaRPr lang="en-US" baseline="0"/>
                  </a:p>
                  <a:p>
                    <a:fld id="{EEB23FD5-2120-467E-866D-BCFE6BF2C521}" type="PERCENTAGE">
                      <a:rPr lang="en-US"/>
                      <a:pPr/>
                      <a:t>[PORCENTAJE]</a:t>
                    </a:fld>
                    <a:endParaRPr lang="es-MX"/>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B-FBCA-4210-B828-606407712554}"/>
                </c:ext>
              </c:extLst>
            </c:dLbl>
            <c:dLbl>
              <c:idx val="6"/>
              <c:tx>
                <c:rich>
                  <a:bodyPr/>
                  <a:lstStyle/>
                  <a:p>
                    <a:fld id="{96F63E70-AF5D-404A-9045-DD0A366265C5}" type="CELLRANGE">
                      <a:rPr lang="en-US"/>
                      <a:pPr/>
                      <a:t>[CELLRANGE]</a:t>
                    </a:fld>
                    <a:endParaRPr lang="en-US" baseline="0"/>
                  </a:p>
                  <a:p>
                    <a:fld id="{0BF8066D-C9FC-402B-AB10-7805E41B7574}" type="PERCENTAGE">
                      <a:rPr lang="en-US"/>
                      <a:pPr/>
                      <a:t>[PORCENTAJE]</a:t>
                    </a:fld>
                    <a:endParaRPr lang="es-MX"/>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D-FBCA-4210-B828-606407712554}"/>
                </c:ext>
              </c:extLst>
            </c:dLbl>
            <c:dLbl>
              <c:idx val="7"/>
              <c:tx>
                <c:rich>
                  <a:bodyPr/>
                  <a:lstStyle/>
                  <a:p>
                    <a:fld id="{81859C2F-E36A-420D-AA06-7160484F814A}" type="CELLRANGE">
                      <a:rPr lang="en-US">
                        <a:solidFill>
                          <a:srgbClr val="FF0000"/>
                        </a:solidFill>
                      </a:rPr>
                      <a:pPr/>
                      <a:t>[CELLRANGE]</a:t>
                    </a:fld>
                    <a:endParaRPr lang="en-US" baseline="0">
                      <a:solidFill>
                        <a:srgbClr val="FF0000"/>
                      </a:solidFill>
                    </a:endParaRPr>
                  </a:p>
                  <a:p>
                    <a:fld id="{338A2723-4141-406C-885F-3931ADE5CF7E}" type="PERCENTAGE">
                      <a:rPr lang="en-US">
                        <a:solidFill>
                          <a:srgbClr val="FF0000"/>
                        </a:solidFill>
                      </a:rPr>
                      <a:pPr/>
                      <a:t>[PORCENTAJE]</a:t>
                    </a:fld>
                    <a:endParaRPr lang="es-MX"/>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F-FBCA-4210-B828-606407712554}"/>
                </c:ext>
              </c:extLst>
            </c:dLbl>
            <c:dLbl>
              <c:idx val="8"/>
              <c:tx>
                <c:rich>
                  <a:bodyPr/>
                  <a:lstStyle/>
                  <a:p>
                    <a:fld id="{AF02A3D2-C109-4904-A755-9847D4F6BDCD}" type="CELLRANGE">
                      <a:rPr lang="en-US">
                        <a:solidFill>
                          <a:srgbClr val="FF0000"/>
                        </a:solidFill>
                      </a:rPr>
                      <a:pPr/>
                      <a:t>[CELLRANGE]</a:t>
                    </a:fld>
                    <a:endParaRPr lang="en-US" baseline="0">
                      <a:solidFill>
                        <a:srgbClr val="FF0000"/>
                      </a:solidFill>
                    </a:endParaRPr>
                  </a:p>
                  <a:p>
                    <a:fld id="{FEB6722F-EBAA-4914-BACD-5AA0ADD61039}" type="PERCENTAGE">
                      <a:rPr lang="en-US">
                        <a:solidFill>
                          <a:srgbClr val="FF0000"/>
                        </a:solidFill>
                      </a:rPr>
                      <a:pPr/>
                      <a:t>[PORCENTAJE]</a:t>
                    </a:fld>
                    <a:endParaRPr lang="es-MX"/>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1-FBCA-4210-B828-606407712554}"/>
                </c:ext>
              </c:extLst>
            </c:dLbl>
            <c:dLbl>
              <c:idx val="9"/>
              <c:tx>
                <c:rich>
                  <a:bodyPr/>
                  <a:lstStyle/>
                  <a:p>
                    <a:fld id="{927F36FA-13E8-4619-B7F3-C626AF7607F7}" type="CELLRANGE">
                      <a:rPr lang="en-US"/>
                      <a:pPr/>
                      <a:t>[CELLRANGE]</a:t>
                    </a:fld>
                    <a:endParaRPr lang="en-US" baseline="0"/>
                  </a:p>
                  <a:p>
                    <a:fld id="{641745A2-8259-4744-9303-2C2C532F4DBB}" type="PERCENTAGE">
                      <a:rPr lang="en-US"/>
                      <a:pPr/>
                      <a:t>[PORCENTAJE]</a:t>
                    </a:fld>
                    <a:endParaRPr lang="es-MX"/>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3-FBCA-4210-B828-606407712554}"/>
                </c:ext>
              </c:extLst>
            </c:dLbl>
            <c:dLbl>
              <c:idx val="10"/>
              <c:tx>
                <c:rich>
                  <a:bodyPr/>
                  <a:lstStyle/>
                  <a:p>
                    <a:fld id="{B99F1C01-8BEA-4282-835D-8226132ED819}" type="CELLRANGE">
                      <a:rPr lang="en-US"/>
                      <a:pPr/>
                      <a:t>[CELLRANGE]</a:t>
                    </a:fld>
                    <a:endParaRPr lang="en-US" baseline="0"/>
                  </a:p>
                  <a:p>
                    <a:fld id="{C630E174-838A-46AC-8DA8-072328E42F17}" type="PERCENTAGE">
                      <a:rPr lang="en-US"/>
                      <a:pPr/>
                      <a:t>[PORCENTAJE]</a:t>
                    </a:fld>
                    <a:endParaRPr lang="es-MX"/>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5-FBCA-4210-B828-606407712554}"/>
                </c:ext>
              </c:extLst>
            </c:dLbl>
            <c:dLbl>
              <c:idx val="11"/>
              <c:tx>
                <c:rich>
                  <a:bodyPr/>
                  <a:lstStyle/>
                  <a:p>
                    <a:fld id="{8EE7E142-0481-41CB-8A49-C0370A33F54F}" type="CELLRANGE">
                      <a:rPr lang="en-US"/>
                      <a:pPr/>
                      <a:t>[CELLRANGE]</a:t>
                    </a:fld>
                    <a:endParaRPr lang="en-US" baseline="0"/>
                  </a:p>
                  <a:p>
                    <a:fld id="{CA8B4A7F-FB6C-4BD2-8E69-CD3A756C33DE}" type="PERCENTAGE">
                      <a:rPr lang="en-US"/>
                      <a:pPr/>
                      <a:t>[PORCENTAJE]</a:t>
                    </a:fld>
                    <a:endParaRPr lang="es-MX"/>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7-FBCA-4210-B828-606407712554}"/>
                </c:ext>
              </c:extLst>
            </c:dLbl>
            <c:dLbl>
              <c:idx val="12"/>
              <c:tx>
                <c:rich>
                  <a:bodyPr/>
                  <a:lstStyle/>
                  <a:p>
                    <a:fld id="{94A47AC5-E747-4F78-9B80-141865978DE3}" type="CELLRANGE">
                      <a:rPr lang="en-US" smtClean="0"/>
                      <a:pPr/>
                      <a:t>[CELLRANGE]</a:t>
                    </a:fld>
                    <a:endParaRPr lang="en-US"/>
                  </a:p>
                  <a:p>
                    <a:r>
                      <a:rPr lang="en-US" baseline="0"/>
                      <a:t> </a:t>
                    </a:r>
                    <a:fld id="{FD3C83D3-42A0-4962-A0EE-78F2923C3335}" type="PERCENTAGE">
                      <a:rPr lang="en-US" baseline="0"/>
                      <a:pPr/>
                      <a:t>[PORCENTAJE]</a:t>
                    </a:fld>
                    <a:endParaRPr lang="en-US" baseline="0"/>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9-FBCA-4210-B828-606407712554}"/>
                </c:ext>
              </c:extLst>
            </c:dLbl>
            <c:dLbl>
              <c:idx val="13"/>
              <c:layout>
                <c:manualLayout>
                  <c:x val="2.348184223184223E-3"/>
                  <c:y val="0.24060744810744802"/>
                </c:manualLayout>
              </c:layout>
              <c:tx>
                <c:rich>
                  <a:bodyPr/>
                  <a:lstStyle/>
                  <a:p>
                    <a:fld id="{7C12EA04-4325-4FC8-981C-80EBA15A0D14}" type="CELLRANGE">
                      <a:rPr lang="en-US"/>
                      <a:pPr/>
                      <a:t>[CELLRANGE]</a:t>
                    </a:fld>
                    <a:endParaRPr lang="en-US" baseline="0"/>
                  </a:p>
                  <a:p>
                    <a:fld id="{E638176F-5B5D-49D4-9748-AFAD6D5A1EE2}" type="PERCENTAGE">
                      <a:rPr lang="en-US"/>
                      <a:pPr/>
                      <a:t>[PORCENTAJE]</a:t>
                    </a:fld>
                    <a:endParaRPr lang="es-MX"/>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B-FBCA-4210-B828-606407712554}"/>
                </c:ext>
              </c:extLst>
            </c:dLbl>
            <c:dLbl>
              <c:idx val="14"/>
              <c:tx>
                <c:rich>
                  <a:bodyPr/>
                  <a:lstStyle/>
                  <a:p>
                    <a:endParaRPr lang="en-US"/>
                  </a:p>
                </c:rich>
              </c:tx>
              <c:dLblPos val="bestFit"/>
              <c:showLegendKey val="0"/>
              <c:showVal val="0"/>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1D-FBCA-4210-B828-606407712554}"/>
                </c:ext>
              </c:extLst>
            </c:dLbl>
            <c:dLbl>
              <c:idx val="15"/>
              <c:tx>
                <c:rich>
                  <a:bodyPr/>
                  <a:lstStyle/>
                  <a:p>
                    <a:endParaRPr lang="en-US"/>
                  </a:p>
                </c:rich>
              </c:tx>
              <c:dLblPos val="bestFit"/>
              <c:showLegendKey val="0"/>
              <c:showVal val="0"/>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1F-FBCA-4210-B828-606407712554}"/>
                </c:ext>
              </c:extLst>
            </c:dLbl>
            <c:dLbl>
              <c:idx val="16"/>
              <c:tx>
                <c:rich>
                  <a:bodyPr/>
                  <a:lstStyle/>
                  <a:p>
                    <a:endParaRPr lang="en-US"/>
                  </a:p>
                </c:rich>
              </c:tx>
              <c:dLblPos val="bestFit"/>
              <c:showLegendKey val="0"/>
              <c:showVal val="0"/>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21-FBCA-4210-B828-606407712554}"/>
                </c:ext>
              </c:extLst>
            </c:dLbl>
            <c:dLbl>
              <c:idx val="17"/>
              <c:tx>
                <c:rich>
                  <a:bodyPr/>
                  <a:lstStyle/>
                  <a:p>
                    <a:fld id="{7E1AD82E-3D7D-46AD-932A-CFF78956E5B5}" type="CELLRANGE">
                      <a:rPr lang="en-US"/>
                      <a:pPr/>
                      <a:t>[CELLRANGE]</a:t>
                    </a:fld>
                    <a:endParaRPr lang="en-US" baseline="0"/>
                  </a:p>
                  <a:p>
                    <a:fld id="{9FE844FB-4844-4AA0-9826-213149FCEC5F}" type="PERCENTAGE">
                      <a:rPr lang="en-US"/>
                      <a:pPr/>
                      <a:t>[PORCENTAJE]</a:t>
                    </a:fld>
                    <a:endParaRPr lang="es-MX"/>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23-FBCA-4210-B828-606407712554}"/>
                </c:ext>
              </c:extLst>
            </c:dLbl>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lumMod val="75000"/>
                        <a:lumOff val="25000"/>
                      </a:schemeClr>
                    </a:solidFill>
                    <a:latin typeface="+mn-lt"/>
                    <a:ea typeface="+mn-ea"/>
                    <a:cs typeface="+mn-cs"/>
                  </a:defRPr>
                </a:pPr>
                <a:endParaRPr lang="es-MX"/>
              </a:p>
            </c:txPr>
            <c:dLblPos val="bestFit"/>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Sheet1!$A$2:$A$19</c:f>
              <c:strCache>
                <c:ptCount val="18"/>
                <c:pt idx="0">
                  <c:v>USA</c:v>
                </c:pt>
                <c:pt idx="1">
                  <c:v>Australia</c:v>
                </c:pt>
                <c:pt idx="2">
                  <c:v>Canada</c:v>
                </c:pt>
                <c:pt idx="3">
                  <c:v>Chile</c:v>
                </c:pt>
                <c:pt idx="4">
                  <c:v>China</c:v>
                </c:pt>
                <c:pt idx="5">
                  <c:v>Congo</c:v>
                </c:pt>
                <c:pt idx="6">
                  <c:v>Indonesia</c:v>
                </c:pt>
                <c:pt idx="7">
                  <c:v>Mexico</c:v>
                </c:pt>
                <c:pt idx="8">
                  <c:v>Peru</c:v>
                </c:pt>
                <c:pt idx="9">
                  <c:v>Zambia</c:v>
                </c:pt>
                <c:pt idx="10">
                  <c:v>Peru</c:v>
                </c:pt>
                <c:pt idx="11">
                  <c:v>Russia</c:v>
                </c:pt>
                <c:pt idx="12">
                  <c:v>South Africa</c:v>
                </c:pt>
                <c:pt idx="13">
                  <c:v>Uzbekistan</c:v>
                </c:pt>
                <c:pt idx="14">
                  <c:v>Colombia</c:v>
                </c:pt>
                <c:pt idx="15">
                  <c:v>Chile</c:v>
                </c:pt>
                <c:pt idx="16">
                  <c:v>Argentina</c:v>
                </c:pt>
                <c:pt idx="17">
                  <c:v>Others</c:v>
                </c:pt>
              </c:strCache>
            </c:strRef>
          </c:cat>
          <c:val>
            <c:numRef>
              <c:f>Sheet1!$B$2:$B$19</c:f>
              <c:numCache>
                <c:formatCode>General</c:formatCode>
                <c:ptCount val="18"/>
                <c:pt idx="0">
                  <c:v>1200</c:v>
                </c:pt>
                <c:pt idx="1">
                  <c:v>900</c:v>
                </c:pt>
                <c:pt idx="2">
                  <c:v>590</c:v>
                </c:pt>
                <c:pt idx="3">
                  <c:v>5600</c:v>
                </c:pt>
                <c:pt idx="4">
                  <c:v>1800</c:v>
                </c:pt>
                <c:pt idx="5">
                  <c:v>1800</c:v>
                </c:pt>
                <c:pt idx="6">
                  <c:v>810</c:v>
                </c:pt>
                <c:pt idx="7">
                  <c:v>720</c:v>
                </c:pt>
                <c:pt idx="8">
                  <c:v>2200</c:v>
                </c:pt>
                <c:pt idx="9">
                  <c:v>830</c:v>
                </c:pt>
                <c:pt idx="17">
                  <c:v>4530</c:v>
                </c:pt>
              </c:numCache>
            </c:numRef>
          </c:val>
          <c:extLst>
            <c:ext xmlns:c15="http://schemas.microsoft.com/office/drawing/2012/chart" uri="{02D57815-91ED-43cb-92C2-25804820EDAC}">
              <c15:datalabelsRange>
                <c15:f>Sheet1!$A$2:$A$19</c15:f>
                <c15:dlblRangeCache>
                  <c:ptCount val="18"/>
                  <c:pt idx="0">
                    <c:v>USA</c:v>
                  </c:pt>
                  <c:pt idx="1">
                    <c:v>Australia</c:v>
                  </c:pt>
                  <c:pt idx="2">
                    <c:v>Canada</c:v>
                  </c:pt>
                  <c:pt idx="3">
                    <c:v>Chile</c:v>
                  </c:pt>
                  <c:pt idx="4">
                    <c:v>China</c:v>
                  </c:pt>
                  <c:pt idx="5">
                    <c:v>Congo</c:v>
                  </c:pt>
                  <c:pt idx="6">
                    <c:v>Indonesia</c:v>
                  </c:pt>
                  <c:pt idx="7">
                    <c:v>Mexico</c:v>
                  </c:pt>
                  <c:pt idx="8">
                    <c:v>Peru</c:v>
                  </c:pt>
                  <c:pt idx="9">
                    <c:v>Zambia</c:v>
                  </c:pt>
                  <c:pt idx="10">
                    <c:v>Peru</c:v>
                  </c:pt>
                  <c:pt idx="11">
                    <c:v>Russia</c:v>
                  </c:pt>
                  <c:pt idx="12">
                    <c:v>South Africa</c:v>
                  </c:pt>
                  <c:pt idx="13">
                    <c:v>Uzbekistan</c:v>
                  </c:pt>
                  <c:pt idx="14">
                    <c:v>Colombia</c:v>
                  </c:pt>
                  <c:pt idx="15">
                    <c:v>Chile</c:v>
                  </c:pt>
                  <c:pt idx="16">
                    <c:v>Argentina</c:v>
                  </c:pt>
                  <c:pt idx="17">
                    <c:v>Others</c:v>
                  </c:pt>
                </c15:dlblRangeCache>
              </c15:datalabelsRange>
            </c:ext>
            <c:ext xmlns:c16="http://schemas.microsoft.com/office/drawing/2014/chart" uri="{C3380CC4-5D6E-409C-BE32-E72D297353CC}">
              <c16:uniqueId val="{00000024-FBCA-4210-B828-60640771255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2"/>
            </a:solidFill>
            <a:ln>
              <a:noFill/>
            </a:ln>
            <a:effectLst/>
          </c:spPr>
          <c:invertIfNegative val="0"/>
          <c:dPt>
            <c:idx val="3"/>
            <c:invertIfNegative val="0"/>
            <c:bubble3D val="0"/>
            <c:spPr>
              <a:solidFill>
                <a:srgbClr val="F04C3E"/>
              </a:solidFill>
              <a:ln>
                <a:noFill/>
              </a:ln>
              <a:effectLst/>
            </c:spPr>
            <c:extLst>
              <c:ext xmlns:c16="http://schemas.microsoft.com/office/drawing/2014/chart" uri="{C3380CC4-5D6E-409C-BE32-E72D297353CC}">
                <c16:uniqueId val="{00000001-6692-434E-93E4-3A8EC24B172A}"/>
              </c:ext>
            </c:extLst>
          </c:dPt>
          <c:dPt>
            <c:idx val="9"/>
            <c:invertIfNegative val="0"/>
            <c:bubble3D val="0"/>
            <c:spPr>
              <a:solidFill>
                <a:srgbClr val="F04C3E"/>
              </a:solidFill>
              <a:ln>
                <a:noFill/>
              </a:ln>
              <a:effectLst/>
            </c:spPr>
            <c:extLst>
              <c:ext xmlns:c16="http://schemas.microsoft.com/office/drawing/2014/chart" uri="{C3380CC4-5D6E-409C-BE32-E72D297353CC}">
                <c16:uniqueId val="{00000003-6692-434E-93E4-3A8EC24B172A}"/>
              </c:ext>
            </c:extLst>
          </c:dPt>
          <c:dPt>
            <c:idx val="10"/>
            <c:invertIfNegative val="0"/>
            <c:bubble3D val="0"/>
            <c:spPr>
              <a:solidFill>
                <a:srgbClr val="F04C3E"/>
              </a:solidFill>
              <a:ln>
                <a:noFill/>
              </a:ln>
              <a:effectLst/>
            </c:spPr>
            <c:extLst>
              <c:ext xmlns:c16="http://schemas.microsoft.com/office/drawing/2014/chart" uri="{C3380CC4-5D6E-409C-BE32-E72D297353CC}">
                <c16:uniqueId val="{00000005-6692-434E-93E4-3A8EC24B172A}"/>
              </c:ext>
            </c:extLst>
          </c:dPt>
          <c:dLbls>
            <c:dLbl>
              <c:idx val="3"/>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EYInterstate Light" panose="02000506000000020004" pitchFamily="2" charset="0"/>
                      <a:ea typeface="+mn-ea"/>
                      <a:cs typeface="+mn-cs"/>
                    </a:defRPr>
                  </a:pPr>
                  <a:endParaRPr lang="es-MX"/>
                </a:p>
              </c:txPr>
              <c:dLblPos val="ctr"/>
              <c:showLegendKey val="0"/>
              <c:showVal val="1"/>
              <c:showCatName val="0"/>
              <c:showSerName val="0"/>
              <c:showPercent val="0"/>
              <c:showBubbleSize val="0"/>
              <c:extLst>
                <c:ext xmlns:c16="http://schemas.microsoft.com/office/drawing/2014/chart" uri="{C3380CC4-5D6E-409C-BE32-E72D297353CC}">
                  <c16:uniqueId val="{00000001-6692-434E-93E4-3A8EC24B172A}"/>
                </c:ext>
              </c:extLst>
            </c:dLbl>
            <c:dLbl>
              <c:idx val="9"/>
              <c:tx>
                <c:rich>
                  <a:bodyPr/>
                  <a:lstStyle/>
                  <a:p>
                    <a:fld id="{4B5A9A61-4DCD-44EC-B374-F8D3FCABC6C8}" type="VALUE">
                      <a:rPr lang="en-US">
                        <a:solidFill>
                          <a:schemeClr val="tx2"/>
                        </a:solidFill>
                      </a:rPr>
                      <a:pPr/>
                      <a:t>[VALOR]</a:t>
                    </a:fld>
                    <a:endParaRPr lang="es-MX"/>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692-434E-93E4-3A8EC24B172A}"/>
                </c:ext>
              </c:extLst>
            </c:dLbl>
            <c:dLbl>
              <c:idx val="10"/>
              <c:tx>
                <c:rich>
                  <a:bodyPr/>
                  <a:lstStyle/>
                  <a:p>
                    <a:fld id="{7665E11E-E493-4ADA-BC5C-F59E71A02A38}" type="VALUE">
                      <a:rPr lang="en-US">
                        <a:solidFill>
                          <a:schemeClr val="tx2"/>
                        </a:solidFill>
                      </a:rPr>
                      <a:pPr/>
                      <a:t>[VALOR]</a:t>
                    </a:fld>
                    <a:endParaRPr lang="es-MX"/>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692-434E-93E4-3A8EC24B172A}"/>
                </c:ext>
              </c:extLst>
            </c:dLbl>
            <c:dLbl>
              <c:idx val="17"/>
              <c:tx>
                <c:rich>
                  <a:bodyPr/>
                  <a:lstStyle/>
                  <a:p>
                    <a:fld id="{E7FCB7A9-A9EF-4A61-90F5-50818B6025EC}" type="VALUE">
                      <a:rPr lang="en-US">
                        <a:solidFill>
                          <a:sysClr val="windowText" lastClr="000000"/>
                        </a:solidFill>
                      </a:rPr>
                      <a:pPr/>
                      <a:t>[VALOR]</a:t>
                    </a:fld>
                    <a:endParaRPr lang="es-MX"/>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692-434E-93E4-3A8EC24B172A}"/>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EYInterstate Light" panose="02000506000000020004" pitchFamily="2" charset="0"/>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Sheet1!$K$6:$K$23</c:f>
              <c:numCache>
                <c:formatCode>0.00%</c:formatCode>
                <c:ptCount val="18"/>
                <c:pt idx="0">
                  <c:v>0.309</c:v>
                </c:pt>
                <c:pt idx="1">
                  <c:v>0.32500000000000001</c:v>
                </c:pt>
                <c:pt idx="2">
                  <c:v>0.317</c:v>
                </c:pt>
                <c:pt idx="3">
                  <c:v>0.373</c:v>
                </c:pt>
                <c:pt idx="4">
                  <c:v>0.374</c:v>
                </c:pt>
                <c:pt idx="5">
                  <c:v>0.36199999999999999</c:v>
                </c:pt>
                <c:pt idx="6">
                  <c:v>0.36399999999999999</c:v>
                </c:pt>
                <c:pt idx="7">
                  <c:v>0.36599999999999999</c:v>
                </c:pt>
                <c:pt idx="8">
                  <c:v>0.38400000000000001</c:v>
                </c:pt>
                <c:pt idx="9">
                  <c:v>0.41699999999999998</c:v>
                </c:pt>
                <c:pt idx="10">
                  <c:v>0.43099999999999999</c:v>
                </c:pt>
                <c:pt idx="11">
                  <c:v>0.4</c:v>
                </c:pt>
                <c:pt idx="12">
                  <c:v>0.499</c:v>
                </c:pt>
                <c:pt idx="13">
                  <c:v>0.40699999999999997</c:v>
                </c:pt>
                <c:pt idx="14">
                  <c:v>0.47899999999999998</c:v>
                </c:pt>
                <c:pt idx="15">
                  <c:v>0.55200000000000005</c:v>
                </c:pt>
                <c:pt idx="16">
                  <c:v>0.59</c:v>
                </c:pt>
                <c:pt idx="17">
                  <c:v>0.70699999999999996</c:v>
                </c:pt>
              </c:numCache>
            </c:numRef>
          </c:val>
          <c:extLst>
            <c:ext xmlns:c16="http://schemas.microsoft.com/office/drawing/2014/chart" uri="{C3380CC4-5D6E-409C-BE32-E72D297353CC}">
              <c16:uniqueId val="{00000007-6692-434E-93E4-3A8EC24B172A}"/>
            </c:ext>
          </c:extLst>
        </c:ser>
        <c:ser>
          <c:idx val="2"/>
          <c:order val="2"/>
          <c:spPr>
            <a:solidFill>
              <a:schemeClr val="accent5"/>
            </a:solidFill>
            <a:ln>
              <a:noFill/>
            </a:ln>
            <a:effectLst/>
          </c:spPr>
          <c:invertIfNegative val="0"/>
          <c:dLbls>
            <c:dLbl>
              <c:idx val="10"/>
              <c:tx>
                <c:rich>
                  <a:bodyPr/>
                  <a:lstStyle/>
                  <a:p>
                    <a:fld id="{BF966255-DA14-4EFB-A97C-28484797EAAA}" type="VALUE">
                      <a:rPr lang="en-US">
                        <a:solidFill>
                          <a:schemeClr val="tx2"/>
                        </a:solidFill>
                      </a:rPr>
                      <a:pPr/>
                      <a:t>[VALOR]</a:t>
                    </a:fld>
                    <a:endParaRPr lang="es-MX"/>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6692-434E-93E4-3A8EC24B172A}"/>
                </c:ext>
              </c:extLst>
            </c:dLbl>
            <c:dLbl>
              <c:idx val="11"/>
              <c:tx>
                <c:rich>
                  <a:bodyPr/>
                  <a:lstStyle/>
                  <a:p>
                    <a:fld id="{138D9C93-559C-44B3-9957-FAF91594B4DC}" type="VALUE">
                      <a:rPr lang="en-US">
                        <a:solidFill>
                          <a:schemeClr val="tx2"/>
                        </a:solidFill>
                      </a:rPr>
                      <a:pPr/>
                      <a:t>[VALOR]</a:t>
                    </a:fld>
                    <a:endParaRPr lang="es-MX"/>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692-434E-93E4-3A8EC24B172A}"/>
                </c:ext>
              </c:extLst>
            </c:dLbl>
            <c:dLbl>
              <c:idx val="12"/>
              <c:tx>
                <c:rich>
                  <a:bodyPr/>
                  <a:lstStyle/>
                  <a:p>
                    <a:fld id="{436EA5C5-6956-4FD2-9B24-768842962627}" type="VALUE">
                      <a:rPr lang="en-US">
                        <a:solidFill>
                          <a:schemeClr val="tx2"/>
                        </a:solidFill>
                      </a:rPr>
                      <a:pPr/>
                      <a:t>[VALOR]</a:t>
                    </a:fld>
                    <a:endParaRPr lang="es-MX"/>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6692-434E-93E4-3A8EC24B172A}"/>
                </c:ext>
              </c:extLst>
            </c:dLbl>
            <c:dLbl>
              <c:idx val="13"/>
              <c:tx>
                <c:rich>
                  <a:bodyPr/>
                  <a:lstStyle/>
                  <a:p>
                    <a:fld id="{452D2E10-3ED8-4B96-9B64-ED3FD91D689F}" type="VALUE">
                      <a:rPr lang="en-US">
                        <a:solidFill>
                          <a:schemeClr val="tx2"/>
                        </a:solidFill>
                      </a:rPr>
                      <a:pPr/>
                      <a:t>[VALOR]</a:t>
                    </a:fld>
                    <a:endParaRPr lang="es-MX"/>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6692-434E-93E4-3A8EC24B172A}"/>
                </c:ext>
              </c:extLst>
            </c:dLbl>
            <c:dLbl>
              <c:idx val="14"/>
              <c:tx>
                <c:rich>
                  <a:bodyPr/>
                  <a:lstStyle/>
                  <a:p>
                    <a:fld id="{3815D367-122D-49B5-9DA3-6450FC5FFDFC}" type="VALUE">
                      <a:rPr lang="en-US">
                        <a:solidFill>
                          <a:schemeClr val="tx2"/>
                        </a:solidFill>
                      </a:rPr>
                      <a:pPr/>
                      <a:t>[VALOR]</a:t>
                    </a:fld>
                    <a:endParaRPr lang="es-MX"/>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6692-434E-93E4-3A8EC24B172A}"/>
                </c:ext>
              </c:extLst>
            </c:dLbl>
            <c:dLbl>
              <c:idx val="15"/>
              <c:tx>
                <c:rich>
                  <a:bodyPr/>
                  <a:lstStyle/>
                  <a:p>
                    <a:fld id="{5A983F4E-59FF-47A2-B561-74C1384409E3}" type="VALUE">
                      <a:rPr lang="en-US">
                        <a:solidFill>
                          <a:schemeClr val="tx2"/>
                        </a:solidFill>
                      </a:rPr>
                      <a:pPr/>
                      <a:t>[VALOR]</a:t>
                    </a:fld>
                    <a:endParaRPr lang="es-MX"/>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6692-434E-93E4-3A8EC24B172A}"/>
                </c:ext>
              </c:extLst>
            </c:dLbl>
            <c:dLbl>
              <c:idx val="16"/>
              <c:tx>
                <c:rich>
                  <a:bodyPr/>
                  <a:lstStyle/>
                  <a:p>
                    <a:fld id="{E4C44AB0-9D0F-4D5A-88ED-A16EC70ECBF3}" type="VALUE">
                      <a:rPr lang="en-US">
                        <a:solidFill>
                          <a:schemeClr val="tx2"/>
                        </a:solidFill>
                      </a:rPr>
                      <a:pPr/>
                      <a:t>[VALOR]</a:t>
                    </a:fld>
                    <a:endParaRPr lang="es-MX"/>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6692-434E-93E4-3A8EC24B172A}"/>
                </c:ext>
              </c:extLst>
            </c:dLbl>
            <c:dLbl>
              <c:idx val="17"/>
              <c:tx>
                <c:rich>
                  <a:bodyPr/>
                  <a:lstStyle/>
                  <a:p>
                    <a:fld id="{DDFCA296-2E3E-4784-A030-3C260BB4AE8D}" type="VALUE">
                      <a:rPr lang="en-US">
                        <a:solidFill>
                          <a:schemeClr val="tx2"/>
                        </a:solidFill>
                      </a:rPr>
                      <a:pPr/>
                      <a:t>[VALOR]</a:t>
                    </a:fld>
                    <a:endParaRPr lang="es-MX"/>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6692-434E-93E4-3A8EC24B172A}"/>
                </c:ext>
              </c:extLst>
            </c:dLbl>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EYInterstate Light" panose="02000506000000020004" pitchFamily="2" charset="0"/>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Sheet1!$M$6:$M$23</c:f>
              <c:numCache>
                <c:formatCode>0.00%</c:formatCode>
                <c:ptCount val="18"/>
                <c:pt idx="0">
                  <c:v>0.42899999999999999</c:v>
                </c:pt>
                <c:pt idx="1">
                  <c:v>0.44800000000000001</c:v>
                </c:pt>
                <c:pt idx="2">
                  <c:v>0.47299999999999998</c:v>
                </c:pt>
                <c:pt idx="3">
                  <c:v>0.50800000000000001</c:v>
                </c:pt>
                <c:pt idx="4">
                  <c:v>0.52900000000000003</c:v>
                </c:pt>
                <c:pt idx="5">
                  <c:v>0.54100000000000004</c:v>
                </c:pt>
                <c:pt idx="6">
                  <c:v>0.54900000000000004</c:v>
                </c:pt>
                <c:pt idx="7">
                  <c:v>0.55100000000000005</c:v>
                </c:pt>
                <c:pt idx="8">
                  <c:v>0.55100000000000005</c:v>
                </c:pt>
                <c:pt idx="9">
                  <c:v>0.56599999999999995</c:v>
                </c:pt>
                <c:pt idx="10">
                  <c:v>0.58199999999999996</c:v>
                </c:pt>
                <c:pt idx="11">
                  <c:v>0.60199999999999998</c:v>
                </c:pt>
                <c:pt idx="12">
                  <c:v>0.63800000000000001</c:v>
                </c:pt>
                <c:pt idx="13">
                  <c:v>0.67700000000000005</c:v>
                </c:pt>
                <c:pt idx="14">
                  <c:v>0.71899999999999997</c:v>
                </c:pt>
                <c:pt idx="15">
                  <c:v>0.82699999999999996</c:v>
                </c:pt>
                <c:pt idx="16">
                  <c:v>0.94599999999999995</c:v>
                </c:pt>
                <c:pt idx="17">
                  <c:v>1.038</c:v>
                </c:pt>
              </c:numCache>
            </c:numRef>
          </c:val>
          <c:extLst>
            <c:ext xmlns:c16="http://schemas.microsoft.com/office/drawing/2014/chart" uri="{C3380CC4-5D6E-409C-BE32-E72D297353CC}">
              <c16:uniqueId val="{00000010-6692-434E-93E4-3A8EC24B172A}"/>
            </c:ext>
          </c:extLst>
        </c:ser>
        <c:dLbls>
          <c:dLblPos val="ctr"/>
          <c:showLegendKey val="0"/>
          <c:showVal val="1"/>
          <c:showCatName val="0"/>
          <c:showSerName val="0"/>
          <c:showPercent val="0"/>
          <c:showBubbleSize val="0"/>
        </c:dLbls>
        <c:gapWidth val="79"/>
        <c:overlap val="100"/>
        <c:axId val="685867184"/>
        <c:axId val="685864888"/>
        <c:extLst>
          <c:ext xmlns:c15="http://schemas.microsoft.com/office/drawing/2012/chart" uri="{02D57815-91ED-43cb-92C2-25804820EDAC}">
            <c15:filteredBarSeries>
              <c15: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EYInterstate Light" panose="02000506000000020004" pitchFamily="2" charset="0"/>
                          <a:ea typeface="+mn-ea"/>
                          <a:cs typeface="+mn-cs"/>
                        </a:defRPr>
                      </a:pPr>
                      <a:endParaRPr lang="es-MX"/>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val>
                  <c:numRef>
                    <c:extLst>
                      <c:ext uri="{02D57815-91ED-43cb-92C2-25804820EDAC}">
                        <c15:formulaRef>
                          <c15:sqref>Sheet1!$L$6:$L$23</c15:sqref>
                        </c15:formulaRef>
                      </c:ext>
                    </c:extLst>
                    <c:numCache>
                      <c:formatCode>General</c:formatCode>
                      <c:ptCount val="18"/>
                    </c:numCache>
                  </c:numRef>
                </c:val>
                <c:extLst>
                  <c:ext xmlns:c16="http://schemas.microsoft.com/office/drawing/2014/chart" uri="{C3380CC4-5D6E-409C-BE32-E72D297353CC}">
                    <c16:uniqueId val="{00000011-6692-434E-93E4-3A8EC24B172A}"/>
                  </c:ext>
                </c:extLst>
              </c15:ser>
            </c15:filteredBarSeries>
          </c:ext>
        </c:extLst>
      </c:barChart>
      <c:catAx>
        <c:axId val="685867184"/>
        <c:scaling>
          <c:orientation val="minMax"/>
        </c:scaling>
        <c:delete val="1"/>
        <c:axPos val="l"/>
        <c:majorGridlines>
          <c:spPr>
            <a:ln w="3175" cap="flat" cmpd="sng" algn="ctr">
              <a:noFill/>
              <a:round/>
            </a:ln>
            <a:effectLst/>
          </c:spPr>
        </c:majorGridlines>
        <c:numFmt formatCode="General" sourceLinked="1"/>
        <c:majorTickMark val="none"/>
        <c:minorTickMark val="none"/>
        <c:tickLblPos val="nextTo"/>
        <c:crossAx val="685864888"/>
        <c:crosses val="autoZero"/>
        <c:auto val="1"/>
        <c:lblAlgn val="ctr"/>
        <c:lblOffset val="100"/>
        <c:noMultiLvlLbl val="0"/>
      </c:catAx>
      <c:valAx>
        <c:axId val="685864888"/>
        <c:scaling>
          <c:orientation val="minMax"/>
        </c:scaling>
        <c:delete val="1"/>
        <c:axPos val="b"/>
        <c:numFmt formatCode="0.00%" sourceLinked="1"/>
        <c:majorTickMark val="none"/>
        <c:minorTickMark val="none"/>
        <c:tickLblPos val="nextTo"/>
        <c:crossAx val="68586718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EYInterstate Light" panose="02000506000000020004" pitchFamily="2" charset="0"/>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ADEDEB-A3A9-41E0-A55B-B090485A778F}" type="doc">
      <dgm:prSet loTypeId="urn:microsoft.com/office/officeart/2005/8/layout/radial3" loCatId="cycle" qsTypeId="urn:microsoft.com/office/officeart/2005/8/quickstyle/simple1" qsCatId="simple" csTypeId="urn:microsoft.com/office/officeart/2005/8/colors/accent2_1" csCatId="accent2" phldr="1"/>
      <dgm:spPr/>
      <dgm:t>
        <a:bodyPr/>
        <a:lstStyle/>
        <a:p>
          <a:endParaRPr lang="en-US"/>
        </a:p>
      </dgm:t>
    </dgm:pt>
    <dgm:pt modelId="{41999A89-00E1-49A4-A3DF-9FEBFC328472}">
      <dgm:prSet phldrT="[Text]"/>
      <dgm:spPr/>
      <dgm:t>
        <a:bodyPr/>
        <a:lstStyle/>
        <a:p>
          <a:r>
            <a:rPr lang="en-US"/>
            <a:t>Tax Quality Sessions</a:t>
          </a:r>
        </a:p>
      </dgm:t>
    </dgm:pt>
    <dgm:pt modelId="{1F17534C-2F32-4385-8744-EC0EA2F4EEB5}" type="parTrans" cxnId="{67A1AC15-D83E-4F2A-9F0A-FAA1E6F51D57}">
      <dgm:prSet/>
      <dgm:spPr/>
      <dgm:t>
        <a:bodyPr/>
        <a:lstStyle/>
        <a:p>
          <a:endParaRPr lang="en-US"/>
        </a:p>
      </dgm:t>
    </dgm:pt>
    <dgm:pt modelId="{EB894B39-E2E5-40AA-B175-D222026689A9}" type="sibTrans" cxnId="{67A1AC15-D83E-4F2A-9F0A-FAA1E6F51D57}">
      <dgm:prSet/>
      <dgm:spPr/>
      <dgm:t>
        <a:bodyPr/>
        <a:lstStyle/>
        <a:p>
          <a:endParaRPr lang="en-US"/>
        </a:p>
      </dgm:t>
    </dgm:pt>
    <dgm:pt modelId="{55A0B214-82AE-4E9B-A3E4-80F1D637E60A}">
      <dgm:prSet phldrT="[Text]"/>
      <dgm:spPr/>
      <dgm:t>
        <a:bodyPr/>
        <a:lstStyle/>
        <a:p>
          <a:r>
            <a:rPr lang="en-US"/>
            <a:t>Learn and share</a:t>
          </a:r>
        </a:p>
      </dgm:t>
    </dgm:pt>
    <dgm:pt modelId="{12361224-46C6-43A5-B7D8-E6F0E0A5B6FC}" type="parTrans" cxnId="{DCB74074-96A6-49D7-AA82-B5F4BEBFAAD0}">
      <dgm:prSet/>
      <dgm:spPr/>
      <dgm:t>
        <a:bodyPr/>
        <a:lstStyle/>
        <a:p>
          <a:endParaRPr lang="en-US"/>
        </a:p>
      </dgm:t>
    </dgm:pt>
    <dgm:pt modelId="{E8948546-8C5C-4A53-ADB9-25E7C4344E64}" type="sibTrans" cxnId="{DCB74074-96A6-49D7-AA82-B5F4BEBFAAD0}">
      <dgm:prSet/>
      <dgm:spPr/>
      <dgm:t>
        <a:bodyPr/>
        <a:lstStyle/>
        <a:p>
          <a:endParaRPr lang="en-US"/>
        </a:p>
      </dgm:t>
    </dgm:pt>
    <dgm:pt modelId="{E48F1B59-AE12-4506-ABE3-F1265776FF06}" type="pres">
      <dgm:prSet presAssocID="{23ADEDEB-A3A9-41E0-A55B-B090485A778F}" presName="composite" presStyleCnt="0">
        <dgm:presLayoutVars>
          <dgm:chMax val="1"/>
          <dgm:dir/>
          <dgm:resizeHandles val="exact"/>
        </dgm:presLayoutVars>
      </dgm:prSet>
      <dgm:spPr/>
    </dgm:pt>
    <dgm:pt modelId="{4BC7ACD2-23BB-4A1D-8860-8B054CFC6B33}" type="pres">
      <dgm:prSet presAssocID="{23ADEDEB-A3A9-41E0-A55B-B090485A778F}" presName="radial" presStyleCnt="0">
        <dgm:presLayoutVars>
          <dgm:animLvl val="ctr"/>
        </dgm:presLayoutVars>
      </dgm:prSet>
      <dgm:spPr/>
    </dgm:pt>
    <dgm:pt modelId="{7A23BBAB-12E7-4648-AA00-5FD531630AC1}" type="pres">
      <dgm:prSet presAssocID="{41999A89-00E1-49A4-A3DF-9FEBFC328472}" presName="centerShape" presStyleLbl="vennNode1" presStyleIdx="0" presStyleCnt="2"/>
      <dgm:spPr/>
    </dgm:pt>
    <dgm:pt modelId="{77F3332E-305B-4306-8635-E0AB799EF1A0}" type="pres">
      <dgm:prSet presAssocID="{55A0B214-82AE-4E9B-A3E4-80F1D637E60A}" presName="node" presStyleLbl="vennNode1" presStyleIdx="1" presStyleCnt="2">
        <dgm:presLayoutVars>
          <dgm:bulletEnabled val="1"/>
        </dgm:presLayoutVars>
      </dgm:prSet>
      <dgm:spPr/>
    </dgm:pt>
  </dgm:ptLst>
  <dgm:cxnLst>
    <dgm:cxn modelId="{67A1AC15-D83E-4F2A-9F0A-FAA1E6F51D57}" srcId="{23ADEDEB-A3A9-41E0-A55B-B090485A778F}" destId="{41999A89-00E1-49A4-A3DF-9FEBFC328472}" srcOrd="0" destOrd="0" parTransId="{1F17534C-2F32-4385-8744-EC0EA2F4EEB5}" sibTransId="{EB894B39-E2E5-40AA-B175-D222026689A9}"/>
    <dgm:cxn modelId="{0F2C1A49-4598-4A5D-A92B-11000D24238A}" type="presOf" srcId="{23ADEDEB-A3A9-41E0-A55B-B090485A778F}" destId="{E48F1B59-AE12-4506-ABE3-F1265776FF06}" srcOrd="0" destOrd="0" presId="urn:microsoft.com/office/officeart/2005/8/layout/radial3"/>
    <dgm:cxn modelId="{DCB74074-96A6-49D7-AA82-B5F4BEBFAAD0}" srcId="{41999A89-00E1-49A4-A3DF-9FEBFC328472}" destId="{55A0B214-82AE-4E9B-A3E4-80F1D637E60A}" srcOrd="0" destOrd="0" parTransId="{12361224-46C6-43A5-B7D8-E6F0E0A5B6FC}" sibTransId="{E8948546-8C5C-4A53-ADB9-25E7C4344E64}"/>
    <dgm:cxn modelId="{AD28E37F-4C3F-444F-8FBE-EA6E6A8BC0C8}" type="presOf" srcId="{41999A89-00E1-49A4-A3DF-9FEBFC328472}" destId="{7A23BBAB-12E7-4648-AA00-5FD531630AC1}" srcOrd="0" destOrd="0" presId="urn:microsoft.com/office/officeart/2005/8/layout/radial3"/>
    <dgm:cxn modelId="{886798E3-27F6-4A18-B48C-7BF743082313}" type="presOf" srcId="{55A0B214-82AE-4E9B-A3E4-80F1D637E60A}" destId="{77F3332E-305B-4306-8635-E0AB799EF1A0}" srcOrd="0" destOrd="0" presId="urn:microsoft.com/office/officeart/2005/8/layout/radial3"/>
    <dgm:cxn modelId="{E533486B-7B97-4A15-9186-09D4E59DB9AD}" type="presParOf" srcId="{E48F1B59-AE12-4506-ABE3-F1265776FF06}" destId="{4BC7ACD2-23BB-4A1D-8860-8B054CFC6B33}" srcOrd="0" destOrd="0" presId="urn:microsoft.com/office/officeart/2005/8/layout/radial3"/>
    <dgm:cxn modelId="{EC9471BD-65CB-4B2B-BB50-03767CAF1E18}" type="presParOf" srcId="{4BC7ACD2-23BB-4A1D-8860-8B054CFC6B33}" destId="{7A23BBAB-12E7-4648-AA00-5FD531630AC1}" srcOrd="0" destOrd="0" presId="urn:microsoft.com/office/officeart/2005/8/layout/radial3"/>
    <dgm:cxn modelId="{A4C52505-F6EF-4027-91B3-04A200321E50}" type="presParOf" srcId="{4BC7ACD2-23BB-4A1D-8860-8B054CFC6B33}" destId="{77F3332E-305B-4306-8635-E0AB799EF1A0}" srcOrd="1"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3BBAB-12E7-4648-AA00-5FD531630AC1}">
      <dsp:nvSpPr>
        <dsp:cNvPr id="0" name=""/>
        <dsp:cNvSpPr/>
      </dsp:nvSpPr>
      <dsp:spPr>
        <a:xfrm>
          <a:off x="741945" y="209311"/>
          <a:ext cx="1044416" cy="1044416"/>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Tax Quality Sessions</a:t>
          </a:r>
        </a:p>
      </dsp:txBody>
      <dsp:txXfrm>
        <a:off x="894896" y="362262"/>
        <a:ext cx="738514" cy="738514"/>
      </dsp:txXfrm>
    </dsp:sp>
    <dsp:sp modelId="{77F3332E-305B-4306-8635-E0AB799EF1A0}">
      <dsp:nvSpPr>
        <dsp:cNvPr id="0" name=""/>
        <dsp:cNvSpPr/>
      </dsp:nvSpPr>
      <dsp:spPr>
        <a:xfrm>
          <a:off x="1682246" y="470415"/>
          <a:ext cx="522208" cy="522208"/>
        </a:xfrm>
        <a:prstGeom prst="ellipse">
          <a:avLst/>
        </a:prstGeom>
        <a:solidFill>
          <a:schemeClr val="lt1">
            <a:alpha val="5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a:t>Learn and share</a:t>
          </a:r>
        </a:p>
      </dsp:txBody>
      <dsp:txXfrm>
        <a:off x="1758722" y="546891"/>
        <a:ext cx="369256" cy="36925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GB">
              <a:latin typeface="Arial" pitchFamily="34" charset="0"/>
            </a:endParaRPr>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75A85089-C692-4DEA-AC49-04CF34D4FE14}" type="datetimeFigureOut">
              <a:rPr lang="en-GB" smtClean="0">
                <a:latin typeface="Arial" pitchFamily="34" charset="0"/>
              </a:rPr>
              <a:pPr/>
              <a:t>24/11/2022</a:t>
            </a:fld>
            <a:endParaRPr lang="en-GB">
              <a:latin typeface="Arial" pitchFamily="34" charset="0"/>
            </a:endParaRPr>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GB">
              <a:latin typeface="Arial" pitchFamily="34" charset="0"/>
            </a:endParaRPr>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D3A5C721-4BB5-4DB6-AD65-4BA2A62B05B6}" type="slidenum">
              <a:rPr lang="en-GB" smtClean="0">
                <a:latin typeface="Arial" pitchFamily="34" charset="0"/>
              </a:rPr>
              <a:pPr/>
              <a:t>‹Nº›</a:t>
            </a:fld>
            <a:endParaRPr lang="en-GB">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atin typeface="Arial" pitchFamily="34" charset="0"/>
              </a:defRPr>
            </a:lvl1pPr>
          </a:lstStyle>
          <a:p>
            <a:endParaRPr lang="en-GB"/>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atin typeface="Arial" pitchFamily="34" charset="0"/>
              </a:defRPr>
            </a:lvl1pPr>
          </a:lstStyle>
          <a:p>
            <a:fld id="{8045EBA9-A28D-4849-BFEA-AA04F6A21B63}" type="datetimeFigureOut">
              <a:rPr lang="en-GB" smtClean="0"/>
              <a:pPr/>
              <a:t>24/11/2022</a:t>
            </a:fld>
            <a:endParaRPr lang="en-GB"/>
          </a:p>
        </p:txBody>
      </p:sp>
      <p:sp>
        <p:nvSpPr>
          <p:cNvPr id="4" name="Slide Image Placeholder 3"/>
          <p:cNvSpPr>
            <a:spLocks noGrp="1" noRot="1" noChangeAspect="1"/>
          </p:cNvSpPr>
          <p:nvPr>
            <p:ph type="sldImg" idx="2"/>
          </p:nvPr>
        </p:nvSpPr>
        <p:spPr>
          <a:xfrm>
            <a:off x="395288" y="692150"/>
            <a:ext cx="6159500" cy="3463925"/>
          </a:xfrm>
          <a:prstGeom prst="rect">
            <a:avLst/>
          </a:prstGeom>
          <a:noFill/>
          <a:ln w="12700">
            <a:solidFill>
              <a:prstClr val="black"/>
            </a:solidFill>
          </a:ln>
        </p:spPr>
        <p:txBody>
          <a:bodyPr vert="horz" lIns="92492" tIns="46246" rIns="92492" bIns="46246" rtlCol="0" anchor="ctr"/>
          <a:lstStyle/>
          <a:p>
            <a:endParaRPr lang="en-GB"/>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atin typeface="Arial" pitchFamily="34" charset="0"/>
              </a:defRPr>
            </a:lvl1pPr>
          </a:lstStyle>
          <a:p>
            <a:endParaRPr lang="en-GB"/>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atin typeface="Arial" pitchFamily="34" charset="0"/>
              </a:defRPr>
            </a:lvl1pPr>
          </a:lstStyle>
          <a:p>
            <a:fld id="{5B43D19E-BFDB-4C92-8EDD-32EDDA8F41DF}" type="slidenum">
              <a:rPr lang="en-GB" smtClean="0"/>
              <a:pPr/>
              <a:t>‹Nº›</a:t>
            </a:fld>
            <a:endParaRPr lang="en-GB"/>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337468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04706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5"/>
          </p:nvPr>
        </p:nvSpPr>
        <p:spPr/>
        <p:txBody>
          <a:bodyPr/>
          <a:lstStyle/>
          <a:p>
            <a:fld id="{5B43D19E-BFDB-4C92-8EDD-32EDDA8F41DF}" type="slidenum">
              <a:rPr lang="en-GB" smtClean="0"/>
              <a:pPr/>
              <a:t>10</a:t>
            </a:fld>
            <a:endParaRPr lang="en-GB"/>
          </a:p>
        </p:txBody>
      </p:sp>
    </p:spTree>
    <p:extLst>
      <p:ext uri="{BB962C8B-B14F-4D97-AF65-F5344CB8AC3E}">
        <p14:creationId xmlns:p14="http://schemas.microsoft.com/office/powerpoint/2010/main" val="641859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2.jpeg"/><Relationship Id="rId1" Type="http://schemas.openxmlformats.org/officeDocument/2006/relationships/slideMaster" Target="../slideMasters/slideMaster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43.jpe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43.jpe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wmf"/><Relationship Id="rId1" Type="http://schemas.openxmlformats.org/officeDocument/2006/relationships/slideMaster" Target="../slideMasters/slideMaster2.xml"/><Relationship Id="rId4" Type="http://schemas.openxmlformats.org/officeDocument/2006/relationships/image" Target="../media/image10.w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wmf"/><Relationship Id="rId1" Type="http://schemas.openxmlformats.org/officeDocument/2006/relationships/slideMaster" Target="../slideMasters/slideMaster2.xml"/><Relationship Id="rId4" Type="http://schemas.openxmlformats.org/officeDocument/2006/relationships/image" Target="../media/image10.w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w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5.w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3.wmf"/><Relationship Id="rId1" Type="http://schemas.openxmlformats.org/officeDocument/2006/relationships/slideMaster" Target="../slideMasters/slideMaster3.xml"/><Relationship Id="rId4" Type="http://schemas.openxmlformats.org/officeDocument/2006/relationships/image" Target="../media/image15.w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6.emf"/><Relationship Id="rId1" Type="http://schemas.openxmlformats.org/officeDocument/2006/relationships/slideMaster" Target="../slideMasters/slideMaster3.xml"/><Relationship Id="rId4" Type="http://schemas.openxmlformats.org/officeDocument/2006/relationships/image" Target="../media/image15.wmf"/></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3" name="Rectangle 1"/>
          <p:cNvSpPr>
            <a:spLocks noChangeAspect="1"/>
          </p:cNvSpPr>
          <p:nvPr userDrawn="1"/>
        </p:nvSpPr>
        <p:spPr>
          <a:xfrm>
            <a:off x="3851957" y="615950"/>
            <a:ext cx="7731797" cy="3575304"/>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3182 w 6753225"/>
              <a:gd name="connsiteY0" fmla="*/ 1312615 h 3400425"/>
              <a:gd name="connsiteX1" fmla="*/ 6753225 w 6753225"/>
              <a:gd name="connsiteY1" fmla="*/ 0 h 3400425"/>
              <a:gd name="connsiteX2" fmla="*/ 6753225 w 6753225"/>
              <a:gd name="connsiteY2" fmla="*/ 3400425 h 3400425"/>
              <a:gd name="connsiteX3" fmla="*/ 0 w 6753225"/>
              <a:gd name="connsiteY3" fmla="*/ 3400425 h 3400425"/>
              <a:gd name="connsiteX4" fmla="*/ 3182 w 6753225"/>
              <a:gd name="connsiteY4" fmla="*/ 1312615 h 3400425"/>
              <a:gd name="connsiteX0" fmla="*/ 3182 w 6753225"/>
              <a:gd name="connsiteY0" fmla="*/ 67426 h 2155236"/>
              <a:gd name="connsiteX1" fmla="*/ 6619689 w 6753225"/>
              <a:gd name="connsiteY1" fmla="*/ 0 h 2155236"/>
              <a:gd name="connsiteX2" fmla="*/ 6753225 w 6753225"/>
              <a:gd name="connsiteY2" fmla="*/ 2155236 h 2155236"/>
              <a:gd name="connsiteX3" fmla="*/ 0 w 6753225"/>
              <a:gd name="connsiteY3" fmla="*/ 2155236 h 2155236"/>
              <a:gd name="connsiteX4" fmla="*/ 3182 w 6753225"/>
              <a:gd name="connsiteY4" fmla="*/ 67426 h 2155236"/>
              <a:gd name="connsiteX0" fmla="*/ 3182 w 6769917"/>
              <a:gd name="connsiteY0" fmla="*/ 1306570 h 3394380"/>
              <a:gd name="connsiteX1" fmla="*/ 6769917 w 6769917"/>
              <a:gd name="connsiteY1" fmla="*/ 0 h 3394380"/>
              <a:gd name="connsiteX2" fmla="*/ 6753225 w 6769917"/>
              <a:gd name="connsiteY2" fmla="*/ 3394380 h 3394380"/>
              <a:gd name="connsiteX3" fmla="*/ 0 w 6769917"/>
              <a:gd name="connsiteY3" fmla="*/ 3394380 h 3394380"/>
              <a:gd name="connsiteX4" fmla="*/ 3182 w 6769917"/>
              <a:gd name="connsiteY4" fmla="*/ 1306570 h 3394380"/>
              <a:gd name="connsiteX0" fmla="*/ 223 w 6771131"/>
              <a:gd name="connsiteY0" fmla="*/ 1297504 h 3394380"/>
              <a:gd name="connsiteX1" fmla="*/ 6771131 w 6771131"/>
              <a:gd name="connsiteY1" fmla="*/ 0 h 3394380"/>
              <a:gd name="connsiteX2" fmla="*/ 6754439 w 6771131"/>
              <a:gd name="connsiteY2" fmla="*/ 3394380 h 3394380"/>
              <a:gd name="connsiteX3" fmla="*/ 1214 w 6771131"/>
              <a:gd name="connsiteY3" fmla="*/ 3394380 h 3394380"/>
              <a:gd name="connsiteX4" fmla="*/ 223 w 6771131"/>
              <a:gd name="connsiteY4" fmla="*/ 1297504 h 3394380"/>
              <a:gd name="connsiteX0" fmla="*/ 105 w 6775185"/>
              <a:gd name="connsiteY0" fmla="*/ 1297505 h 3394380"/>
              <a:gd name="connsiteX1" fmla="*/ 6775185 w 6775185"/>
              <a:gd name="connsiteY1" fmla="*/ 0 h 3394380"/>
              <a:gd name="connsiteX2" fmla="*/ 6758493 w 6775185"/>
              <a:gd name="connsiteY2" fmla="*/ 3394380 h 3394380"/>
              <a:gd name="connsiteX3" fmla="*/ 5268 w 6775185"/>
              <a:gd name="connsiteY3" fmla="*/ 3394380 h 3394380"/>
              <a:gd name="connsiteX4" fmla="*/ 105 w 6775185"/>
              <a:gd name="connsiteY4" fmla="*/ 1297505 h 3394380"/>
              <a:gd name="connsiteX0" fmla="*/ 105 w 6775185"/>
              <a:gd name="connsiteY0" fmla="*/ 1297505 h 3394380"/>
              <a:gd name="connsiteX1" fmla="*/ 6775185 w 6775185"/>
              <a:gd name="connsiteY1" fmla="*/ 0 h 3394380"/>
              <a:gd name="connsiteX2" fmla="*/ 6769621 w 6775185"/>
              <a:gd name="connsiteY2" fmla="*/ 3394380 h 3394380"/>
              <a:gd name="connsiteX3" fmla="*/ 5268 w 6775185"/>
              <a:gd name="connsiteY3" fmla="*/ 3394380 h 3394380"/>
              <a:gd name="connsiteX4" fmla="*/ 105 w 6775185"/>
              <a:gd name="connsiteY4" fmla="*/ 1297505 h 339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85" h="3394380">
                <a:moveTo>
                  <a:pt x="105" y="1297505"/>
                </a:moveTo>
                <a:lnTo>
                  <a:pt x="6775185" y="0"/>
                </a:lnTo>
                <a:cubicBezTo>
                  <a:pt x="6773330" y="1131460"/>
                  <a:pt x="6771476" y="2262920"/>
                  <a:pt x="6769621" y="3394380"/>
                </a:cubicBezTo>
                <a:lnTo>
                  <a:pt x="5268" y="3394380"/>
                </a:lnTo>
                <a:cubicBezTo>
                  <a:pt x="6329" y="2698443"/>
                  <a:pt x="-956" y="1993442"/>
                  <a:pt x="105" y="1297505"/>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8" name="Title 1"/>
          <p:cNvSpPr>
            <a:spLocks noGrp="1"/>
          </p:cNvSpPr>
          <p:nvPr>
            <p:ph type="ctrTitle"/>
          </p:nvPr>
        </p:nvSpPr>
        <p:spPr>
          <a:xfrm>
            <a:off x="4149215" y="2240280"/>
            <a:ext cx="7220000" cy="860400"/>
          </a:xfrm>
        </p:spPr>
        <p:txBody>
          <a:bodyPr/>
          <a:lstStyle>
            <a:lvl1pPr>
              <a:defRPr>
                <a:solidFill>
                  <a:srgbClr val="404040"/>
                </a:solidFill>
                <a:latin typeface="+mn-lt"/>
                <a:cs typeface="Arial" pitchFamily="34" charset="0"/>
              </a:defRPr>
            </a:lvl1pPr>
          </a:lstStyle>
          <a:p>
            <a:r>
              <a:rPr lang="en-US"/>
              <a:t>Click to edit Master title style</a:t>
            </a:r>
            <a:endParaRPr lang="en-GB"/>
          </a:p>
        </p:txBody>
      </p:sp>
      <p:sp>
        <p:nvSpPr>
          <p:cNvPr id="10" name="Subtitle 2"/>
          <p:cNvSpPr>
            <a:spLocks noGrp="1"/>
          </p:cNvSpPr>
          <p:nvPr>
            <p:ph type="subTitle" idx="1"/>
          </p:nvPr>
        </p:nvSpPr>
        <p:spPr>
          <a:xfrm>
            <a:off x="4149215" y="3218688"/>
            <a:ext cx="722000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6168" y="5339038"/>
            <a:ext cx="987038" cy="115696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3" name="Date Placeholder 2"/>
          <p:cNvSpPr>
            <a:spLocks noGrp="1"/>
          </p:cNvSpPr>
          <p:nvPr>
            <p:ph type="dt" sz="half" idx="10"/>
          </p:nvPr>
        </p:nvSpPr>
        <p:spPr/>
        <p:txBody>
          <a:bodyPr/>
          <a:lstStyle>
            <a:lvl1pPr>
              <a:defRPr>
                <a:solidFill>
                  <a:schemeClr val="bg1"/>
                </a:solidFill>
              </a:defRPr>
            </a:lvl1pPr>
          </a:lstStyle>
          <a:p>
            <a:r>
              <a:rPr lang="en-US"/>
              <a:t>1 January 2014</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s-MX"/>
              <a:t>Actualización Tributaria en Países Mineros de LATAM</a:t>
            </a:r>
            <a:br>
              <a:rPr lang="es-MX"/>
            </a:br>
            <a:endParaRPr lang="en-GB"/>
          </a:p>
        </p:txBody>
      </p:sp>
    </p:spTree>
    <p:extLst>
      <p:ext uri="{BB962C8B-B14F-4D97-AF65-F5344CB8AC3E}">
        <p14:creationId xmlns:p14="http://schemas.microsoft.com/office/powerpoint/2010/main" val="3404136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4" y="0"/>
            <a:ext cx="12185653"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25" indent="-176125" algn="l" defTabSz="99486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9" indent="-188819" algn="l" defTabSz="99486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777942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5393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3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102" y="1488927"/>
            <a:ext cx="2337171"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194">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083" y="2526765"/>
            <a:ext cx="5289245" cy="1800000"/>
          </a:xfrm>
        </p:spPr>
        <p:txBody>
          <a:bodyPr lIns="90000" tIns="46800" rIns="90000" bIns="46800"/>
          <a:lstStyle>
            <a:lvl1pPr marL="0" indent="0">
              <a:buNone/>
              <a:defRPr lang="en-US" sz="2799" dirty="0" smtClean="0">
                <a:latin typeface="Georgia" panose="02040502050405020303" pitchFamily="18" charset="0"/>
              </a:defRPr>
            </a:lvl1pPr>
          </a:lstStyle>
          <a:p>
            <a:pPr marL="356438" lvl="0" indent="-356438">
              <a:spcBef>
                <a:spcPts val="0"/>
              </a:spcBef>
            </a:pPr>
            <a:r>
              <a:rPr lang="en-US"/>
              <a:t>Click to 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083" y="4632765"/>
            <a:ext cx="5289245" cy="316838"/>
          </a:xfrm>
        </p:spPr>
        <p:txBody>
          <a:bodyPr lIns="90000" tIns="46800" rIns="90000" bIns="46800"/>
          <a:lstStyle>
            <a:lvl1pPr marL="0" indent="0" algn="l" defTabSz="913943" rtl="0" eaLnBrk="1" latinLnBrk="0" hangingPunct="1">
              <a:spcBef>
                <a:spcPts val="0"/>
              </a:spcBef>
              <a:spcAft>
                <a:spcPts val="600"/>
              </a:spcAft>
              <a:buClr>
                <a:schemeClr val="tx2"/>
              </a:buClr>
              <a:buSzPct val="70000"/>
              <a:buFont typeface="Arial" pitchFamily="34" charset="0"/>
              <a:buNone/>
              <a:defRPr lang="en-US" sz="1599" kern="1200" dirty="0" smtClean="0">
                <a:solidFill>
                  <a:srgbClr val="2E2E38"/>
                </a:solidFill>
                <a:latin typeface="+mn-lt"/>
                <a:ea typeface="+mn-ea"/>
                <a:cs typeface="+mn-cs"/>
              </a:defRPr>
            </a:lvl1pPr>
            <a:lvl2pPr marL="356438" indent="0">
              <a:buNone/>
              <a:defRPr lang="en-US" sz="1999" smtClean="0">
                <a:latin typeface="+mn-lt"/>
              </a:defRPr>
            </a:lvl2pPr>
            <a:lvl3pPr>
              <a:defRPr lang="en-US" sz="1799" smtClean="0">
                <a:latin typeface="+mn-lt"/>
              </a:defRPr>
            </a:lvl3pPr>
            <a:lvl4pPr>
              <a:defRPr lang="en-US" sz="1599" smtClean="0">
                <a:latin typeface="+mn-lt"/>
              </a:defRPr>
            </a:lvl4pPr>
            <a:lvl5pPr>
              <a:defRPr lang="en-IN" sz="1599">
                <a:latin typeface="+mn-lt"/>
              </a:defRPr>
            </a:lvl5pPr>
          </a:lstStyle>
          <a:p>
            <a:pPr marL="0" lvl="0" indent="0">
              <a:spcBef>
                <a:spcPts val="0"/>
              </a:spcBef>
              <a:buNone/>
            </a:pPr>
            <a:r>
              <a:rPr lang="en-US"/>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083" y="4971442"/>
            <a:ext cx="5289245" cy="316838"/>
          </a:xfrm>
        </p:spPr>
        <p:txBody>
          <a:bodyPr lIns="90000" tIns="46800" rIns="90000" bIns="46800"/>
          <a:lstStyle>
            <a:lvl1pPr marL="0" indent="0" algn="l" defTabSz="913943" rtl="0" eaLnBrk="1" latinLnBrk="0" hangingPunct="1">
              <a:spcBef>
                <a:spcPts val="0"/>
              </a:spcBef>
              <a:spcAft>
                <a:spcPts val="600"/>
              </a:spcAft>
              <a:buClr>
                <a:schemeClr val="tx2"/>
              </a:buClr>
              <a:buSzPct val="70000"/>
              <a:buFont typeface="Arial" pitchFamily="34" charset="0"/>
              <a:buNone/>
              <a:defRPr lang="en-US" sz="1599" kern="1200" dirty="0" smtClean="0">
                <a:solidFill>
                  <a:srgbClr val="2E2E38"/>
                </a:solidFill>
                <a:latin typeface="+mn-lt"/>
                <a:ea typeface="+mn-ea"/>
                <a:cs typeface="+mn-cs"/>
              </a:defRPr>
            </a:lvl1pPr>
            <a:lvl2pPr marL="356438" indent="0">
              <a:buNone/>
              <a:defRPr lang="en-US" sz="1999" smtClean="0">
                <a:latin typeface="+mn-lt"/>
              </a:defRPr>
            </a:lvl2pPr>
            <a:lvl3pPr>
              <a:defRPr lang="en-US" sz="1799" smtClean="0">
                <a:latin typeface="+mn-lt"/>
              </a:defRPr>
            </a:lvl3pPr>
            <a:lvl4pPr>
              <a:defRPr lang="en-US" sz="1599" smtClean="0">
                <a:latin typeface="+mn-lt"/>
              </a:defRPr>
            </a:lvl4pPr>
            <a:lvl5pPr>
              <a:defRPr lang="en-IN" sz="1599">
                <a:latin typeface="+mn-lt"/>
              </a:defRPr>
            </a:lvl5pPr>
          </a:lstStyle>
          <a:p>
            <a:pPr marL="0" lvl="0" indent="0">
              <a:spcBef>
                <a:spcPts val="0"/>
              </a:spcBef>
              <a:buNone/>
            </a:pPr>
            <a:r>
              <a:rPr lang="en-US"/>
              <a:t>Job Title</a:t>
            </a:r>
          </a:p>
        </p:txBody>
      </p:sp>
    </p:spTree>
    <p:extLst>
      <p:ext uri="{BB962C8B-B14F-4D97-AF65-F5344CB8AC3E}">
        <p14:creationId xmlns:p14="http://schemas.microsoft.com/office/powerpoint/2010/main" val="40581429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Divider - yell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8070" y="261940"/>
            <a:ext cx="10951633" cy="790575"/>
          </a:xfrm>
        </p:spPr>
        <p:txBody>
          <a:bodyPr anchor="t"/>
          <a:lstStyle>
            <a:lvl1pPr algn="l">
              <a:defRPr sz="2999" b="1" cap="none" baseline="0">
                <a:solidFill>
                  <a:schemeClr val="tx2"/>
                </a:solidFill>
              </a:defRPr>
            </a:lvl1pPr>
          </a:lstStyle>
          <a:p>
            <a:r>
              <a:rPr lang="en-US"/>
              <a:t>Divider title</a:t>
            </a:r>
            <a:endParaRPr lang="en-GB"/>
          </a:p>
        </p:txBody>
      </p:sp>
      <p:sp>
        <p:nvSpPr>
          <p:cNvPr id="38" name="Freeform 5"/>
          <p:cNvSpPr>
            <a:spLocks/>
          </p:cNvSpPr>
          <p:nvPr userDrawn="1"/>
        </p:nvSpPr>
        <p:spPr bwMode="gray">
          <a:xfrm>
            <a:off x="609601" y="1039816"/>
            <a:ext cx="109728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392" tIns="45696" rIns="91392" bIns="45696" numCol="1" anchor="t" anchorCtr="0" compatLnSpc="1">
            <a:prstTxWarp prst="textNoShape">
              <a:avLst/>
            </a:prstTxWarp>
          </a:bodyPr>
          <a:lstStyle/>
          <a:p>
            <a:endParaRPr lang="en-GB" sz="1799"/>
          </a:p>
        </p:txBody>
      </p:sp>
      <p:pic>
        <p:nvPicPr>
          <p:cNvPr id="5" name="Picture 2" descr="C:\Users\x81870\Desktop\Project Winterfell\EY.wmf"/>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113701" y="6448729"/>
            <a:ext cx="456000" cy="206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9227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Title only, no lin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1097280"/>
          </a:xfrm>
          <a:prstGeom prst="rect">
            <a:avLst/>
          </a:prstGeom>
        </p:spPr>
      </p:pic>
      <p:sp>
        <p:nvSpPr>
          <p:cNvPr id="6" name="Title 5"/>
          <p:cNvSpPr>
            <a:spLocks noGrp="1"/>
          </p:cNvSpPr>
          <p:nvPr>
            <p:ph type="title"/>
          </p:nvPr>
        </p:nvSpPr>
        <p:spPr>
          <a:xfrm>
            <a:off x="355600" y="266700"/>
            <a:ext cx="11480800" cy="723900"/>
          </a:xfrm>
          <a:prstGeom prst="rect">
            <a:avLst/>
          </a:prstGeom>
        </p:spPr>
        <p:txBody>
          <a:bodyPr vert="horz" lIns="0" tIns="0" rIns="0" bIns="0" rtlCol="0" anchor="t" anchorCtr="0">
            <a:noAutofit/>
          </a:bodyPr>
          <a:lstStyle>
            <a:lvl1pPr>
              <a:defRPr lang="en-US" dirty="0"/>
            </a:lvl1pPr>
          </a:lstStyle>
          <a:p>
            <a:pPr lvl="0"/>
            <a:r>
              <a:rPr lang="en-US"/>
              <a:t>Click to edit Master title style</a:t>
            </a:r>
          </a:p>
        </p:txBody>
      </p:sp>
      <p:grpSp>
        <p:nvGrpSpPr>
          <p:cNvPr id="4" name="Group 3"/>
          <p:cNvGrpSpPr/>
          <p:nvPr userDrawn="1"/>
        </p:nvGrpSpPr>
        <p:grpSpPr>
          <a:xfrm>
            <a:off x="1" y="-171450"/>
            <a:ext cx="12369800" cy="1463040"/>
            <a:chOff x="0" y="3192780"/>
            <a:chExt cx="9277350" cy="146304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375660"/>
              <a:ext cx="9144000" cy="1097280"/>
            </a:xfrm>
            <a:prstGeom prst="rect">
              <a:avLst/>
            </a:prstGeom>
          </p:spPr>
        </p:pic>
        <p:graphicFrame>
          <p:nvGraphicFramePr>
            <p:cNvPr id="8" name="Diagram 7"/>
            <p:cNvGraphicFramePr/>
            <p:nvPr userDrawn="1"/>
          </p:nvGraphicFramePr>
          <p:xfrm>
            <a:off x="7067550" y="3192780"/>
            <a:ext cx="2209800" cy="1463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Tree>
    <p:extLst>
      <p:ext uri="{BB962C8B-B14F-4D97-AF65-F5344CB8AC3E}">
        <p14:creationId xmlns:p14="http://schemas.microsoft.com/office/powerpoint/2010/main" val="31758517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09601" y="1425600"/>
            <a:ext cx="10972800" cy="47000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30786908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5" name="Line 10"/>
          <p:cNvSpPr>
            <a:spLocks noChangeShapeType="1"/>
          </p:cNvSpPr>
          <p:nvPr userDrawn="1"/>
        </p:nvSpPr>
        <p:spPr bwMode="auto">
          <a:xfrm>
            <a:off x="609601" y="1044000"/>
            <a:ext cx="10243246" cy="0"/>
          </a:xfrm>
          <a:prstGeom prst="line">
            <a:avLst/>
          </a:prstGeom>
          <a:noFill/>
          <a:ln w="19050">
            <a:solidFill>
              <a:srgbClr val="FFE6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36971172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37064922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9600" y="1425576"/>
            <a:ext cx="5384800" cy="4700589"/>
          </a:xfrm>
        </p:spPr>
        <p:txBody>
          <a:bodyPr/>
          <a:lstStyle>
            <a:lvl1pPr>
              <a:defRPr sz="2399">
                <a:solidFill>
                  <a:schemeClr val="bg1"/>
                </a:solidFill>
              </a:defRPr>
            </a:lvl1pPr>
            <a:lvl2pPr>
              <a:defRPr sz="2399">
                <a:solidFill>
                  <a:schemeClr val="bg1"/>
                </a:solidFill>
              </a:defRPr>
            </a:lvl2pPr>
            <a:lvl3pPr>
              <a:defRPr sz="1999">
                <a:solidFill>
                  <a:schemeClr val="bg1"/>
                </a:solidFill>
              </a:defRPr>
            </a:lvl3pPr>
            <a:lvl4pPr>
              <a:defRPr sz="1799">
                <a:solidFill>
                  <a:schemeClr val="bg1"/>
                </a:solidFill>
              </a:defRPr>
            </a:lvl4pPr>
            <a:lvl5pPr>
              <a:defRPr sz="17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1" y="1425576"/>
            <a:ext cx="5384800" cy="4700589"/>
          </a:xfrm>
        </p:spPr>
        <p:txBody>
          <a:bodyPr/>
          <a:lstStyle>
            <a:lvl1pPr marL="356438" indent="-356438" algn="l" defTabSz="913943" rtl="0" eaLnBrk="1" latinLnBrk="0" hangingPunct="1">
              <a:spcBef>
                <a:spcPct val="20000"/>
              </a:spcBef>
              <a:buClr>
                <a:schemeClr val="accent2"/>
              </a:buClr>
              <a:buSzPct val="70000"/>
              <a:buFont typeface="Arial" pitchFamily="34" charset="0"/>
              <a:buChar char="►"/>
              <a:defRPr lang="en-US" sz="2399" kern="1200" dirty="0" smtClean="0">
                <a:solidFill>
                  <a:schemeClr val="bg1"/>
                </a:solidFill>
                <a:latin typeface="+mn-lt"/>
                <a:ea typeface="+mn-ea"/>
                <a:cs typeface="+mn-cs"/>
              </a:defRPr>
            </a:lvl1pPr>
            <a:lvl2pPr marL="712875" indent="-356438" algn="l" defTabSz="913943" rtl="0" eaLnBrk="1" latinLnBrk="0" hangingPunct="1">
              <a:spcBef>
                <a:spcPct val="20000"/>
              </a:spcBef>
              <a:buClr>
                <a:schemeClr val="accent2"/>
              </a:buClr>
              <a:buSzPct val="70000"/>
              <a:buFont typeface="Arial" pitchFamily="34" charset="0"/>
              <a:buChar char="►"/>
              <a:defRPr lang="en-US" sz="2399" kern="1200" dirty="0" smtClean="0">
                <a:solidFill>
                  <a:schemeClr val="bg1"/>
                </a:solidFill>
                <a:latin typeface="+mn-lt"/>
                <a:ea typeface="+mn-ea"/>
                <a:cs typeface="+mn-cs"/>
              </a:defRPr>
            </a:lvl2pPr>
            <a:lvl3pPr marL="1069313" indent="-356438" algn="l" defTabSz="913943" rtl="0" eaLnBrk="1" latinLnBrk="0" hangingPunct="1">
              <a:spcBef>
                <a:spcPct val="20000"/>
              </a:spcBef>
              <a:buClr>
                <a:schemeClr val="accent2"/>
              </a:buClr>
              <a:buSzPct val="70000"/>
              <a:buFont typeface="Arial" pitchFamily="34" charset="0"/>
              <a:buChar char="►"/>
              <a:defRPr lang="en-US" sz="1999" kern="1200" dirty="0" smtClean="0">
                <a:solidFill>
                  <a:schemeClr val="bg1"/>
                </a:solidFill>
                <a:latin typeface="+mn-lt"/>
                <a:ea typeface="+mn-ea"/>
                <a:cs typeface="+mn-cs"/>
              </a:defRPr>
            </a:lvl3pPr>
            <a:lvl4pPr marL="1425751" indent="-356438" algn="l" defTabSz="913943" rtl="0" eaLnBrk="1" latinLnBrk="0" hangingPunct="1">
              <a:spcBef>
                <a:spcPct val="20000"/>
              </a:spcBef>
              <a:buClr>
                <a:schemeClr val="accent2"/>
              </a:buClr>
              <a:buSzPct val="70000"/>
              <a:buFont typeface="Arial" pitchFamily="34" charset="0"/>
              <a:buChar char="►"/>
              <a:defRPr lang="en-US" sz="1799" kern="1200" dirty="0" smtClean="0">
                <a:solidFill>
                  <a:schemeClr val="bg1"/>
                </a:solidFill>
                <a:latin typeface="+mn-lt"/>
                <a:ea typeface="+mn-ea"/>
                <a:cs typeface="+mn-cs"/>
              </a:defRPr>
            </a:lvl4pPr>
            <a:lvl5pPr marL="1782188" indent="-356438" algn="l" defTabSz="913943" rtl="0" eaLnBrk="1" latinLnBrk="0" hangingPunct="1">
              <a:spcBef>
                <a:spcPct val="20000"/>
              </a:spcBef>
              <a:buClr>
                <a:schemeClr val="accent2"/>
              </a:buClr>
              <a:buSzPct val="70000"/>
              <a:buFont typeface="Arial" pitchFamily="34" charset="0"/>
              <a:buChar char="►"/>
              <a:defRPr lang="en-GB" sz="1799" kern="1200" dirty="0">
                <a:solidFill>
                  <a:schemeClr val="bg1"/>
                </a:solidFill>
                <a:latin typeface="+mn-lt"/>
                <a:ea typeface="+mn-ea"/>
                <a:cs typeface="+mn-cs"/>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12"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15065698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12329" y="2130551"/>
            <a:ext cx="5390400" cy="3995928"/>
          </a:xfrm>
        </p:spPr>
        <p:txBody>
          <a:bodyPr/>
          <a:lstStyle>
            <a:lvl1pPr>
              <a:defRPr sz="2399"/>
            </a:lvl1pPr>
            <a:lvl2pPr>
              <a:defRPr sz="2399"/>
            </a:lvl2pPr>
            <a:lvl3pPr marL="1080547" indent="-357009">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6405" y="2130551"/>
            <a:ext cx="5390400" cy="3995928"/>
          </a:xfrm>
        </p:spPr>
        <p:txBody>
          <a:bodyPr/>
          <a:lstStyle>
            <a:lvl1pPr>
              <a:defRPr sz="23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10" name="Text Placeholder 9"/>
          <p:cNvSpPr>
            <a:spLocks noGrp="1"/>
          </p:cNvSpPr>
          <p:nvPr>
            <p:ph type="body" sz="quarter" idx="12"/>
          </p:nvPr>
        </p:nvSpPr>
        <p:spPr>
          <a:xfrm>
            <a:off x="612329" y="1427144"/>
            <a:ext cx="5390400" cy="640800"/>
          </a:xfrm>
        </p:spPr>
        <p:txBody>
          <a:bodyPr anchor="t" anchorCtr="0"/>
          <a:lstStyle>
            <a:lvl1pPr>
              <a:buNone/>
              <a:defRPr b="1"/>
            </a:lvl1pPr>
          </a:lstStyle>
          <a:p>
            <a:pPr lvl="0"/>
            <a:r>
              <a:rPr lang="en-US"/>
              <a:t>Click to edit Master text styles</a:t>
            </a:r>
          </a:p>
        </p:txBody>
      </p:sp>
      <p:sp>
        <p:nvSpPr>
          <p:cNvPr id="11" name="Text Placeholder 9"/>
          <p:cNvSpPr>
            <a:spLocks noGrp="1"/>
          </p:cNvSpPr>
          <p:nvPr>
            <p:ph type="body" sz="quarter" idx="13"/>
          </p:nvPr>
        </p:nvSpPr>
        <p:spPr>
          <a:xfrm>
            <a:off x="6196405" y="1427144"/>
            <a:ext cx="5390400" cy="640800"/>
          </a:xfrm>
        </p:spPr>
        <p:txBody>
          <a:bodyPr anchor="t" anchorCtr="0"/>
          <a:lstStyle>
            <a:lvl1pPr>
              <a:buNone/>
              <a:defRPr b="1"/>
            </a:lvl1pPr>
          </a:lstStyle>
          <a:p>
            <a:pPr lvl="0"/>
            <a:r>
              <a:rPr lang="en-US"/>
              <a:t>Click to edit Master text styles</a:t>
            </a:r>
          </a:p>
        </p:txBody>
      </p:sp>
      <p:sp>
        <p:nvSpPr>
          <p:cNvPr id="9"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3328855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9600" y="1425576"/>
            <a:ext cx="5384800" cy="4700589"/>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1" y="1425576"/>
            <a:ext cx="5384800" cy="4700589"/>
          </a:xfrm>
        </p:spPr>
        <p:txBody>
          <a:bodyPr/>
          <a:lstStyle>
            <a:lvl1pPr marL="356616" indent="-356616" algn="l" defTabSz="914400" rtl="0" eaLnBrk="1" latinLnBrk="0" hangingPunct="1">
              <a:spcBef>
                <a:spcPct val="20000"/>
              </a:spcBef>
              <a:buClr>
                <a:schemeClr val="accent2"/>
              </a:buClr>
              <a:buSzPct val="70000"/>
              <a:buFont typeface="Arial" pitchFamily="34" charset="0"/>
              <a:buChar char="►"/>
              <a:defRPr lang="en-US" sz="2400" kern="1200" dirty="0" smtClean="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lang="en-US" sz="2400" kern="1200" dirty="0" smtClean="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lang="en-US" sz="2000" kern="1200" dirty="0" smtClean="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lang="en-US" sz="1800" kern="1200" dirty="0" smtClean="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lang="en-GB" sz="1800" kern="1200" dirty="0">
                <a:solidFill>
                  <a:schemeClr val="bg1"/>
                </a:solidFill>
                <a:latin typeface="+mn-lt"/>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12"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5" name="Date Placeholder 4"/>
          <p:cNvSpPr>
            <a:spLocks noGrp="1"/>
          </p:cNvSpPr>
          <p:nvPr>
            <p:ph type="dt" sz="half" idx="10"/>
          </p:nvPr>
        </p:nvSpPr>
        <p:spPr/>
        <p:txBody>
          <a:bodyPr/>
          <a:lstStyle>
            <a:lvl1pPr>
              <a:defRPr>
                <a:solidFill>
                  <a:schemeClr val="bg1"/>
                </a:solidFill>
              </a:defRPr>
            </a:lvl1pPr>
          </a:lstStyle>
          <a:p>
            <a:r>
              <a:rPr lang="en-US"/>
              <a:t>1 January 2014</a:t>
            </a:r>
          </a:p>
        </p:txBody>
      </p:sp>
      <p:sp>
        <p:nvSpPr>
          <p:cNvPr id="7" name="Footer Placeholder 6"/>
          <p:cNvSpPr>
            <a:spLocks noGrp="1"/>
          </p:cNvSpPr>
          <p:nvPr>
            <p:ph type="ftr" sz="quarter" idx="11"/>
          </p:nvPr>
        </p:nvSpPr>
        <p:spPr/>
        <p:txBody>
          <a:bodyPr/>
          <a:lstStyle>
            <a:lvl1pPr>
              <a:defRPr>
                <a:solidFill>
                  <a:schemeClr val="bg1"/>
                </a:solidFill>
              </a:defRPr>
            </a:lvl1pPr>
          </a:lstStyle>
          <a:p>
            <a:r>
              <a:rPr lang="es-MX"/>
              <a:t>Actualización Tributaria en Países Mineros de LATAM</a:t>
            </a:r>
            <a:br>
              <a:rPr lang="es-MX"/>
            </a:br>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1" name="Freeform 10"/>
          <p:cNvSpPr>
            <a:spLocks noChangeAspect="1"/>
          </p:cNvSpPr>
          <p:nvPr userDrawn="1"/>
        </p:nvSpPr>
        <p:spPr>
          <a:xfrm>
            <a:off x="504070" y="514350"/>
            <a:ext cx="4571587" cy="3232150"/>
          </a:xfrm>
          <a:custGeom>
            <a:avLst/>
            <a:gdLst>
              <a:gd name="connsiteX0" fmla="*/ 4573968 w 4573968"/>
              <a:gd name="connsiteY0" fmla="*/ 0 h 3232150"/>
              <a:gd name="connsiteX1" fmla="*/ 4568225 w 4573968"/>
              <a:gd name="connsiteY1" fmla="*/ 3232150 h 3232150"/>
              <a:gd name="connsiteX2" fmla="*/ 0 w 4573968"/>
              <a:gd name="connsiteY2" fmla="*/ 3232150 h 3232150"/>
              <a:gd name="connsiteX3" fmla="*/ 0 w 4573968"/>
              <a:gd name="connsiteY3" fmla="*/ 808081 h 3232150"/>
            </a:gdLst>
            <a:ahLst/>
            <a:cxnLst>
              <a:cxn ang="0">
                <a:pos x="connsiteX0" y="connsiteY0"/>
              </a:cxn>
              <a:cxn ang="0">
                <a:pos x="connsiteX1" y="connsiteY1"/>
              </a:cxn>
              <a:cxn ang="0">
                <a:pos x="connsiteX2" y="connsiteY2"/>
              </a:cxn>
              <a:cxn ang="0">
                <a:pos x="connsiteX3" y="connsiteY3"/>
              </a:cxn>
            </a:cxnLst>
            <a:rect l="l" t="t" r="r" b="b"/>
            <a:pathLst>
              <a:path w="4573968" h="3232150">
                <a:moveTo>
                  <a:pt x="4573968" y="0"/>
                </a:moveTo>
                <a:lnTo>
                  <a:pt x="4568225" y="3232150"/>
                </a:lnTo>
                <a:lnTo>
                  <a:pt x="0" y="3232150"/>
                </a:lnTo>
                <a:lnTo>
                  <a:pt x="0" y="808081"/>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a:endParaRPr lang="en-US" sz="1199">
              <a:solidFill>
                <a:schemeClr val="tx1"/>
              </a:solidFill>
            </a:endParaRPr>
          </a:p>
        </p:txBody>
      </p:sp>
      <p:sp>
        <p:nvSpPr>
          <p:cNvPr id="8" name="Title 1"/>
          <p:cNvSpPr>
            <a:spLocks noGrp="1"/>
          </p:cNvSpPr>
          <p:nvPr>
            <p:ph type="ctrTitle"/>
          </p:nvPr>
        </p:nvSpPr>
        <p:spPr>
          <a:xfrm>
            <a:off x="746753" y="1576803"/>
            <a:ext cx="4051349" cy="860400"/>
          </a:xfrm>
        </p:spPr>
        <p:txBody>
          <a:bodyPr/>
          <a:lstStyle>
            <a:lvl1pPr>
              <a:defRPr>
                <a:solidFill>
                  <a:srgbClr val="333333"/>
                </a:solidFill>
                <a:latin typeface="+mn-lt"/>
                <a:cs typeface="Arial" pitchFamily="34" charset="0"/>
              </a:defRPr>
            </a:lvl1pPr>
          </a:lstStyle>
          <a:p>
            <a:r>
              <a:rPr lang="en-US"/>
              <a:t>Click to edit Master title style</a:t>
            </a:r>
            <a:endParaRPr lang="en-GB"/>
          </a:p>
        </p:txBody>
      </p:sp>
      <p:sp>
        <p:nvSpPr>
          <p:cNvPr id="10" name="Subtitle 2"/>
          <p:cNvSpPr>
            <a:spLocks noGrp="1"/>
          </p:cNvSpPr>
          <p:nvPr>
            <p:ph type="subTitle" idx="1"/>
          </p:nvPr>
        </p:nvSpPr>
        <p:spPr>
          <a:xfrm>
            <a:off x="746753" y="2555211"/>
            <a:ext cx="4051349" cy="645742"/>
          </a:xfrm>
          <a:prstGeom prst="rect">
            <a:avLst/>
          </a:prstGeom>
        </p:spPr>
        <p:txBody>
          <a:bodyPr>
            <a:noAutofit/>
          </a:bodyPr>
          <a:lstStyle>
            <a:lvl1pPr marL="0" indent="0" algn="l">
              <a:buNone/>
              <a:defRPr sz="1999" b="0">
                <a:solidFill>
                  <a:srgbClr val="333333"/>
                </a:solidFill>
                <a:latin typeface="+mn-lt"/>
                <a:cs typeface="Arial" pitchFamily="34" charset="0"/>
              </a:defRPr>
            </a:lvl1pPr>
            <a:lvl2pPr marL="0" indent="0" algn="l">
              <a:buNone/>
              <a:defRPr sz="1599">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sp>
        <p:nvSpPr>
          <p:cNvPr id="3" name="AutoShape 4"/>
          <p:cNvSpPr>
            <a:spLocks noChangeAspect="1" noChangeArrowheads="1" noTextEdit="1"/>
          </p:cNvSpPr>
          <p:nvPr userDrawn="1"/>
        </p:nvSpPr>
        <p:spPr bwMode="auto">
          <a:xfrm>
            <a:off x="5588265" y="4865689"/>
            <a:ext cx="1215392"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2" tIns="45696" rIns="91392" bIns="45696" numCol="1" anchor="t" anchorCtr="0" compatLnSpc="1">
            <a:prstTxWarp prst="textNoShape">
              <a:avLst/>
            </a:prstTxWarp>
          </a:bodyPr>
          <a:lstStyle/>
          <a:p>
            <a:endParaRPr lang="en-IN" sz="1799"/>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84969" y="4941449"/>
            <a:ext cx="1215519" cy="1424785"/>
          </a:xfrm>
          <a:prstGeom prst="rect">
            <a:avLst/>
          </a:prstGeom>
        </p:spPr>
      </p:pic>
    </p:spTree>
    <p:extLst>
      <p:ext uri="{BB962C8B-B14F-4D97-AF65-F5344CB8AC3E}">
        <p14:creationId xmlns:p14="http://schemas.microsoft.com/office/powerpoint/2010/main" val="273214002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Cover alterna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455" y="-439838"/>
            <a:ext cx="12284455" cy="8128317"/>
          </a:xfrm>
          <a:prstGeom prst="rect">
            <a:avLst/>
          </a:prstGeom>
        </p:spPr>
      </p:pic>
      <p:sp>
        <p:nvSpPr>
          <p:cNvPr id="8" name="Freeform 5"/>
          <p:cNvSpPr>
            <a:spLocks noChangeAspect="1"/>
          </p:cNvSpPr>
          <p:nvPr userDrawn="1"/>
        </p:nvSpPr>
        <p:spPr bwMode="gray">
          <a:xfrm rot="10800000">
            <a:off x="4368557" y="457201"/>
            <a:ext cx="7217664"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392" tIns="45696" rIns="91392" bIns="45696" numCol="1" anchor="t" anchorCtr="0" compatLnSpc="1">
            <a:prstTxWarp prst="textNoShape">
              <a:avLst/>
            </a:prstTxWarp>
          </a:bodyPr>
          <a:lstStyle/>
          <a:p>
            <a:endParaRPr lang="en-GB" sz="1799"/>
          </a:p>
        </p:txBody>
      </p:sp>
      <p:sp>
        <p:nvSpPr>
          <p:cNvPr id="9" name="Title 1"/>
          <p:cNvSpPr>
            <a:spLocks noGrp="1"/>
          </p:cNvSpPr>
          <p:nvPr>
            <p:ph type="ctrTitle"/>
          </p:nvPr>
        </p:nvSpPr>
        <p:spPr>
          <a:xfrm>
            <a:off x="4807240" y="1737360"/>
            <a:ext cx="6397468" cy="860400"/>
          </a:xfrm>
        </p:spPr>
        <p:txBody>
          <a:bodyPr/>
          <a:lstStyle>
            <a:lvl1pPr>
              <a:defRPr>
                <a:solidFill>
                  <a:srgbClr val="404040"/>
                </a:solidFill>
                <a:latin typeface="+mn-lt"/>
                <a:cs typeface="Arial" pitchFamily="34" charset="0"/>
              </a:defRPr>
            </a:lvl1pPr>
          </a:lstStyle>
          <a:p>
            <a:r>
              <a:rPr lang="en-US"/>
              <a:t>Click to edit Master title style</a:t>
            </a:r>
            <a:endParaRPr lang="en-GB"/>
          </a:p>
        </p:txBody>
      </p:sp>
      <p:sp>
        <p:nvSpPr>
          <p:cNvPr id="10" name="Subtitle 2"/>
          <p:cNvSpPr>
            <a:spLocks noGrp="1"/>
          </p:cNvSpPr>
          <p:nvPr>
            <p:ph type="subTitle" idx="1"/>
          </p:nvPr>
        </p:nvSpPr>
        <p:spPr>
          <a:xfrm>
            <a:off x="4807240" y="2724912"/>
            <a:ext cx="6397468" cy="645742"/>
          </a:xfrm>
        </p:spPr>
        <p:txBody>
          <a:bodyPr/>
          <a:lstStyle>
            <a:lvl1pPr marL="0" indent="0" algn="l">
              <a:buNone/>
              <a:defRPr sz="1999">
                <a:solidFill>
                  <a:srgbClr val="404040"/>
                </a:solidFill>
                <a:latin typeface="+mn-lt"/>
                <a:cs typeface="Arial" pitchFamily="34" charset="0"/>
              </a:defRPr>
            </a:lvl1pPr>
            <a:lvl2pPr marL="0" indent="0" algn="l">
              <a:buNone/>
              <a:defRPr sz="1599">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74101" y="5340096"/>
            <a:ext cx="987038" cy="1156968"/>
          </a:xfrm>
          <a:prstGeom prst="rect">
            <a:avLst/>
          </a:prstGeom>
        </p:spPr>
      </p:pic>
    </p:spTree>
    <p:extLst>
      <p:ext uri="{BB962C8B-B14F-4D97-AF65-F5344CB8AC3E}">
        <p14:creationId xmlns:p14="http://schemas.microsoft.com/office/powerpoint/2010/main" val="4855234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x">
  <p:cSld name="5_Standard slide">
    <p:spTree>
      <p:nvGrpSpPr>
        <p:cNvPr id="1" name=""/>
        <p:cNvGrpSpPr/>
        <p:nvPr/>
      </p:nvGrpSpPr>
      <p:grpSpPr>
        <a:xfrm>
          <a:off x="0" y="0"/>
          <a:ext cx="0" cy="0"/>
          <a:chOff x="0" y="0"/>
          <a:chExt cx="0" cy="0"/>
        </a:xfrm>
      </p:grpSpPr>
      <p:sp>
        <p:nvSpPr>
          <p:cNvPr id="114"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pic>
        <p:nvPicPr>
          <p:cNvPr id="115" name="Picture 12" descr="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86431" y="6327649"/>
            <a:ext cx="402295" cy="411481"/>
          </a:xfrm>
          <a:prstGeom prst="rect">
            <a:avLst/>
          </a:prstGeom>
          <a:ln w="12700">
            <a:miter lim="400000"/>
          </a:ln>
        </p:spPr>
      </p:pic>
      <p:sp>
        <p:nvSpPr>
          <p:cNvPr id="117" name="Body Level One…"/>
          <p:cNvSpPr txBox="1">
            <a:spLocks noGrp="1"/>
          </p:cNvSpPr>
          <p:nvPr>
            <p:ph type="body" idx="1"/>
          </p:nvPr>
        </p:nvSpPr>
        <p:spPr>
          <a:xfrm>
            <a:off x="619125" y="1425599"/>
            <a:ext cx="10963278" cy="469800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8" name="Line 10"/>
          <p:cNvSpPr/>
          <p:nvPr/>
        </p:nvSpPr>
        <p:spPr>
          <a:xfrm>
            <a:off x="609602" y="1044001"/>
            <a:ext cx="10465585" cy="0"/>
          </a:xfrm>
          <a:prstGeom prst="line">
            <a:avLst/>
          </a:prstGeom>
          <a:ln w="19050">
            <a:solidFill>
              <a:srgbClr val="FFE600"/>
            </a:solidFill>
          </a:ln>
        </p:spPr>
        <p:txBody>
          <a:bodyPr lIns="45695" rIns="45695"/>
          <a:lstStyle/>
          <a:p>
            <a:endParaRPr sz="1799"/>
          </a:p>
        </p:txBody>
      </p:sp>
      <p:sp>
        <p:nvSpPr>
          <p:cNvPr id="119" name="Line 11"/>
          <p:cNvSpPr/>
          <p:nvPr/>
        </p:nvSpPr>
        <p:spPr>
          <a:xfrm>
            <a:off x="609601" y="6242401"/>
            <a:ext cx="10972801" cy="1"/>
          </a:xfrm>
          <a:prstGeom prst="line">
            <a:avLst/>
          </a:prstGeom>
          <a:ln w="3175">
            <a:solidFill>
              <a:schemeClr val="accent1"/>
            </a:solidFill>
          </a:ln>
        </p:spPr>
        <p:txBody>
          <a:bodyPr lIns="45695" rIns="45695"/>
          <a:lstStyle/>
          <a:p>
            <a:endParaRPr sz="1799"/>
          </a:p>
        </p:txBody>
      </p:sp>
      <p:sp>
        <p:nvSpPr>
          <p:cNvPr id="120" name="Title Text"/>
          <p:cNvSpPr txBox="1">
            <a:spLocks noGrp="1"/>
          </p:cNvSpPr>
          <p:nvPr>
            <p:ph type="title"/>
          </p:nvPr>
        </p:nvSpPr>
        <p:spPr>
          <a:xfrm>
            <a:off x="609602" y="201601"/>
            <a:ext cx="10888153" cy="842401"/>
          </a:xfrm>
          <a:prstGeom prst="rect">
            <a:avLst/>
          </a:prstGeom>
        </p:spPr>
        <p:txBody>
          <a:bodyPr/>
          <a:lstStyle/>
          <a:p>
            <a:r>
              <a:t>Title Text</a:t>
            </a:r>
          </a:p>
        </p:txBody>
      </p:sp>
    </p:spTree>
    <p:extLst>
      <p:ext uri="{BB962C8B-B14F-4D97-AF65-F5344CB8AC3E}">
        <p14:creationId xmlns:p14="http://schemas.microsoft.com/office/powerpoint/2010/main" val="2269906481"/>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8" name="Line 11"/>
          <p:cNvSpPr>
            <a:spLocks noChangeShapeType="1"/>
          </p:cNvSpPr>
          <p:nvPr/>
        </p:nvSpPr>
        <p:spPr bwMode="auto">
          <a:xfrm>
            <a:off x="609601"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latin typeface="+mn-lt"/>
              <a:cs typeface="Arial" pitchFamily="34" charset="0"/>
            </a:endParaRPr>
          </a:p>
        </p:txBody>
      </p:sp>
      <p:sp>
        <p:nvSpPr>
          <p:cNvPr id="2" name="Date Placeholder 1"/>
          <p:cNvSpPr>
            <a:spLocks noGrp="1"/>
          </p:cNvSpPr>
          <p:nvPr>
            <p:ph type="dt" sz="half" idx="10"/>
          </p:nvPr>
        </p:nvSpPr>
        <p:spPr/>
        <p:txBody>
          <a:bodyPr/>
          <a:lstStyle/>
          <a:p>
            <a:fld id="{6458CE3E-2B84-4E9A-B505-762030E8A6C7}" type="datetimeFigureOut">
              <a:rPr lang="es-CO" smtClean="0"/>
              <a:t>24/11/2022</a:t>
            </a:fld>
            <a:endParaRPr lang="es-CO"/>
          </a:p>
        </p:txBody>
      </p:sp>
      <p:sp>
        <p:nvSpPr>
          <p:cNvPr id="3" name="Footer Placeholder 2"/>
          <p:cNvSpPr>
            <a:spLocks noGrp="1"/>
          </p:cNvSpPr>
          <p:nvPr>
            <p:ph type="ftr" sz="quarter" idx="11"/>
          </p:nvPr>
        </p:nvSpPr>
        <p:spPr/>
        <p:txBody>
          <a:bodyPr/>
          <a:lstStyle/>
          <a:p>
            <a:endParaRPr lang="es-CO"/>
          </a:p>
        </p:txBody>
      </p:sp>
    </p:spTree>
    <p:extLst>
      <p:ext uri="{BB962C8B-B14F-4D97-AF65-F5344CB8AC3E}">
        <p14:creationId xmlns:p14="http://schemas.microsoft.com/office/powerpoint/2010/main" val="14559452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1" y="200025"/>
            <a:ext cx="10977034" cy="863600"/>
          </a:xfrm>
        </p:spPr>
        <p:txBody>
          <a:bodyPr/>
          <a:lstStyle/>
          <a:p>
            <a:r>
              <a:rPr lang="en-US"/>
              <a:t>Click to edit Master title style</a:t>
            </a:r>
          </a:p>
        </p:txBody>
      </p:sp>
      <p:sp>
        <p:nvSpPr>
          <p:cNvPr id="3" name="Table Placeholder 2"/>
          <p:cNvSpPr>
            <a:spLocks noGrp="1"/>
          </p:cNvSpPr>
          <p:nvPr>
            <p:ph type="tbl" idx="1"/>
          </p:nvPr>
        </p:nvSpPr>
        <p:spPr>
          <a:xfrm>
            <a:off x="607483" y="1412877"/>
            <a:ext cx="10979150" cy="4519613"/>
          </a:xfrm>
        </p:spPr>
        <p:txBody>
          <a:bodyPr/>
          <a:lstStyle/>
          <a:p>
            <a:pPr lvl="0"/>
            <a:endParaRPr lang="en-US" noProof="0"/>
          </a:p>
        </p:txBody>
      </p:sp>
    </p:spTree>
    <p:extLst>
      <p:ext uri="{BB962C8B-B14F-4D97-AF65-F5344CB8AC3E}">
        <p14:creationId xmlns:p14="http://schemas.microsoft.com/office/powerpoint/2010/main" val="385147831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8" name="Line 11"/>
          <p:cNvSpPr>
            <a:spLocks noChangeShapeType="1"/>
          </p:cNvSpPr>
          <p:nvPr/>
        </p:nvSpPr>
        <p:spPr bwMode="auto">
          <a:xfrm>
            <a:off x="609601"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latin typeface="+mn-lt"/>
              <a:cs typeface="Arial" pitchFamily="34" charset="0"/>
            </a:endParaRPr>
          </a:p>
        </p:txBody>
      </p:sp>
      <p:sp>
        <p:nvSpPr>
          <p:cNvPr id="2" name="Date Placeholder 1"/>
          <p:cNvSpPr>
            <a:spLocks noGrp="1"/>
          </p:cNvSpPr>
          <p:nvPr>
            <p:ph type="dt" sz="half" idx="10"/>
          </p:nvPr>
        </p:nvSpPr>
        <p:spPr>
          <a:xfrm>
            <a:off x="838200" y="6356352"/>
            <a:ext cx="2743200" cy="365125"/>
          </a:xfrm>
          <a:prstGeom prst="rect">
            <a:avLst/>
          </a:prstGeom>
        </p:spPr>
        <p:txBody>
          <a:bodyPr/>
          <a:lstStyle/>
          <a:p>
            <a:fld id="{6458CE3E-2B84-4E9A-B505-762030E8A6C7}" type="datetimeFigureOut">
              <a:rPr lang="es-CO" smtClean="0"/>
              <a:t>24/11/2022</a:t>
            </a:fld>
            <a:endParaRPr lang="es-CO"/>
          </a:p>
        </p:txBody>
      </p:sp>
      <p:sp>
        <p:nvSpPr>
          <p:cNvPr id="3" name="Footer Placeholder 2"/>
          <p:cNvSpPr>
            <a:spLocks noGrp="1"/>
          </p:cNvSpPr>
          <p:nvPr>
            <p:ph type="ftr" sz="quarter" idx="11"/>
          </p:nvPr>
        </p:nvSpPr>
        <p:spPr>
          <a:xfrm>
            <a:off x="4038601" y="6356352"/>
            <a:ext cx="4114800" cy="365125"/>
          </a:xfrm>
          <a:prstGeom prst="rect">
            <a:avLst/>
          </a:prstGeom>
        </p:spPr>
        <p:txBody>
          <a:bodyPr/>
          <a:lstStyle/>
          <a:p>
            <a:endParaRPr lang="es-CO"/>
          </a:p>
        </p:txBody>
      </p:sp>
    </p:spTree>
    <p:extLst>
      <p:ext uri="{BB962C8B-B14F-4D97-AF65-F5344CB8AC3E}">
        <p14:creationId xmlns:p14="http://schemas.microsoft.com/office/powerpoint/2010/main" val="335729401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8" name="Line 11"/>
          <p:cNvSpPr>
            <a:spLocks noChangeShapeType="1"/>
          </p:cNvSpPr>
          <p:nvPr/>
        </p:nvSpPr>
        <p:spPr bwMode="auto">
          <a:xfrm>
            <a:off x="609601"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latin typeface="+mn-lt"/>
              <a:cs typeface="Arial" pitchFamily="34" charset="0"/>
            </a:endParaRPr>
          </a:p>
        </p:txBody>
      </p:sp>
      <p:sp>
        <p:nvSpPr>
          <p:cNvPr id="2" name="Date Placeholder 1"/>
          <p:cNvSpPr>
            <a:spLocks noGrp="1"/>
          </p:cNvSpPr>
          <p:nvPr>
            <p:ph type="dt" sz="half" idx="10"/>
          </p:nvPr>
        </p:nvSpPr>
        <p:spPr>
          <a:xfrm>
            <a:off x="7205133" y="6041364"/>
            <a:ext cx="911939" cy="365125"/>
          </a:xfrm>
          <a:prstGeom prst="rect">
            <a:avLst/>
          </a:prstGeom>
        </p:spPr>
        <p:txBody>
          <a:bodyPr/>
          <a:lstStyle/>
          <a:p>
            <a:fld id="{6458CE3E-2B84-4E9A-B505-762030E8A6C7}" type="datetimeFigureOut">
              <a:rPr lang="es-CO" smtClean="0"/>
              <a:t>24/11/2022</a:t>
            </a:fld>
            <a:endParaRPr lang="es-CO"/>
          </a:p>
        </p:txBody>
      </p:sp>
      <p:sp>
        <p:nvSpPr>
          <p:cNvPr id="3" name="Footer Placeholder 2"/>
          <p:cNvSpPr>
            <a:spLocks noGrp="1"/>
          </p:cNvSpPr>
          <p:nvPr>
            <p:ph type="ftr" sz="quarter" idx="11"/>
          </p:nvPr>
        </p:nvSpPr>
        <p:spPr>
          <a:xfrm>
            <a:off x="677334" y="6041364"/>
            <a:ext cx="6297612" cy="365125"/>
          </a:xfrm>
          <a:prstGeom prst="rect">
            <a:avLst/>
          </a:prstGeom>
        </p:spPr>
        <p:txBody>
          <a:bodyPr/>
          <a:lstStyle/>
          <a:p>
            <a:endParaRPr lang="es-CO"/>
          </a:p>
        </p:txBody>
      </p:sp>
    </p:spTree>
    <p:extLst>
      <p:ext uri="{BB962C8B-B14F-4D97-AF65-F5344CB8AC3E}">
        <p14:creationId xmlns:p14="http://schemas.microsoft.com/office/powerpoint/2010/main" val="182353020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57387436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3" name="Rectangle 1"/>
          <p:cNvSpPr>
            <a:spLocks noChangeAspect="1"/>
          </p:cNvSpPr>
          <p:nvPr userDrawn="1"/>
        </p:nvSpPr>
        <p:spPr>
          <a:xfrm>
            <a:off x="3851957" y="615950"/>
            <a:ext cx="7731797" cy="3575304"/>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3182 w 6753225"/>
              <a:gd name="connsiteY0" fmla="*/ 1312615 h 3400425"/>
              <a:gd name="connsiteX1" fmla="*/ 6753225 w 6753225"/>
              <a:gd name="connsiteY1" fmla="*/ 0 h 3400425"/>
              <a:gd name="connsiteX2" fmla="*/ 6753225 w 6753225"/>
              <a:gd name="connsiteY2" fmla="*/ 3400425 h 3400425"/>
              <a:gd name="connsiteX3" fmla="*/ 0 w 6753225"/>
              <a:gd name="connsiteY3" fmla="*/ 3400425 h 3400425"/>
              <a:gd name="connsiteX4" fmla="*/ 3182 w 6753225"/>
              <a:gd name="connsiteY4" fmla="*/ 1312615 h 3400425"/>
              <a:gd name="connsiteX0" fmla="*/ 3182 w 6753225"/>
              <a:gd name="connsiteY0" fmla="*/ 67426 h 2155236"/>
              <a:gd name="connsiteX1" fmla="*/ 6619689 w 6753225"/>
              <a:gd name="connsiteY1" fmla="*/ 0 h 2155236"/>
              <a:gd name="connsiteX2" fmla="*/ 6753225 w 6753225"/>
              <a:gd name="connsiteY2" fmla="*/ 2155236 h 2155236"/>
              <a:gd name="connsiteX3" fmla="*/ 0 w 6753225"/>
              <a:gd name="connsiteY3" fmla="*/ 2155236 h 2155236"/>
              <a:gd name="connsiteX4" fmla="*/ 3182 w 6753225"/>
              <a:gd name="connsiteY4" fmla="*/ 67426 h 2155236"/>
              <a:gd name="connsiteX0" fmla="*/ 3182 w 6769917"/>
              <a:gd name="connsiteY0" fmla="*/ 1306570 h 3394380"/>
              <a:gd name="connsiteX1" fmla="*/ 6769917 w 6769917"/>
              <a:gd name="connsiteY1" fmla="*/ 0 h 3394380"/>
              <a:gd name="connsiteX2" fmla="*/ 6753225 w 6769917"/>
              <a:gd name="connsiteY2" fmla="*/ 3394380 h 3394380"/>
              <a:gd name="connsiteX3" fmla="*/ 0 w 6769917"/>
              <a:gd name="connsiteY3" fmla="*/ 3394380 h 3394380"/>
              <a:gd name="connsiteX4" fmla="*/ 3182 w 6769917"/>
              <a:gd name="connsiteY4" fmla="*/ 1306570 h 3394380"/>
              <a:gd name="connsiteX0" fmla="*/ 223 w 6771131"/>
              <a:gd name="connsiteY0" fmla="*/ 1297504 h 3394380"/>
              <a:gd name="connsiteX1" fmla="*/ 6771131 w 6771131"/>
              <a:gd name="connsiteY1" fmla="*/ 0 h 3394380"/>
              <a:gd name="connsiteX2" fmla="*/ 6754439 w 6771131"/>
              <a:gd name="connsiteY2" fmla="*/ 3394380 h 3394380"/>
              <a:gd name="connsiteX3" fmla="*/ 1214 w 6771131"/>
              <a:gd name="connsiteY3" fmla="*/ 3394380 h 3394380"/>
              <a:gd name="connsiteX4" fmla="*/ 223 w 6771131"/>
              <a:gd name="connsiteY4" fmla="*/ 1297504 h 3394380"/>
              <a:gd name="connsiteX0" fmla="*/ 105 w 6775185"/>
              <a:gd name="connsiteY0" fmla="*/ 1297505 h 3394380"/>
              <a:gd name="connsiteX1" fmla="*/ 6775185 w 6775185"/>
              <a:gd name="connsiteY1" fmla="*/ 0 h 3394380"/>
              <a:gd name="connsiteX2" fmla="*/ 6758493 w 6775185"/>
              <a:gd name="connsiteY2" fmla="*/ 3394380 h 3394380"/>
              <a:gd name="connsiteX3" fmla="*/ 5268 w 6775185"/>
              <a:gd name="connsiteY3" fmla="*/ 3394380 h 3394380"/>
              <a:gd name="connsiteX4" fmla="*/ 105 w 6775185"/>
              <a:gd name="connsiteY4" fmla="*/ 1297505 h 3394380"/>
              <a:gd name="connsiteX0" fmla="*/ 105 w 6775185"/>
              <a:gd name="connsiteY0" fmla="*/ 1297505 h 3394380"/>
              <a:gd name="connsiteX1" fmla="*/ 6775185 w 6775185"/>
              <a:gd name="connsiteY1" fmla="*/ 0 h 3394380"/>
              <a:gd name="connsiteX2" fmla="*/ 6769621 w 6775185"/>
              <a:gd name="connsiteY2" fmla="*/ 3394380 h 3394380"/>
              <a:gd name="connsiteX3" fmla="*/ 5268 w 6775185"/>
              <a:gd name="connsiteY3" fmla="*/ 3394380 h 3394380"/>
              <a:gd name="connsiteX4" fmla="*/ 105 w 6775185"/>
              <a:gd name="connsiteY4" fmla="*/ 1297505 h 339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85" h="3394380">
                <a:moveTo>
                  <a:pt x="105" y="1297505"/>
                </a:moveTo>
                <a:lnTo>
                  <a:pt x="6775185" y="0"/>
                </a:lnTo>
                <a:cubicBezTo>
                  <a:pt x="6773330" y="1131460"/>
                  <a:pt x="6771476" y="2262920"/>
                  <a:pt x="6769621" y="3394380"/>
                </a:cubicBezTo>
                <a:lnTo>
                  <a:pt x="5268" y="3394380"/>
                </a:lnTo>
                <a:cubicBezTo>
                  <a:pt x="6329" y="2698443"/>
                  <a:pt x="-956" y="1993442"/>
                  <a:pt x="105" y="1297505"/>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a:solidFill>
                <a:schemeClr val="tx1"/>
              </a:solidFill>
            </a:endParaRPr>
          </a:p>
        </p:txBody>
      </p:sp>
      <p:sp>
        <p:nvSpPr>
          <p:cNvPr id="8" name="Title 1"/>
          <p:cNvSpPr>
            <a:spLocks noGrp="1"/>
          </p:cNvSpPr>
          <p:nvPr>
            <p:ph type="ctrTitle"/>
          </p:nvPr>
        </p:nvSpPr>
        <p:spPr>
          <a:xfrm>
            <a:off x="4149215" y="2240280"/>
            <a:ext cx="7220000" cy="860400"/>
          </a:xfrm>
        </p:spPr>
        <p:txBody>
          <a:bodyPr/>
          <a:lstStyle>
            <a:lvl1pPr>
              <a:defRPr>
                <a:solidFill>
                  <a:srgbClr val="404040"/>
                </a:solidFill>
                <a:latin typeface="+mn-lt"/>
                <a:cs typeface="Arial" pitchFamily="34" charset="0"/>
              </a:defRPr>
            </a:lvl1pPr>
          </a:lstStyle>
          <a:p>
            <a:r>
              <a:rPr lang="en-US"/>
              <a:t>Click to edit Master title style</a:t>
            </a:r>
            <a:endParaRPr lang="en-GB"/>
          </a:p>
        </p:txBody>
      </p:sp>
      <p:sp>
        <p:nvSpPr>
          <p:cNvPr id="10" name="Subtitle 2"/>
          <p:cNvSpPr>
            <a:spLocks noGrp="1"/>
          </p:cNvSpPr>
          <p:nvPr>
            <p:ph type="subTitle" idx="1"/>
          </p:nvPr>
        </p:nvSpPr>
        <p:spPr>
          <a:xfrm>
            <a:off x="4149215" y="3218688"/>
            <a:ext cx="7220000" cy="645742"/>
          </a:xfrm>
        </p:spPr>
        <p:txBody>
          <a:bodyPr/>
          <a:lstStyle>
            <a:lvl1pPr marL="0" indent="0" algn="l">
              <a:buNone/>
              <a:defRPr sz="1999">
                <a:solidFill>
                  <a:srgbClr val="404040"/>
                </a:solidFill>
                <a:latin typeface="+mn-lt"/>
                <a:cs typeface="Arial" pitchFamily="34" charset="0"/>
              </a:defRPr>
            </a:lvl1pPr>
            <a:lvl2pPr marL="0" indent="0" algn="l">
              <a:buNone/>
              <a:defRPr sz="1599">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6168" y="5339038"/>
            <a:ext cx="987038" cy="1156968"/>
          </a:xfrm>
          <a:prstGeom prst="rect">
            <a:avLst/>
          </a:prstGeom>
        </p:spPr>
      </p:pic>
    </p:spTree>
    <p:extLst>
      <p:ext uri="{BB962C8B-B14F-4D97-AF65-F5344CB8AC3E}">
        <p14:creationId xmlns:p14="http://schemas.microsoft.com/office/powerpoint/2010/main" val="182077397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ver with beam (legacy)">
    <p:spTree>
      <p:nvGrpSpPr>
        <p:cNvPr id="1" name=""/>
        <p:cNvGrpSpPr/>
        <p:nvPr/>
      </p:nvGrpSpPr>
      <p:grpSpPr>
        <a:xfrm>
          <a:off x="0" y="0"/>
          <a:ext cx="0" cy="0"/>
          <a:chOff x="0" y="0"/>
          <a:chExt cx="0" cy="0"/>
        </a:xfrm>
      </p:grpSpPr>
      <p:grpSp>
        <p:nvGrpSpPr>
          <p:cNvPr id="10" name="Group 9"/>
          <p:cNvGrpSpPr/>
          <p:nvPr userDrawn="1"/>
        </p:nvGrpSpPr>
        <p:grpSpPr>
          <a:xfrm>
            <a:off x="0" y="1628776"/>
            <a:ext cx="12192000" cy="4469625"/>
            <a:chOff x="0" y="1628775"/>
            <a:chExt cx="12198350" cy="4469625"/>
          </a:xfrm>
        </p:grpSpPr>
        <p:sp>
          <p:nvSpPr>
            <p:cNvPr id="12" name="Freeform 8"/>
            <p:cNvSpPr>
              <a:spLocks/>
            </p:cNvSpPr>
            <p:nvPr userDrawn="1"/>
          </p:nvSpPr>
          <p:spPr bwMode="gray">
            <a:xfrm>
              <a:off x="3072661" y="1628775"/>
              <a:ext cx="9125689" cy="3318440"/>
            </a:xfrm>
            <a:custGeom>
              <a:avLst/>
              <a:gdLst/>
              <a:ahLst/>
              <a:cxnLst>
                <a:cxn ang="0">
                  <a:pos x="0" y="2464"/>
                </a:cxn>
                <a:cxn ang="0">
                  <a:pos x="6761" y="0"/>
                </a:cxn>
                <a:cxn ang="0">
                  <a:pos x="6761" y="1290"/>
                </a:cxn>
                <a:cxn ang="0">
                  <a:pos x="0" y="2464"/>
                </a:cxn>
              </a:cxnLst>
              <a:rect l="0" t="0" r="r" b="b"/>
              <a:pathLst>
                <a:path w="6761" h="2464">
                  <a:moveTo>
                    <a:pt x="0" y="2464"/>
                  </a:moveTo>
                  <a:lnTo>
                    <a:pt x="6761" y="0"/>
                  </a:lnTo>
                  <a:lnTo>
                    <a:pt x="6761" y="1290"/>
                  </a:lnTo>
                  <a:lnTo>
                    <a:pt x="0" y="246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799">
                <a:solidFill>
                  <a:schemeClr val="bg1"/>
                </a:solidFill>
              </a:endParaRPr>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4291200"/>
              <a:ext cx="3078523" cy="1807200"/>
            </a:xfrm>
            <a:prstGeom prst="rect">
              <a:avLst/>
            </a:prstGeom>
            <a:noFill/>
            <a:ln w="9525">
              <a:noFill/>
              <a:miter lim="800000"/>
              <a:headEnd/>
              <a:tailEnd/>
            </a:ln>
            <a:effectLst/>
          </p:spPr>
        </p:pic>
      </p:grpSp>
      <p:sp>
        <p:nvSpPr>
          <p:cNvPr id="8" name="Title 1"/>
          <p:cNvSpPr>
            <a:spLocks noGrp="1"/>
          </p:cNvSpPr>
          <p:nvPr>
            <p:ph type="ctrTitle"/>
          </p:nvPr>
        </p:nvSpPr>
        <p:spPr>
          <a:xfrm>
            <a:off x="3079925" y="777600"/>
            <a:ext cx="8504955" cy="860400"/>
          </a:xfrm>
        </p:spPr>
        <p:txBody>
          <a:bodyPr/>
          <a:lstStyle>
            <a:lvl1pPr>
              <a:defRPr>
                <a:solidFill>
                  <a:schemeClr val="bg1"/>
                </a:solidFill>
              </a:defRPr>
            </a:lvl1pPr>
          </a:lstStyle>
          <a:p>
            <a:r>
              <a:rPr lang="en-US"/>
              <a:t>Click to edit Master title style</a:t>
            </a:r>
            <a:endParaRPr lang="en-GB"/>
          </a:p>
        </p:txBody>
      </p:sp>
      <p:sp>
        <p:nvSpPr>
          <p:cNvPr id="9" name="Subtitle 2"/>
          <p:cNvSpPr>
            <a:spLocks noGrp="1"/>
          </p:cNvSpPr>
          <p:nvPr>
            <p:ph type="subTitle" idx="1"/>
          </p:nvPr>
        </p:nvSpPr>
        <p:spPr>
          <a:xfrm>
            <a:off x="3079924" y="1731938"/>
            <a:ext cx="6219714" cy="968400"/>
          </a:xfrm>
        </p:spPr>
        <p:txBody>
          <a:bodyPr/>
          <a:lstStyle>
            <a:lvl1pPr marL="0" indent="0" algn="l">
              <a:buNone/>
              <a:defRPr sz="1999">
                <a:solidFill>
                  <a:schemeClr val="bg1"/>
                </a:solidFill>
              </a:defRPr>
            </a:lvl1pPr>
            <a:lvl2pPr marL="0" indent="0" algn="l">
              <a:buNone/>
              <a:defRPr sz="1599">
                <a:solidFill>
                  <a:schemeClr val="bg1"/>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79924" y="5751576"/>
            <a:ext cx="988638" cy="749808"/>
          </a:xfrm>
          <a:prstGeom prst="rect">
            <a:avLst/>
          </a:prstGeom>
        </p:spPr>
      </p:pic>
    </p:spTree>
    <p:extLst>
      <p:ext uri="{BB962C8B-B14F-4D97-AF65-F5344CB8AC3E}">
        <p14:creationId xmlns:p14="http://schemas.microsoft.com/office/powerpoint/2010/main" val="1720565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12329" y="2130551"/>
            <a:ext cx="5390400" cy="3995928"/>
          </a:xfrm>
        </p:spPr>
        <p:txBody>
          <a:bodyPr/>
          <a:lstStyle>
            <a:lvl1pPr>
              <a:defRPr sz="2400"/>
            </a:lvl1pPr>
            <a:lvl2pPr>
              <a:defRPr sz="2400"/>
            </a:lvl2pPr>
            <a:lvl3pPr marL="1081088" indent="-357188">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6405" y="2130551"/>
            <a:ext cx="5390400" cy="3995928"/>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10" name="Text Placeholder 9"/>
          <p:cNvSpPr>
            <a:spLocks noGrp="1"/>
          </p:cNvSpPr>
          <p:nvPr>
            <p:ph type="body" sz="quarter" idx="12"/>
          </p:nvPr>
        </p:nvSpPr>
        <p:spPr>
          <a:xfrm>
            <a:off x="612329" y="1427144"/>
            <a:ext cx="5390400" cy="640800"/>
          </a:xfrm>
        </p:spPr>
        <p:txBody>
          <a:bodyPr anchor="t" anchorCtr="0"/>
          <a:lstStyle>
            <a:lvl1pPr>
              <a:buNone/>
              <a:defRPr b="1"/>
            </a:lvl1pPr>
          </a:lstStyle>
          <a:p>
            <a:pPr lvl="0"/>
            <a:r>
              <a:rPr lang="en-US"/>
              <a:t>Click to edit Master text styles</a:t>
            </a:r>
          </a:p>
        </p:txBody>
      </p:sp>
      <p:sp>
        <p:nvSpPr>
          <p:cNvPr id="11" name="Text Placeholder 9"/>
          <p:cNvSpPr>
            <a:spLocks noGrp="1"/>
          </p:cNvSpPr>
          <p:nvPr>
            <p:ph type="body" sz="quarter" idx="13"/>
          </p:nvPr>
        </p:nvSpPr>
        <p:spPr>
          <a:xfrm>
            <a:off x="6196405" y="1427144"/>
            <a:ext cx="5390400" cy="640800"/>
          </a:xfrm>
        </p:spPr>
        <p:txBody>
          <a:bodyPr anchor="t" anchorCtr="0"/>
          <a:lstStyle>
            <a:lvl1pPr>
              <a:buNone/>
              <a:defRPr b="1"/>
            </a:lvl1pPr>
          </a:lstStyle>
          <a:p>
            <a:pPr lvl="0"/>
            <a:r>
              <a:rPr lang="en-US"/>
              <a:t>Click to edit Master text styles</a:t>
            </a:r>
          </a:p>
        </p:txBody>
      </p:sp>
      <p:sp>
        <p:nvSpPr>
          <p:cNvPr id="9"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5" name="Date Placeholder 4"/>
          <p:cNvSpPr>
            <a:spLocks noGrp="1"/>
          </p:cNvSpPr>
          <p:nvPr>
            <p:ph type="dt" sz="half" idx="14"/>
          </p:nvPr>
        </p:nvSpPr>
        <p:spPr/>
        <p:txBody>
          <a:bodyPr/>
          <a:lstStyle/>
          <a:p>
            <a:r>
              <a:rPr lang="en-US"/>
              <a:t>1 January 2014</a:t>
            </a:r>
          </a:p>
        </p:txBody>
      </p:sp>
      <p:sp>
        <p:nvSpPr>
          <p:cNvPr id="7" name="Footer Placeholder 6"/>
          <p:cNvSpPr>
            <a:spLocks noGrp="1"/>
          </p:cNvSpPr>
          <p:nvPr>
            <p:ph type="ftr" sz="quarter" idx="15"/>
          </p:nvPr>
        </p:nvSpPr>
        <p:spPr/>
        <p:txBody>
          <a:bodyPr/>
          <a:lstStyle/>
          <a:p>
            <a:r>
              <a:rPr lang="es-MX"/>
              <a:t>Actualización Tributaria en Países Mineros de LATAM</a:t>
            </a:r>
            <a:br>
              <a:rPr lang="es-MX"/>
            </a:br>
            <a:endParaRPr lang="en-GB"/>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09601" y="1425600"/>
            <a:ext cx="10972800" cy="47000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259812359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377094224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marL="0" indent="0">
              <a:buNone/>
              <a:defRPr/>
            </a:lvl1pPr>
            <a:lvl2pPr marL="356438">
              <a:defRPr/>
            </a:lvl2pPr>
            <a:lvl3pPr marL="712875">
              <a:defRPr/>
            </a:lvl3pPr>
            <a:lvl4pPr marL="1069313">
              <a:defRPr/>
            </a:lvl4pPr>
            <a:lvl5pPr marL="142575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90497010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247318738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347689968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9600" y="1425576"/>
            <a:ext cx="5384800" cy="4700589"/>
          </a:xfrm>
        </p:spPr>
        <p:txBody>
          <a:bodyPr/>
          <a:lstStyle>
            <a:lvl1pPr>
              <a:defRPr sz="2399">
                <a:solidFill>
                  <a:schemeClr val="bg1"/>
                </a:solidFill>
              </a:defRPr>
            </a:lvl1pPr>
            <a:lvl2pPr>
              <a:defRPr sz="2399">
                <a:solidFill>
                  <a:schemeClr val="bg1"/>
                </a:solidFill>
              </a:defRPr>
            </a:lvl2pPr>
            <a:lvl3pPr>
              <a:defRPr sz="1999">
                <a:solidFill>
                  <a:schemeClr val="bg1"/>
                </a:solidFill>
              </a:defRPr>
            </a:lvl3pPr>
            <a:lvl4pPr>
              <a:defRPr sz="1799">
                <a:solidFill>
                  <a:schemeClr val="bg1"/>
                </a:solidFill>
              </a:defRPr>
            </a:lvl4pPr>
            <a:lvl5pPr>
              <a:defRPr sz="17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1" y="1425576"/>
            <a:ext cx="5384800" cy="4700589"/>
          </a:xfrm>
        </p:spPr>
        <p:txBody>
          <a:bodyPr/>
          <a:lstStyle>
            <a:lvl1pPr marL="356438" indent="-356438" algn="l" defTabSz="913943" rtl="0" eaLnBrk="1" latinLnBrk="0" hangingPunct="1">
              <a:spcBef>
                <a:spcPct val="20000"/>
              </a:spcBef>
              <a:buClr>
                <a:schemeClr val="accent2"/>
              </a:buClr>
              <a:buSzPct val="70000"/>
              <a:buFont typeface="Arial" pitchFamily="34" charset="0"/>
              <a:buChar char="►"/>
              <a:defRPr lang="en-US" sz="2399" kern="1200" dirty="0" smtClean="0">
                <a:solidFill>
                  <a:schemeClr val="bg1"/>
                </a:solidFill>
                <a:latin typeface="+mn-lt"/>
                <a:ea typeface="+mn-ea"/>
                <a:cs typeface="+mn-cs"/>
              </a:defRPr>
            </a:lvl1pPr>
            <a:lvl2pPr marL="712875" indent="-356438" algn="l" defTabSz="913943" rtl="0" eaLnBrk="1" latinLnBrk="0" hangingPunct="1">
              <a:spcBef>
                <a:spcPct val="20000"/>
              </a:spcBef>
              <a:buClr>
                <a:schemeClr val="accent2"/>
              </a:buClr>
              <a:buSzPct val="70000"/>
              <a:buFont typeface="Arial" pitchFamily="34" charset="0"/>
              <a:buChar char="►"/>
              <a:defRPr lang="en-US" sz="2399" kern="1200" dirty="0" smtClean="0">
                <a:solidFill>
                  <a:schemeClr val="bg1"/>
                </a:solidFill>
                <a:latin typeface="+mn-lt"/>
                <a:ea typeface="+mn-ea"/>
                <a:cs typeface="+mn-cs"/>
              </a:defRPr>
            </a:lvl2pPr>
            <a:lvl3pPr marL="1069313" indent="-356438" algn="l" defTabSz="913943" rtl="0" eaLnBrk="1" latinLnBrk="0" hangingPunct="1">
              <a:spcBef>
                <a:spcPct val="20000"/>
              </a:spcBef>
              <a:buClr>
                <a:schemeClr val="accent2"/>
              </a:buClr>
              <a:buSzPct val="70000"/>
              <a:buFont typeface="Arial" pitchFamily="34" charset="0"/>
              <a:buChar char="►"/>
              <a:defRPr lang="en-US" sz="1999" kern="1200" dirty="0" smtClean="0">
                <a:solidFill>
                  <a:schemeClr val="bg1"/>
                </a:solidFill>
                <a:latin typeface="+mn-lt"/>
                <a:ea typeface="+mn-ea"/>
                <a:cs typeface="+mn-cs"/>
              </a:defRPr>
            </a:lvl3pPr>
            <a:lvl4pPr marL="1425751" indent="-356438" algn="l" defTabSz="913943" rtl="0" eaLnBrk="1" latinLnBrk="0" hangingPunct="1">
              <a:spcBef>
                <a:spcPct val="20000"/>
              </a:spcBef>
              <a:buClr>
                <a:schemeClr val="accent2"/>
              </a:buClr>
              <a:buSzPct val="70000"/>
              <a:buFont typeface="Arial" pitchFamily="34" charset="0"/>
              <a:buChar char="►"/>
              <a:defRPr lang="en-US" sz="1799" kern="1200" dirty="0" smtClean="0">
                <a:solidFill>
                  <a:schemeClr val="bg1"/>
                </a:solidFill>
                <a:latin typeface="+mn-lt"/>
                <a:ea typeface="+mn-ea"/>
                <a:cs typeface="+mn-cs"/>
              </a:defRPr>
            </a:lvl4pPr>
            <a:lvl5pPr marL="1782188" indent="-356438" algn="l" defTabSz="913943" rtl="0" eaLnBrk="1" latinLnBrk="0" hangingPunct="1">
              <a:spcBef>
                <a:spcPct val="20000"/>
              </a:spcBef>
              <a:buClr>
                <a:schemeClr val="accent2"/>
              </a:buClr>
              <a:buSzPct val="70000"/>
              <a:buFont typeface="Arial" pitchFamily="34" charset="0"/>
              <a:buChar char="►"/>
              <a:defRPr lang="en-GB" sz="1799" kern="1200" dirty="0">
                <a:solidFill>
                  <a:schemeClr val="bg1"/>
                </a:solidFill>
                <a:latin typeface="+mn-lt"/>
                <a:ea typeface="+mn-ea"/>
                <a:cs typeface="+mn-cs"/>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12"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287309645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12329" y="2130551"/>
            <a:ext cx="5390400" cy="3995928"/>
          </a:xfrm>
        </p:spPr>
        <p:txBody>
          <a:bodyPr/>
          <a:lstStyle>
            <a:lvl1pPr>
              <a:defRPr sz="2399"/>
            </a:lvl1pPr>
            <a:lvl2pPr>
              <a:defRPr sz="2399"/>
            </a:lvl2pPr>
            <a:lvl3pPr marL="1080547" indent="-357009">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6405" y="2130551"/>
            <a:ext cx="5390400" cy="3995928"/>
          </a:xfrm>
        </p:spPr>
        <p:txBody>
          <a:bodyPr/>
          <a:lstStyle>
            <a:lvl1pPr>
              <a:defRPr sz="23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10" name="Text Placeholder 9"/>
          <p:cNvSpPr>
            <a:spLocks noGrp="1"/>
          </p:cNvSpPr>
          <p:nvPr>
            <p:ph type="body" sz="quarter" idx="12"/>
          </p:nvPr>
        </p:nvSpPr>
        <p:spPr>
          <a:xfrm>
            <a:off x="612329" y="1427144"/>
            <a:ext cx="5390400" cy="640800"/>
          </a:xfrm>
        </p:spPr>
        <p:txBody>
          <a:bodyPr anchor="t" anchorCtr="0"/>
          <a:lstStyle>
            <a:lvl1pPr>
              <a:buNone/>
              <a:defRPr b="1"/>
            </a:lvl1pPr>
          </a:lstStyle>
          <a:p>
            <a:pPr lvl="0"/>
            <a:r>
              <a:rPr lang="en-US"/>
              <a:t>Click to edit Master text styles</a:t>
            </a:r>
          </a:p>
        </p:txBody>
      </p:sp>
      <p:sp>
        <p:nvSpPr>
          <p:cNvPr id="11" name="Text Placeholder 9"/>
          <p:cNvSpPr>
            <a:spLocks noGrp="1"/>
          </p:cNvSpPr>
          <p:nvPr>
            <p:ph type="body" sz="quarter" idx="13"/>
          </p:nvPr>
        </p:nvSpPr>
        <p:spPr>
          <a:xfrm>
            <a:off x="6196405" y="1427144"/>
            <a:ext cx="5390400" cy="640800"/>
          </a:xfrm>
        </p:spPr>
        <p:txBody>
          <a:bodyPr anchor="t" anchorCtr="0"/>
          <a:lstStyle>
            <a:lvl1pPr>
              <a:buNone/>
              <a:defRPr b="1"/>
            </a:lvl1pPr>
          </a:lstStyle>
          <a:p>
            <a:pPr lvl="0"/>
            <a:r>
              <a:rPr lang="en-US"/>
              <a:t>Click to edit Master text styles</a:t>
            </a:r>
          </a:p>
        </p:txBody>
      </p:sp>
      <p:sp>
        <p:nvSpPr>
          <p:cNvPr id="9"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245709231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7486" y="1025527"/>
            <a:ext cx="10972800" cy="1643063"/>
          </a:xfrm>
        </p:spPr>
        <p:txBody>
          <a:bodyPr/>
          <a:lstStyle>
            <a:lvl1pPr marL="0" indent="0" algn="l">
              <a:lnSpc>
                <a:spcPct val="85000"/>
              </a:lnSpc>
              <a:spcBef>
                <a:spcPts val="0"/>
              </a:spcBef>
              <a:buNone/>
              <a:defRPr sz="4998"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34172966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p>
        </p:txBody>
      </p:sp>
      <p:sp>
        <p:nvSpPr>
          <p:cNvPr id="4102" name="Freeform 6"/>
          <p:cNvSpPr>
            <a:spLocks/>
          </p:cNvSpPr>
          <p:nvPr userDrawn="1"/>
        </p:nvSpPr>
        <p:spPr bwMode="gray">
          <a:xfrm>
            <a:off x="59817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2"/>
          </a:solidFill>
          <a:ln w="9525">
            <a:noFill/>
            <a:round/>
            <a:headEnd/>
            <a:tailEnd/>
          </a:ln>
        </p:spPr>
        <p:txBody>
          <a:bodyPr vert="horz" wrap="square" lIns="91392" tIns="45696" rIns="91392" bIns="45696" numCol="1" anchor="t" anchorCtr="0" compatLnSpc="1">
            <a:prstTxWarp prst="textNoShape">
              <a:avLst/>
            </a:prstTxWarp>
          </a:bodyPr>
          <a:lstStyle/>
          <a:p>
            <a:endParaRPr lang="en-GB" sz="1799">
              <a:solidFill>
                <a:schemeClr val="bg1"/>
              </a:solidFill>
            </a:endParaRPr>
          </a:p>
        </p:txBody>
      </p:sp>
    </p:spTree>
    <p:extLst>
      <p:ext uri="{BB962C8B-B14F-4D97-AF65-F5344CB8AC3E}">
        <p14:creationId xmlns:p14="http://schemas.microsoft.com/office/powerpoint/2010/main" val="170367660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p>
        </p:txBody>
      </p:sp>
      <p:sp>
        <p:nvSpPr>
          <p:cNvPr id="7" name="Freeform 6"/>
          <p:cNvSpPr>
            <a:spLocks/>
          </p:cNvSpPr>
          <p:nvPr userDrawn="1"/>
        </p:nvSpPr>
        <p:spPr bwMode="gray">
          <a:xfrm>
            <a:off x="59817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1"/>
          </a:solidFill>
          <a:ln w="9525">
            <a:noFill/>
            <a:round/>
            <a:headEnd/>
            <a:tailEnd/>
          </a:ln>
        </p:spPr>
        <p:txBody>
          <a:bodyPr vert="horz" wrap="square" lIns="91392" tIns="45696" rIns="91392" bIns="45696" numCol="1" anchor="t" anchorCtr="0" compatLnSpc="1">
            <a:prstTxWarp prst="textNoShape">
              <a:avLst/>
            </a:prstTxWarp>
          </a:bodyPr>
          <a:lstStyle/>
          <a:p>
            <a:endParaRPr lang="en-GB" sz="1799">
              <a:solidFill>
                <a:schemeClr val="bg1"/>
              </a:solidFill>
            </a:endParaRPr>
          </a:p>
        </p:txBody>
      </p:sp>
    </p:spTree>
    <p:extLst>
      <p:ext uri="{BB962C8B-B14F-4D97-AF65-F5344CB8AC3E}">
        <p14:creationId xmlns:p14="http://schemas.microsoft.com/office/powerpoint/2010/main" val="1649422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7486" y="1025527"/>
            <a:ext cx="10972800" cy="164306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2" name="Date Placeholder 1"/>
          <p:cNvSpPr>
            <a:spLocks noGrp="1"/>
          </p:cNvSpPr>
          <p:nvPr>
            <p:ph type="dt" sz="half" idx="12"/>
          </p:nvPr>
        </p:nvSpPr>
        <p:spPr/>
        <p:txBody>
          <a:bodyPr/>
          <a:lstStyle>
            <a:lvl1pPr>
              <a:defRPr>
                <a:solidFill>
                  <a:schemeClr val="bg1"/>
                </a:solidFill>
              </a:defRPr>
            </a:lvl1pPr>
          </a:lstStyle>
          <a:p>
            <a:r>
              <a:rPr lang="en-US"/>
              <a:t>1 January 2014</a:t>
            </a:r>
          </a:p>
        </p:txBody>
      </p:sp>
      <p:sp>
        <p:nvSpPr>
          <p:cNvPr id="4" name="Footer Placeholder 3"/>
          <p:cNvSpPr>
            <a:spLocks noGrp="1"/>
          </p:cNvSpPr>
          <p:nvPr>
            <p:ph type="ftr" sz="quarter" idx="13"/>
          </p:nvPr>
        </p:nvSpPr>
        <p:spPr/>
        <p:txBody>
          <a:bodyPr/>
          <a:lstStyle>
            <a:lvl1pPr>
              <a:defRPr>
                <a:solidFill>
                  <a:schemeClr val="bg1"/>
                </a:solidFill>
              </a:defRPr>
            </a:lvl1pPr>
          </a:lstStyle>
          <a:p>
            <a:r>
              <a:rPr lang="es-MX"/>
              <a:t>Actualización Tributaria en Países Mineros de LATAM</a:t>
            </a:r>
            <a:br>
              <a:rPr lang="es-MX"/>
            </a:br>
            <a:endParaRPr lang="en-GB"/>
          </a:p>
        </p:txBody>
      </p:sp>
    </p:spTree>
    <p:extLst>
      <p:ext uri="{BB962C8B-B14F-4D97-AF65-F5344CB8AC3E}">
        <p14:creationId xmlns:p14="http://schemas.microsoft.com/office/powerpoint/2010/main" val="391301120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p>
        </p:txBody>
      </p:sp>
      <p:sp>
        <p:nvSpPr>
          <p:cNvPr id="7" name="Freeform 6"/>
          <p:cNvSpPr>
            <a:spLocks/>
          </p:cNvSpPr>
          <p:nvPr userDrawn="1"/>
        </p:nvSpPr>
        <p:spPr bwMode="gray">
          <a:xfrm>
            <a:off x="59817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a:ln w="9525">
            <a:noFill/>
            <a:round/>
            <a:headEnd/>
            <a:tailEnd/>
          </a:ln>
        </p:spPr>
        <p:txBody>
          <a:bodyPr vert="horz" wrap="square" lIns="91392" tIns="45696" rIns="91392" bIns="45696" numCol="1" anchor="t" anchorCtr="0" compatLnSpc="1">
            <a:prstTxWarp prst="textNoShape">
              <a:avLst/>
            </a:prstTxWarp>
          </a:bodyPr>
          <a:lstStyle/>
          <a:p>
            <a:endParaRPr lang="en-GB" sz="1799"/>
          </a:p>
        </p:txBody>
      </p:sp>
    </p:spTree>
    <p:extLst>
      <p:ext uri="{BB962C8B-B14F-4D97-AF65-F5344CB8AC3E}">
        <p14:creationId xmlns:p14="http://schemas.microsoft.com/office/powerpoint/2010/main" val="411591371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4" name="Rectangle 123">
            <a:extLst>
              <a:ext uri="{FF2B5EF4-FFF2-40B4-BE49-F238E27FC236}">
                <a16:creationId xmlns:a16="http://schemas.microsoft.com/office/drawing/2014/main" id="{2DBFA245-12A3-4F13-9CDA-974B38A81C7A}"/>
              </a:ext>
            </a:extLst>
          </p:cNvPr>
          <p:cNvSpPr/>
          <p:nvPr userDrawn="1"/>
        </p:nvSpPr>
        <p:spPr>
          <a:xfrm flipV="1">
            <a:off x="-1" y="-2"/>
            <a:ext cx="12192001" cy="6858002"/>
          </a:xfrm>
          <a:prstGeom prst="rect">
            <a:avLst/>
          </a:prstGeom>
          <a:solidFill>
            <a:srgbClr val="181D2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PE" sz="1199">
              <a:solidFill>
                <a:schemeClr val="tx1"/>
              </a:solidFill>
            </a:endParaRPr>
          </a:p>
        </p:txBody>
      </p:sp>
      <p:sp>
        <p:nvSpPr>
          <p:cNvPr id="3" name="Footer Placeholder 2"/>
          <p:cNvSpPr>
            <a:spLocks noGrp="1"/>
          </p:cNvSpPr>
          <p:nvPr>
            <p:ph type="ftr" sz="quarter" idx="11"/>
          </p:nvPr>
        </p:nvSpPr>
        <p:spPr>
          <a:xfrm>
            <a:off x="4596231" y="6512420"/>
            <a:ext cx="3208890" cy="201168"/>
          </a:xfrm>
          <a:prstGeom prst="rect">
            <a:avLst/>
          </a:prstGeom>
        </p:spPr>
        <p:txBody>
          <a:bodyPr/>
          <a:lstStyle>
            <a:lvl1pPr algn="ctr">
              <a:defRPr sz="800">
                <a:solidFill>
                  <a:schemeClr val="tx2"/>
                </a:solidFill>
              </a:defRPr>
            </a:lvl1pPr>
          </a:lstStyle>
          <a:p>
            <a:r>
              <a:rPr lang="es-PE"/>
              <a:t>Presentación Guía de Inversión Minera 2019-2020</a:t>
            </a:r>
            <a:endParaRPr lang="en-GB"/>
          </a:p>
        </p:txBody>
      </p:sp>
      <p:pic>
        <p:nvPicPr>
          <p:cNvPr id="5" name="Graphic 4">
            <a:extLst>
              <a:ext uri="{FF2B5EF4-FFF2-40B4-BE49-F238E27FC236}">
                <a16:creationId xmlns:a16="http://schemas.microsoft.com/office/drawing/2014/main" id="{96448AED-8DA7-4BF1-833E-34C2754E1B8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02359" y="6313483"/>
            <a:ext cx="375076" cy="386308"/>
          </a:xfrm>
          <a:prstGeom prst="rect">
            <a:avLst/>
          </a:prstGeom>
        </p:spPr>
      </p:pic>
      <p:sp>
        <p:nvSpPr>
          <p:cNvPr id="7" name="Slide Number Placeholder 4">
            <a:extLst>
              <a:ext uri="{FF2B5EF4-FFF2-40B4-BE49-F238E27FC236}">
                <a16:creationId xmlns:a16="http://schemas.microsoft.com/office/drawing/2014/main" id="{A3B6059A-4C1C-47B8-8107-3FE7D6C24301}"/>
              </a:ext>
            </a:extLst>
          </p:cNvPr>
          <p:cNvSpPr>
            <a:spLocks noGrp="1"/>
          </p:cNvSpPr>
          <p:nvPr>
            <p:ph type="sldNum" sz="quarter" idx="12"/>
          </p:nvPr>
        </p:nvSpPr>
        <p:spPr>
          <a:xfrm>
            <a:off x="616901" y="6471244"/>
            <a:ext cx="850189" cy="180000"/>
          </a:xfrm>
          <a:prstGeom prst="rect">
            <a:avLst/>
          </a:prstGeom>
        </p:spPr>
        <p:txBody>
          <a:bodyPr/>
          <a:lstStyle>
            <a:lvl1pPr>
              <a:defRPr sz="800">
                <a:latin typeface="EYInterstate" panose="02000503020000020004" pitchFamily="2" charset="0"/>
              </a:defRPr>
            </a:lvl1pPr>
          </a:lstStyle>
          <a:p>
            <a:r>
              <a:rPr lang="en-IN" err="1">
                <a:solidFill>
                  <a:srgbClr val="FFFFFF"/>
                </a:solidFill>
              </a:rPr>
              <a:t>Página</a:t>
            </a:r>
            <a:r>
              <a:rPr lang="en-IN">
                <a:solidFill>
                  <a:srgbClr val="FFFFFF"/>
                </a:solidFill>
              </a:rPr>
              <a:t> </a:t>
            </a:r>
            <a:fld id="{F1BC30E3-FFE5-4B91-AA19-87A149EBB9EE}" type="slidenum">
              <a:rPr smtClean="0">
                <a:solidFill>
                  <a:srgbClr val="FFFFFF"/>
                </a:solidFill>
              </a:rPr>
              <a:pPr/>
              <a:t>‹Nº›</a:t>
            </a:fld>
            <a:endParaRPr>
              <a:solidFill>
                <a:srgbClr val="FFFFFF"/>
              </a:solidFill>
            </a:endParaRPr>
          </a:p>
        </p:txBody>
      </p:sp>
    </p:spTree>
    <p:extLst>
      <p:ext uri="{BB962C8B-B14F-4D97-AF65-F5344CB8AC3E}">
        <p14:creationId xmlns:p14="http://schemas.microsoft.com/office/powerpoint/2010/main" val="6583275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483" y="719139"/>
            <a:ext cx="4675200"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Arial" pitchFamily="34"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125" indent="-176125" algn="l" defTabSz="994865"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819" indent="-188819" algn="l" defTabSz="994865"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9766615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241347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6" y="2851522"/>
            <a:ext cx="4445485" cy="1202318"/>
          </a:xfrm>
        </p:spPr>
        <p:txBody>
          <a:bodyPr vert="horz" lIns="0" tIns="0" rIns="0" bIns="0" rtlCol="0" anchor="ctr" anchorCtr="0">
            <a:noAutofit/>
          </a:bodyPr>
          <a:lstStyle>
            <a:lvl1pPr marL="0" indent="0">
              <a:buNone/>
              <a:defRPr kumimoji="0" lang="en-IN" sz="3598"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438" marR="0" lvl="0" indent="-356438" defTabSz="1007383"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984443D1-37A3-4969-A6D3-4E99E05604B9}"/>
              </a:ext>
            </a:extLst>
          </p:cNvPr>
          <p:cNvSpPr>
            <a:spLocks noGrp="1"/>
          </p:cNvSpPr>
          <p:nvPr>
            <p:ph type="dt" sz="half" idx="11"/>
          </p:nvPr>
        </p:nvSpPr>
        <p:spPr/>
        <p:txBody>
          <a:bodyPr/>
          <a:lstStyle/>
          <a:p>
            <a:fld id="{C1498488-8765-4B8D-9D72-8E71718AE3EF}" type="datetime3">
              <a:rPr lang="en-US" smtClean="0"/>
              <a:t>24 November 2022</a:t>
            </a:fld>
            <a:endParaRPr lang="en-IN"/>
          </a:p>
        </p:txBody>
      </p:sp>
      <p:sp>
        <p:nvSpPr>
          <p:cNvPr id="4" name="Slide Number Placeholder 3">
            <a:extLst>
              <a:ext uri="{FF2B5EF4-FFF2-40B4-BE49-F238E27FC236}">
                <a16:creationId xmlns:a16="http://schemas.microsoft.com/office/drawing/2014/main" id="{E499AB0A-887B-46B8-BA72-781970F002C7}"/>
              </a:ext>
            </a:extLst>
          </p:cNvPr>
          <p:cNvSpPr>
            <a:spLocks noGrp="1"/>
          </p:cNvSpPr>
          <p:nvPr>
            <p:ph type="sldNum" sz="quarter" idx="13"/>
          </p:nvPr>
        </p:nvSpPr>
        <p:spPr/>
        <p:txBody>
          <a:bodyPr/>
          <a:lstStyle/>
          <a:p>
            <a:r>
              <a:rPr lang="en-GB"/>
              <a:t>Page </a:t>
            </a:r>
            <a:fld id="{F1BC30E3-FFE5-4B91-AA19-87A149EBB9EE}" type="slidenum">
              <a:rPr smtClean="0"/>
              <a:pPr/>
              <a:t>‹Nº›</a:t>
            </a:fld>
            <a:endParaRPr/>
          </a:p>
        </p:txBody>
      </p:sp>
      <p:sp>
        <p:nvSpPr>
          <p:cNvPr id="7" name="Rectangle 6">
            <a:extLst>
              <a:ext uri="{FF2B5EF4-FFF2-40B4-BE49-F238E27FC236}">
                <a16:creationId xmlns:a16="http://schemas.microsoft.com/office/drawing/2014/main" id="{44586E32-9314-450E-A34D-56EAEE18394B}"/>
              </a:ext>
            </a:extLst>
          </p:cNvPr>
          <p:cNvSpPr/>
          <p:nvPr userDrawn="1"/>
        </p:nvSpPr>
        <p:spPr>
          <a:xfrm>
            <a:off x="11156770" y="6211020"/>
            <a:ext cx="662721" cy="646981"/>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PE" sz="1199">
              <a:solidFill>
                <a:schemeClr val="tx1"/>
              </a:solidFill>
            </a:endParaRPr>
          </a:p>
        </p:txBody>
      </p:sp>
      <p:pic>
        <p:nvPicPr>
          <p:cNvPr id="9" name="Picture 8">
            <a:extLst>
              <a:ext uri="{FF2B5EF4-FFF2-40B4-BE49-F238E27FC236}">
                <a16:creationId xmlns:a16="http://schemas.microsoft.com/office/drawing/2014/main" id="{8B62F0FA-AC52-458F-9257-17CF1A82434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22211" y="5874620"/>
            <a:ext cx="1318918" cy="931622"/>
          </a:xfrm>
          <a:prstGeom prst="rect">
            <a:avLst/>
          </a:prstGeom>
        </p:spPr>
      </p:pic>
    </p:spTree>
    <p:extLst>
      <p:ext uri="{BB962C8B-B14F-4D97-AF65-F5344CB8AC3E}">
        <p14:creationId xmlns:p14="http://schemas.microsoft.com/office/powerpoint/2010/main" val="63467622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0B882-5FC5-4C48-9562-890886DDEDF3}"/>
              </a:ext>
            </a:extLst>
          </p:cNvPr>
          <p:cNvSpPr>
            <a:spLocks noGrp="1"/>
          </p:cNvSpPr>
          <p:nvPr>
            <p:ph type="dt" sz="half" idx="10"/>
          </p:nvPr>
        </p:nvSpPr>
        <p:spPr/>
        <p:txBody>
          <a:bodyPr/>
          <a:lstStyle/>
          <a:p>
            <a:endParaRPr lang="en-IN"/>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p>
            <a:endParaRPr/>
          </a:p>
        </p:txBody>
      </p:sp>
    </p:spTree>
    <p:extLst>
      <p:ext uri="{BB962C8B-B14F-4D97-AF65-F5344CB8AC3E}">
        <p14:creationId xmlns:p14="http://schemas.microsoft.com/office/powerpoint/2010/main" val="1941659905"/>
      </p:ext>
    </p:extLst>
  </p:cSld>
  <p:clrMapOvr>
    <a:masterClrMapping/>
  </p:clrMapOvr>
  <p:extLst>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94200"/>
            <a:ext cx="10972800" cy="590400"/>
          </a:xfrm>
        </p:spPr>
        <p:txBody>
          <a:bodyPr/>
          <a:lstStyle>
            <a:lvl1pPr>
              <a:defRPr sz="2399">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3" name="Date Placeholder 2">
            <a:extLst>
              <a:ext uri="{FF2B5EF4-FFF2-40B4-BE49-F238E27FC236}">
                <a16:creationId xmlns:a16="http://schemas.microsoft.com/office/drawing/2014/main" id="{40F0AABF-D862-4E52-856A-98A908BD81E4}"/>
              </a:ext>
            </a:extLst>
          </p:cNvPr>
          <p:cNvSpPr>
            <a:spLocks noGrp="1"/>
          </p:cNvSpPr>
          <p:nvPr>
            <p:ph type="dt" sz="half" idx="10"/>
          </p:nvPr>
        </p:nvSpPr>
        <p:spPr/>
        <p:txBody>
          <a:bodyPr/>
          <a:lstStyle/>
          <a:p>
            <a:fld id="{EE19B0F1-44AD-42A5-9A37-2FB41F1EC903}" type="datetime3">
              <a:rPr lang="en-US" smtClean="0"/>
              <a:t>24 November 2022</a:t>
            </a:fld>
            <a:endParaRPr lang="en-IN"/>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p>
            <a:r>
              <a:rPr lang="en-GB"/>
              <a:t>Page </a:t>
            </a:r>
            <a:fld id="{F1BC30E3-FFE5-4B91-AA19-87A149EBB9EE}" type="slidenum">
              <a:rPr smtClean="0"/>
              <a:pPr/>
              <a:t>‹Nº›</a:t>
            </a:fld>
            <a:endParaRPr/>
          </a:p>
        </p:txBody>
      </p:sp>
    </p:spTree>
    <p:extLst>
      <p:ext uri="{BB962C8B-B14F-4D97-AF65-F5344CB8AC3E}">
        <p14:creationId xmlns:p14="http://schemas.microsoft.com/office/powerpoint/2010/main" val="89785921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Cover alterna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455" y="-439838"/>
            <a:ext cx="12284455" cy="8128317"/>
          </a:xfrm>
          <a:prstGeom prst="rect">
            <a:avLst/>
          </a:prstGeom>
        </p:spPr>
      </p:pic>
      <p:sp>
        <p:nvSpPr>
          <p:cNvPr id="8" name="Freeform 5"/>
          <p:cNvSpPr>
            <a:spLocks noChangeAspect="1"/>
          </p:cNvSpPr>
          <p:nvPr userDrawn="1"/>
        </p:nvSpPr>
        <p:spPr bwMode="gray">
          <a:xfrm rot="10800000">
            <a:off x="4368557" y="457201"/>
            <a:ext cx="7217664"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392" tIns="45696" rIns="91392" bIns="45696" numCol="1" anchor="t" anchorCtr="0" compatLnSpc="1">
            <a:prstTxWarp prst="textNoShape">
              <a:avLst/>
            </a:prstTxWarp>
          </a:bodyPr>
          <a:lstStyle/>
          <a:p>
            <a:endParaRPr lang="en-GB" sz="1799"/>
          </a:p>
        </p:txBody>
      </p:sp>
      <p:sp>
        <p:nvSpPr>
          <p:cNvPr id="9" name="Title 1"/>
          <p:cNvSpPr>
            <a:spLocks noGrp="1"/>
          </p:cNvSpPr>
          <p:nvPr>
            <p:ph type="ctrTitle"/>
          </p:nvPr>
        </p:nvSpPr>
        <p:spPr>
          <a:xfrm>
            <a:off x="4807240" y="1737360"/>
            <a:ext cx="6397468" cy="860400"/>
          </a:xfrm>
        </p:spPr>
        <p:txBody>
          <a:bodyPr/>
          <a:lstStyle>
            <a:lvl1pPr>
              <a:defRPr>
                <a:solidFill>
                  <a:srgbClr val="404040"/>
                </a:solidFill>
                <a:latin typeface="+mn-lt"/>
                <a:cs typeface="Arial" pitchFamily="34" charset="0"/>
              </a:defRPr>
            </a:lvl1pPr>
          </a:lstStyle>
          <a:p>
            <a:r>
              <a:rPr lang="en-US"/>
              <a:t>Click to edit Master title style</a:t>
            </a:r>
            <a:endParaRPr lang="en-GB"/>
          </a:p>
        </p:txBody>
      </p:sp>
      <p:sp>
        <p:nvSpPr>
          <p:cNvPr id="10" name="Subtitle 2"/>
          <p:cNvSpPr>
            <a:spLocks noGrp="1"/>
          </p:cNvSpPr>
          <p:nvPr>
            <p:ph type="subTitle" idx="1"/>
          </p:nvPr>
        </p:nvSpPr>
        <p:spPr>
          <a:xfrm>
            <a:off x="4807240" y="2724912"/>
            <a:ext cx="6397468" cy="645742"/>
          </a:xfrm>
        </p:spPr>
        <p:txBody>
          <a:bodyPr/>
          <a:lstStyle>
            <a:lvl1pPr marL="0" indent="0" algn="l">
              <a:buNone/>
              <a:defRPr sz="1999">
                <a:solidFill>
                  <a:srgbClr val="404040"/>
                </a:solidFill>
                <a:latin typeface="+mn-lt"/>
                <a:cs typeface="Arial" pitchFamily="34" charset="0"/>
              </a:defRPr>
            </a:lvl1pPr>
            <a:lvl2pPr marL="0" indent="0" algn="l">
              <a:buNone/>
              <a:defRPr sz="1599">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74101" y="5340096"/>
            <a:ext cx="987038" cy="1156968"/>
          </a:xfrm>
          <a:prstGeom prst="rect">
            <a:avLst/>
          </a:prstGeom>
        </p:spPr>
      </p:pic>
    </p:spTree>
    <p:extLst>
      <p:ext uri="{BB962C8B-B14F-4D97-AF65-F5344CB8AC3E}">
        <p14:creationId xmlns:p14="http://schemas.microsoft.com/office/powerpoint/2010/main" val="173867880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4" y="0"/>
            <a:ext cx="12185653"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25" indent="-176125" algn="l" defTabSz="99486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9" indent="-188819" algn="l" defTabSz="99486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99236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p>
        </p:txBody>
      </p:sp>
      <p:sp>
        <p:nvSpPr>
          <p:cNvPr id="4102" name="Freeform 6"/>
          <p:cNvSpPr>
            <a:spLocks/>
          </p:cNvSpPr>
          <p:nvPr userDrawn="1"/>
        </p:nvSpPr>
        <p:spPr bwMode="gray">
          <a:xfrm>
            <a:off x="59817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2" name="Date Placeholder 1"/>
          <p:cNvSpPr>
            <a:spLocks noGrp="1"/>
          </p:cNvSpPr>
          <p:nvPr>
            <p:ph type="dt" sz="half" idx="10"/>
          </p:nvPr>
        </p:nvSpPr>
        <p:spPr/>
        <p:txBody>
          <a:bodyPr/>
          <a:lstStyle/>
          <a:p>
            <a:r>
              <a:rPr lang="en-US"/>
              <a:t>1 January 2014</a:t>
            </a:r>
          </a:p>
        </p:txBody>
      </p:sp>
      <p:sp>
        <p:nvSpPr>
          <p:cNvPr id="3" name="Footer Placeholder 2"/>
          <p:cNvSpPr>
            <a:spLocks noGrp="1"/>
          </p:cNvSpPr>
          <p:nvPr>
            <p:ph type="ftr" sz="quarter" idx="11"/>
          </p:nvPr>
        </p:nvSpPr>
        <p:spPr/>
        <p:txBody>
          <a:bodyPr/>
          <a:lstStyle/>
          <a:p>
            <a:r>
              <a:rPr lang="es-MX"/>
              <a:t>Actualización Tributaria en Países Mineros de LATAM</a:t>
            </a:r>
            <a:br>
              <a:rPr lang="es-MX"/>
            </a:br>
            <a:endParaRPr lang="en-GB"/>
          </a:p>
        </p:txBody>
      </p:sp>
    </p:spTree>
    <p:extLst>
      <p:ext uri="{BB962C8B-B14F-4D97-AF65-F5344CB8AC3E}">
        <p14:creationId xmlns:p14="http://schemas.microsoft.com/office/powerpoint/2010/main" val="1999940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p>
        </p:txBody>
      </p:sp>
      <p:sp>
        <p:nvSpPr>
          <p:cNvPr id="7" name="Freeform 6"/>
          <p:cNvSpPr>
            <a:spLocks/>
          </p:cNvSpPr>
          <p:nvPr userDrawn="1"/>
        </p:nvSpPr>
        <p:spPr bwMode="gray">
          <a:xfrm>
            <a:off x="59817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2" name="Date Placeholder 1"/>
          <p:cNvSpPr>
            <a:spLocks noGrp="1"/>
          </p:cNvSpPr>
          <p:nvPr>
            <p:ph type="dt" sz="half" idx="10"/>
          </p:nvPr>
        </p:nvSpPr>
        <p:spPr/>
        <p:txBody>
          <a:bodyPr/>
          <a:lstStyle/>
          <a:p>
            <a:r>
              <a:rPr lang="en-US"/>
              <a:t>1 January 2014</a:t>
            </a:r>
          </a:p>
        </p:txBody>
      </p:sp>
      <p:sp>
        <p:nvSpPr>
          <p:cNvPr id="3" name="Footer Placeholder 2"/>
          <p:cNvSpPr>
            <a:spLocks noGrp="1"/>
          </p:cNvSpPr>
          <p:nvPr>
            <p:ph type="ftr" sz="quarter" idx="11"/>
          </p:nvPr>
        </p:nvSpPr>
        <p:spPr/>
        <p:txBody>
          <a:bodyPr/>
          <a:lstStyle/>
          <a:p>
            <a:r>
              <a:rPr lang="es-MX"/>
              <a:t>Actualización Tributaria en Países Mineros de LATAM</a:t>
            </a:r>
            <a:br>
              <a:rPr lang="es-MX"/>
            </a:br>
            <a:endParaRPr lang="en-GB"/>
          </a:p>
        </p:txBody>
      </p:sp>
    </p:spTree>
    <p:extLst>
      <p:ext uri="{BB962C8B-B14F-4D97-AF65-F5344CB8AC3E}">
        <p14:creationId xmlns:p14="http://schemas.microsoft.com/office/powerpoint/2010/main" val="2528647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p>
        </p:txBody>
      </p:sp>
      <p:sp>
        <p:nvSpPr>
          <p:cNvPr id="7" name="Freeform 6"/>
          <p:cNvSpPr>
            <a:spLocks/>
          </p:cNvSpPr>
          <p:nvPr userDrawn="1"/>
        </p:nvSpPr>
        <p:spPr bwMode="gray">
          <a:xfrm>
            <a:off x="59817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blipFill dpi="0" rotWithShape="1">
            <a:blip r:embed="rId2" cstate="email">
              <a:extLst>
                <a:ext uri="{28A0092B-C50C-407E-A947-70E740481C1C}">
                  <a14:useLocalDpi xmlns:a14="http://schemas.microsoft.com/office/drawing/2010/main"/>
                </a:ext>
              </a:extLst>
            </a:blip>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2" name="Date Placeholder 1"/>
          <p:cNvSpPr>
            <a:spLocks noGrp="1"/>
          </p:cNvSpPr>
          <p:nvPr>
            <p:ph type="dt" sz="half" idx="10"/>
          </p:nvPr>
        </p:nvSpPr>
        <p:spPr/>
        <p:txBody>
          <a:bodyPr/>
          <a:lstStyle/>
          <a:p>
            <a:r>
              <a:rPr lang="en-US"/>
              <a:t>1 January 2014</a:t>
            </a:r>
          </a:p>
        </p:txBody>
      </p:sp>
      <p:sp>
        <p:nvSpPr>
          <p:cNvPr id="3" name="Footer Placeholder 2"/>
          <p:cNvSpPr>
            <a:spLocks noGrp="1"/>
          </p:cNvSpPr>
          <p:nvPr>
            <p:ph type="ftr" sz="quarter" idx="11"/>
          </p:nvPr>
        </p:nvSpPr>
        <p:spPr/>
        <p:txBody>
          <a:bodyPr/>
          <a:lstStyle/>
          <a:p>
            <a:r>
              <a:rPr lang="es-MX"/>
              <a:t>Actualización Tributaria en Países Mineros de LATAM</a:t>
            </a:r>
            <a:br>
              <a:rPr lang="es-MX"/>
            </a:br>
            <a:endParaRPr lang="en-GB"/>
          </a:p>
        </p:txBody>
      </p:sp>
    </p:spTree>
    <p:extLst>
      <p:ext uri="{BB962C8B-B14F-4D97-AF65-F5344CB8AC3E}">
        <p14:creationId xmlns:p14="http://schemas.microsoft.com/office/powerpoint/2010/main" val="2528647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484" y="6245352"/>
            <a:ext cx="10972800" cy="0"/>
          </a:xfrm>
          <a:prstGeom prst="line">
            <a:avLst/>
          </a:prstGeom>
          <a:noFill/>
          <a:ln w="3175">
            <a:solidFill>
              <a:srgbClr val="808080"/>
            </a:solidFill>
            <a:round/>
            <a:headEnd/>
            <a:tailEnd/>
          </a:ln>
          <a:effectLst/>
        </p:spPr>
        <p:txBody>
          <a:bodyPr wrap="none" anchor="ctr"/>
          <a:lstStyle/>
          <a:p>
            <a:endParaRPr lang="en-US" sz="1800" noProof="0">
              <a:solidFill>
                <a:schemeClr val="bg1"/>
              </a:solidFill>
            </a:endParaRPr>
          </a:p>
        </p:txBody>
      </p:sp>
      <p:sp>
        <p:nvSpPr>
          <p:cNvPr id="2" name="Date Placeholder 1"/>
          <p:cNvSpPr>
            <a:spLocks noGrp="1"/>
          </p:cNvSpPr>
          <p:nvPr>
            <p:ph type="dt" sz="half" idx="10"/>
          </p:nvPr>
        </p:nvSpPr>
        <p:spPr/>
        <p:txBody>
          <a:bodyPr/>
          <a:lstStyle/>
          <a:p>
            <a:r>
              <a:rPr lang="en-US"/>
              <a:t>1 January 2014</a:t>
            </a:r>
          </a:p>
        </p:txBody>
      </p:sp>
      <p:sp>
        <p:nvSpPr>
          <p:cNvPr id="3" name="Footer Placeholder 2"/>
          <p:cNvSpPr>
            <a:spLocks noGrp="1"/>
          </p:cNvSpPr>
          <p:nvPr>
            <p:ph type="ftr" sz="quarter" idx="11"/>
          </p:nvPr>
        </p:nvSpPr>
        <p:spPr/>
        <p:txBody>
          <a:bodyPr/>
          <a:lstStyle/>
          <a:p>
            <a:r>
              <a:rPr lang="es-MX"/>
              <a:t>Actualización Tributaria en Países Mineros de LATAM</a:t>
            </a:r>
            <a:br>
              <a:rPr lang="es-MX"/>
            </a:br>
            <a:endParaRPr lang="en-GB"/>
          </a:p>
        </p:txBody>
      </p:sp>
    </p:spTree>
    <p:extLst>
      <p:ext uri="{BB962C8B-B14F-4D97-AF65-F5344CB8AC3E}">
        <p14:creationId xmlns:p14="http://schemas.microsoft.com/office/powerpoint/2010/main" val="3350680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483" y="719139"/>
            <a:ext cx="46752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90007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ver alternate">
    <p:spTree>
      <p:nvGrpSpPr>
        <p:cNvPr id="1" name=""/>
        <p:cNvGrpSpPr/>
        <p:nvPr/>
      </p:nvGrpSpPr>
      <p:grpSpPr>
        <a:xfrm>
          <a:off x="0" y="0"/>
          <a:ext cx="0" cy="0"/>
          <a:chOff x="0" y="0"/>
          <a:chExt cx="0" cy="0"/>
        </a:xfrm>
      </p:grpSpPr>
      <p:sp>
        <p:nvSpPr>
          <p:cNvPr id="7" name="Freeform 5"/>
          <p:cNvSpPr>
            <a:spLocks noChangeAspect="1"/>
          </p:cNvSpPr>
          <p:nvPr userDrawn="1"/>
        </p:nvSpPr>
        <p:spPr bwMode="gray">
          <a:xfrm rot="10800000">
            <a:off x="4368557" y="457201"/>
            <a:ext cx="7217664"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1" name="Title 1"/>
          <p:cNvSpPr>
            <a:spLocks noGrp="1"/>
          </p:cNvSpPr>
          <p:nvPr>
            <p:ph type="ctrTitle"/>
          </p:nvPr>
        </p:nvSpPr>
        <p:spPr>
          <a:xfrm>
            <a:off x="4807240" y="1737360"/>
            <a:ext cx="6397468" cy="860400"/>
          </a:xfrm>
        </p:spPr>
        <p:txBody>
          <a:bodyPr/>
          <a:lstStyle>
            <a:lvl1pPr>
              <a:defRPr>
                <a:solidFill>
                  <a:srgbClr val="404040"/>
                </a:solidFill>
                <a:latin typeface="+mn-lt"/>
                <a:cs typeface="Arial" pitchFamily="34" charset="0"/>
              </a:defRPr>
            </a:lvl1pPr>
          </a:lstStyle>
          <a:p>
            <a:r>
              <a:rPr lang="en-US"/>
              <a:t>Click to edit Master title style</a:t>
            </a:r>
            <a:endParaRPr lang="en-GB"/>
          </a:p>
        </p:txBody>
      </p:sp>
      <p:sp>
        <p:nvSpPr>
          <p:cNvPr id="13" name="Subtitle 2"/>
          <p:cNvSpPr>
            <a:spLocks noGrp="1"/>
          </p:cNvSpPr>
          <p:nvPr>
            <p:ph type="subTitle" idx="1"/>
          </p:nvPr>
        </p:nvSpPr>
        <p:spPr>
          <a:xfrm>
            <a:off x="4807240" y="2724912"/>
            <a:ext cx="6397468"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6168" y="5339038"/>
            <a:ext cx="987038" cy="1156968"/>
          </a:xfrm>
          <a:prstGeom prst="rect">
            <a:avLst/>
          </a:prstGeom>
        </p:spPr>
      </p:pic>
    </p:spTree>
    <p:extLst>
      <p:ext uri="{BB962C8B-B14F-4D97-AF65-F5344CB8AC3E}">
        <p14:creationId xmlns:p14="http://schemas.microsoft.com/office/powerpoint/2010/main" val="21391080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7556" y="5340096"/>
            <a:ext cx="987038" cy="1156968"/>
          </a:xfrm>
          <a:prstGeom prst="rect">
            <a:avLst/>
          </a:prstGeom>
        </p:spPr>
      </p:pic>
      <p:sp>
        <p:nvSpPr>
          <p:cNvPr id="9" name="Rectangle 1"/>
          <p:cNvSpPr>
            <a:spLocks noChangeAspect="1"/>
          </p:cNvSpPr>
          <p:nvPr userDrawn="1"/>
        </p:nvSpPr>
        <p:spPr>
          <a:xfrm>
            <a:off x="3851957" y="615950"/>
            <a:ext cx="7731797" cy="3575304"/>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3182 w 6753225"/>
              <a:gd name="connsiteY0" fmla="*/ 1312615 h 3400425"/>
              <a:gd name="connsiteX1" fmla="*/ 6753225 w 6753225"/>
              <a:gd name="connsiteY1" fmla="*/ 0 h 3400425"/>
              <a:gd name="connsiteX2" fmla="*/ 6753225 w 6753225"/>
              <a:gd name="connsiteY2" fmla="*/ 3400425 h 3400425"/>
              <a:gd name="connsiteX3" fmla="*/ 0 w 6753225"/>
              <a:gd name="connsiteY3" fmla="*/ 3400425 h 3400425"/>
              <a:gd name="connsiteX4" fmla="*/ 3182 w 6753225"/>
              <a:gd name="connsiteY4" fmla="*/ 1312615 h 3400425"/>
              <a:gd name="connsiteX0" fmla="*/ 3182 w 6753225"/>
              <a:gd name="connsiteY0" fmla="*/ 67426 h 2155236"/>
              <a:gd name="connsiteX1" fmla="*/ 6619689 w 6753225"/>
              <a:gd name="connsiteY1" fmla="*/ 0 h 2155236"/>
              <a:gd name="connsiteX2" fmla="*/ 6753225 w 6753225"/>
              <a:gd name="connsiteY2" fmla="*/ 2155236 h 2155236"/>
              <a:gd name="connsiteX3" fmla="*/ 0 w 6753225"/>
              <a:gd name="connsiteY3" fmla="*/ 2155236 h 2155236"/>
              <a:gd name="connsiteX4" fmla="*/ 3182 w 6753225"/>
              <a:gd name="connsiteY4" fmla="*/ 67426 h 2155236"/>
              <a:gd name="connsiteX0" fmla="*/ 3182 w 6769917"/>
              <a:gd name="connsiteY0" fmla="*/ 1306570 h 3394380"/>
              <a:gd name="connsiteX1" fmla="*/ 6769917 w 6769917"/>
              <a:gd name="connsiteY1" fmla="*/ 0 h 3394380"/>
              <a:gd name="connsiteX2" fmla="*/ 6753225 w 6769917"/>
              <a:gd name="connsiteY2" fmla="*/ 3394380 h 3394380"/>
              <a:gd name="connsiteX3" fmla="*/ 0 w 6769917"/>
              <a:gd name="connsiteY3" fmla="*/ 3394380 h 3394380"/>
              <a:gd name="connsiteX4" fmla="*/ 3182 w 6769917"/>
              <a:gd name="connsiteY4" fmla="*/ 1306570 h 3394380"/>
              <a:gd name="connsiteX0" fmla="*/ 223 w 6771131"/>
              <a:gd name="connsiteY0" fmla="*/ 1297504 h 3394380"/>
              <a:gd name="connsiteX1" fmla="*/ 6771131 w 6771131"/>
              <a:gd name="connsiteY1" fmla="*/ 0 h 3394380"/>
              <a:gd name="connsiteX2" fmla="*/ 6754439 w 6771131"/>
              <a:gd name="connsiteY2" fmla="*/ 3394380 h 3394380"/>
              <a:gd name="connsiteX3" fmla="*/ 1214 w 6771131"/>
              <a:gd name="connsiteY3" fmla="*/ 3394380 h 3394380"/>
              <a:gd name="connsiteX4" fmla="*/ 223 w 6771131"/>
              <a:gd name="connsiteY4" fmla="*/ 1297504 h 3394380"/>
              <a:gd name="connsiteX0" fmla="*/ 105 w 6775185"/>
              <a:gd name="connsiteY0" fmla="*/ 1297505 h 3394380"/>
              <a:gd name="connsiteX1" fmla="*/ 6775185 w 6775185"/>
              <a:gd name="connsiteY1" fmla="*/ 0 h 3394380"/>
              <a:gd name="connsiteX2" fmla="*/ 6758493 w 6775185"/>
              <a:gd name="connsiteY2" fmla="*/ 3394380 h 3394380"/>
              <a:gd name="connsiteX3" fmla="*/ 5268 w 6775185"/>
              <a:gd name="connsiteY3" fmla="*/ 3394380 h 3394380"/>
              <a:gd name="connsiteX4" fmla="*/ 105 w 6775185"/>
              <a:gd name="connsiteY4" fmla="*/ 1297505 h 3394380"/>
              <a:gd name="connsiteX0" fmla="*/ 105 w 6775185"/>
              <a:gd name="connsiteY0" fmla="*/ 1297505 h 3394380"/>
              <a:gd name="connsiteX1" fmla="*/ 6775185 w 6775185"/>
              <a:gd name="connsiteY1" fmla="*/ 0 h 3394380"/>
              <a:gd name="connsiteX2" fmla="*/ 6769621 w 6775185"/>
              <a:gd name="connsiteY2" fmla="*/ 3394380 h 3394380"/>
              <a:gd name="connsiteX3" fmla="*/ 5268 w 6775185"/>
              <a:gd name="connsiteY3" fmla="*/ 3394380 h 3394380"/>
              <a:gd name="connsiteX4" fmla="*/ 105 w 6775185"/>
              <a:gd name="connsiteY4" fmla="*/ 1297505 h 339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85" h="3394380">
                <a:moveTo>
                  <a:pt x="105" y="1297505"/>
                </a:moveTo>
                <a:lnTo>
                  <a:pt x="6775185" y="0"/>
                </a:lnTo>
                <a:cubicBezTo>
                  <a:pt x="6773330" y="1131460"/>
                  <a:pt x="6771476" y="2262920"/>
                  <a:pt x="6769621" y="3394380"/>
                </a:cubicBezTo>
                <a:lnTo>
                  <a:pt x="5268" y="3394380"/>
                </a:lnTo>
                <a:cubicBezTo>
                  <a:pt x="6329" y="2698443"/>
                  <a:pt x="-956" y="1993442"/>
                  <a:pt x="105" y="1297505"/>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10" name="Title 1"/>
          <p:cNvSpPr>
            <a:spLocks noGrp="1"/>
          </p:cNvSpPr>
          <p:nvPr>
            <p:ph type="ctrTitle"/>
          </p:nvPr>
        </p:nvSpPr>
        <p:spPr>
          <a:xfrm>
            <a:off x="4149215" y="2240280"/>
            <a:ext cx="7220000" cy="860400"/>
          </a:xfrm>
        </p:spPr>
        <p:txBody>
          <a:bodyPr/>
          <a:lstStyle>
            <a:lvl1pPr>
              <a:defRPr>
                <a:solidFill>
                  <a:srgbClr val="404040"/>
                </a:solidFill>
                <a:latin typeface="+mn-lt"/>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4149215" y="3218688"/>
            <a:ext cx="722000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spTree>
    <p:extLst>
      <p:ext uri="{BB962C8B-B14F-4D97-AF65-F5344CB8AC3E}">
        <p14:creationId xmlns:p14="http://schemas.microsoft.com/office/powerpoint/2010/main" val="3674158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ver alternate">
    <p:spTree>
      <p:nvGrpSpPr>
        <p:cNvPr id="1" name=""/>
        <p:cNvGrpSpPr/>
        <p:nvPr/>
      </p:nvGrpSpPr>
      <p:grpSpPr>
        <a:xfrm>
          <a:off x="0" y="0"/>
          <a:ext cx="0" cy="0"/>
          <a:chOff x="0" y="0"/>
          <a:chExt cx="0" cy="0"/>
        </a:xfrm>
      </p:grpSpPr>
      <p:sp>
        <p:nvSpPr>
          <p:cNvPr id="8" name="Freeform 5"/>
          <p:cNvSpPr>
            <a:spLocks noChangeAspect="1"/>
          </p:cNvSpPr>
          <p:nvPr userDrawn="1"/>
        </p:nvSpPr>
        <p:spPr bwMode="gray">
          <a:xfrm rot="10800000">
            <a:off x="4368557" y="457201"/>
            <a:ext cx="7217664"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Title 1"/>
          <p:cNvSpPr>
            <a:spLocks noGrp="1"/>
          </p:cNvSpPr>
          <p:nvPr>
            <p:ph type="ctrTitle"/>
          </p:nvPr>
        </p:nvSpPr>
        <p:spPr>
          <a:xfrm>
            <a:off x="4807240" y="1737360"/>
            <a:ext cx="6397468" cy="860400"/>
          </a:xfrm>
        </p:spPr>
        <p:txBody>
          <a:bodyPr/>
          <a:lstStyle>
            <a:lvl1pPr>
              <a:defRPr>
                <a:solidFill>
                  <a:srgbClr val="404040"/>
                </a:solidFill>
                <a:latin typeface="+mn-lt"/>
                <a:cs typeface="Arial" pitchFamily="34" charset="0"/>
              </a:defRPr>
            </a:lvl1pPr>
          </a:lstStyle>
          <a:p>
            <a:r>
              <a:rPr lang="en-US"/>
              <a:t>Click to edit Master title style</a:t>
            </a:r>
            <a:endParaRPr lang="en-GB"/>
          </a:p>
        </p:txBody>
      </p:sp>
      <p:sp>
        <p:nvSpPr>
          <p:cNvPr id="10" name="Subtitle 2"/>
          <p:cNvSpPr>
            <a:spLocks noGrp="1"/>
          </p:cNvSpPr>
          <p:nvPr>
            <p:ph type="subTitle" idx="1"/>
          </p:nvPr>
        </p:nvSpPr>
        <p:spPr>
          <a:xfrm>
            <a:off x="4807240" y="2724912"/>
            <a:ext cx="6397468"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7556" y="5340096"/>
            <a:ext cx="987038" cy="1156968"/>
          </a:xfrm>
          <a:prstGeom prst="rect">
            <a:avLst/>
          </a:prstGeom>
        </p:spPr>
      </p:pic>
    </p:spTree>
    <p:extLst>
      <p:ext uri="{BB962C8B-B14F-4D97-AF65-F5344CB8AC3E}">
        <p14:creationId xmlns:p14="http://schemas.microsoft.com/office/powerpoint/2010/main" val="2139108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Approved question w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283" y="615950"/>
            <a:ext cx="7727100" cy="3575050"/>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94051" y="5888736"/>
            <a:ext cx="3778032" cy="61875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577556" y="5340096"/>
            <a:ext cx="987038" cy="1156968"/>
          </a:xfrm>
          <a:prstGeom prst="rect">
            <a:avLst/>
          </a:prstGeom>
        </p:spPr>
      </p:pic>
      <p:sp>
        <p:nvSpPr>
          <p:cNvPr id="19" name="Title 1"/>
          <p:cNvSpPr>
            <a:spLocks noGrp="1"/>
          </p:cNvSpPr>
          <p:nvPr>
            <p:ph type="ctrTitle"/>
          </p:nvPr>
        </p:nvSpPr>
        <p:spPr>
          <a:xfrm>
            <a:off x="1005317" y="2240280"/>
            <a:ext cx="6875882" cy="860400"/>
          </a:xfrm>
          <a:prstGeom prst="rect">
            <a:avLst/>
          </a:prstGeom>
        </p:spPr>
        <p:txBody>
          <a:bodyPr/>
          <a:lstStyle>
            <a:lvl1pPr>
              <a:defRPr>
                <a:solidFill>
                  <a:srgbClr val="404040"/>
                </a:solidFill>
                <a:latin typeface="+mn-lt"/>
                <a:cs typeface="Arial" pitchFamily="34" charset="0"/>
              </a:defRPr>
            </a:lvl1pPr>
          </a:lstStyle>
          <a:p>
            <a:r>
              <a:rPr lang="en-US"/>
              <a:t>Click to edit Master title style</a:t>
            </a:r>
            <a:endParaRPr lang="en-GB"/>
          </a:p>
        </p:txBody>
      </p:sp>
      <p:sp>
        <p:nvSpPr>
          <p:cNvPr id="20" name="Subtitle 2"/>
          <p:cNvSpPr>
            <a:spLocks noGrp="1"/>
          </p:cNvSpPr>
          <p:nvPr>
            <p:ph type="subTitle" idx="1"/>
          </p:nvPr>
        </p:nvSpPr>
        <p:spPr>
          <a:xfrm>
            <a:off x="1005317" y="3218688"/>
            <a:ext cx="6875882"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1"/>
            <a:r>
              <a:rPr lang="en-US"/>
              <a:t>Click to edit Master subtitle style</a:t>
            </a:r>
            <a:endParaRPr lang="en-GB"/>
          </a:p>
        </p:txBody>
      </p:sp>
    </p:spTree>
    <p:extLst>
      <p:ext uri="{BB962C8B-B14F-4D97-AF65-F5344CB8AC3E}">
        <p14:creationId xmlns:p14="http://schemas.microsoft.com/office/powerpoint/2010/main" val="2929507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Approved question tall">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3189" y="384047"/>
            <a:ext cx="5410430" cy="4572744"/>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94051" y="5888736"/>
            <a:ext cx="3778032" cy="618750"/>
          </a:xfrm>
          <a:prstGeom prst="rect">
            <a:avLst/>
          </a:prstGeom>
        </p:spPr>
      </p:pic>
      <p:pic>
        <p:nvPicPr>
          <p:cNvPr id="19" name="Picture 1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577556" y="5340096"/>
            <a:ext cx="987038" cy="1156968"/>
          </a:xfrm>
          <a:prstGeom prst="rect">
            <a:avLst/>
          </a:prstGeom>
        </p:spPr>
      </p:pic>
      <p:sp>
        <p:nvSpPr>
          <p:cNvPr id="20" name="Title 1"/>
          <p:cNvSpPr>
            <a:spLocks noGrp="1"/>
          </p:cNvSpPr>
          <p:nvPr>
            <p:ph type="ctrTitle"/>
          </p:nvPr>
        </p:nvSpPr>
        <p:spPr>
          <a:xfrm>
            <a:off x="996177" y="1691640"/>
            <a:ext cx="4595007" cy="860400"/>
          </a:xfrm>
          <a:prstGeom prst="rect">
            <a:avLst/>
          </a:prstGeom>
        </p:spPr>
        <p:txBody>
          <a:bodyPr/>
          <a:lstStyle>
            <a:lvl1pPr>
              <a:defRPr>
                <a:solidFill>
                  <a:srgbClr val="404040"/>
                </a:solidFill>
                <a:latin typeface="+mn-lt"/>
                <a:cs typeface="Arial" pitchFamily="34" charset="0"/>
              </a:defRPr>
            </a:lvl1pPr>
          </a:lstStyle>
          <a:p>
            <a:r>
              <a:rPr lang="en-US"/>
              <a:t>Click to edit Master title style</a:t>
            </a:r>
            <a:endParaRPr lang="en-GB"/>
          </a:p>
        </p:txBody>
      </p:sp>
      <p:sp>
        <p:nvSpPr>
          <p:cNvPr id="21" name="Subtitle 2"/>
          <p:cNvSpPr>
            <a:spLocks noGrp="1"/>
          </p:cNvSpPr>
          <p:nvPr>
            <p:ph type="subTitle" idx="1"/>
          </p:nvPr>
        </p:nvSpPr>
        <p:spPr>
          <a:xfrm>
            <a:off x="996177" y="2660904"/>
            <a:ext cx="4595007"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spTree>
    <p:extLst>
      <p:ext uri="{BB962C8B-B14F-4D97-AF65-F5344CB8AC3E}">
        <p14:creationId xmlns:p14="http://schemas.microsoft.com/office/powerpoint/2010/main" val="17521231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ver with beam (legacy)">
    <p:spTree>
      <p:nvGrpSpPr>
        <p:cNvPr id="1" name=""/>
        <p:cNvGrpSpPr/>
        <p:nvPr/>
      </p:nvGrpSpPr>
      <p:grpSpPr>
        <a:xfrm>
          <a:off x="0" y="0"/>
          <a:ext cx="0" cy="0"/>
          <a:chOff x="0" y="0"/>
          <a:chExt cx="0" cy="0"/>
        </a:xfrm>
      </p:grpSpPr>
      <p:grpSp>
        <p:nvGrpSpPr>
          <p:cNvPr id="10" name="Group 9"/>
          <p:cNvGrpSpPr/>
          <p:nvPr userDrawn="1"/>
        </p:nvGrpSpPr>
        <p:grpSpPr>
          <a:xfrm>
            <a:off x="0" y="1628776"/>
            <a:ext cx="12192000" cy="4469625"/>
            <a:chOff x="0" y="1628775"/>
            <a:chExt cx="12198350" cy="4469625"/>
          </a:xfrm>
        </p:grpSpPr>
        <p:sp>
          <p:nvSpPr>
            <p:cNvPr id="12" name="Freeform 8"/>
            <p:cNvSpPr>
              <a:spLocks/>
            </p:cNvSpPr>
            <p:nvPr userDrawn="1"/>
          </p:nvSpPr>
          <p:spPr bwMode="gray">
            <a:xfrm>
              <a:off x="3072661" y="1628775"/>
              <a:ext cx="9125689" cy="3318440"/>
            </a:xfrm>
            <a:custGeom>
              <a:avLst/>
              <a:gdLst/>
              <a:ahLst/>
              <a:cxnLst>
                <a:cxn ang="0">
                  <a:pos x="0" y="2464"/>
                </a:cxn>
                <a:cxn ang="0">
                  <a:pos x="6761" y="0"/>
                </a:cxn>
                <a:cxn ang="0">
                  <a:pos x="6761" y="1290"/>
                </a:cxn>
                <a:cxn ang="0">
                  <a:pos x="0" y="2464"/>
                </a:cxn>
              </a:cxnLst>
              <a:rect l="0" t="0" r="r" b="b"/>
              <a:pathLst>
                <a:path w="6761" h="2464">
                  <a:moveTo>
                    <a:pt x="0" y="2464"/>
                  </a:moveTo>
                  <a:lnTo>
                    <a:pt x="6761" y="0"/>
                  </a:lnTo>
                  <a:lnTo>
                    <a:pt x="6761" y="1290"/>
                  </a:lnTo>
                  <a:lnTo>
                    <a:pt x="0" y="246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4291200"/>
              <a:ext cx="3078523" cy="1807200"/>
            </a:xfrm>
            <a:prstGeom prst="rect">
              <a:avLst/>
            </a:prstGeom>
            <a:noFill/>
            <a:ln w="9525">
              <a:noFill/>
              <a:miter lim="800000"/>
              <a:headEnd/>
              <a:tailEnd/>
            </a:ln>
            <a:effectLst/>
          </p:spPr>
        </p:pic>
      </p:grpSp>
      <p:sp>
        <p:nvSpPr>
          <p:cNvPr id="8" name="Title 1"/>
          <p:cNvSpPr>
            <a:spLocks noGrp="1"/>
          </p:cNvSpPr>
          <p:nvPr>
            <p:ph type="ctrTitle"/>
          </p:nvPr>
        </p:nvSpPr>
        <p:spPr>
          <a:xfrm>
            <a:off x="3079925" y="777600"/>
            <a:ext cx="8504955" cy="860400"/>
          </a:xfrm>
        </p:spPr>
        <p:txBody>
          <a:bodyPr/>
          <a:lstStyle>
            <a:lvl1pPr>
              <a:defRPr>
                <a:solidFill>
                  <a:schemeClr val="bg1"/>
                </a:solidFill>
              </a:defRPr>
            </a:lvl1pPr>
          </a:lstStyle>
          <a:p>
            <a:r>
              <a:rPr lang="en-US"/>
              <a:t>Click to edit Master title style</a:t>
            </a:r>
            <a:endParaRPr lang="en-GB"/>
          </a:p>
        </p:txBody>
      </p:sp>
      <p:sp>
        <p:nvSpPr>
          <p:cNvPr id="9" name="Subtitle 2"/>
          <p:cNvSpPr>
            <a:spLocks noGrp="1"/>
          </p:cNvSpPr>
          <p:nvPr>
            <p:ph type="subTitle" idx="1"/>
          </p:nvPr>
        </p:nvSpPr>
        <p:spPr>
          <a:xfrm>
            <a:off x="3079924" y="1731938"/>
            <a:ext cx="6219714" cy="968400"/>
          </a:xfrm>
        </p:spPr>
        <p:txBody>
          <a:bodyPr/>
          <a:lstStyle>
            <a:lvl1pPr marL="0" indent="0" algn="l">
              <a:buNone/>
              <a:defRPr sz="2000">
                <a:solidFill>
                  <a:schemeClr val="bg1"/>
                </a:solidFill>
              </a:defRPr>
            </a:lvl1pPr>
            <a:lvl2pPr marL="0" indent="0" algn="l">
              <a:buNone/>
              <a:defRPr sz="16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79924" y="5751576"/>
            <a:ext cx="988638" cy="749808"/>
          </a:xfrm>
          <a:prstGeom prst="rect">
            <a:avLst/>
          </a:prstGeom>
        </p:spPr>
      </p:pic>
    </p:spTree>
    <p:extLst>
      <p:ext uri="{BB962C8B-B14F-4D97-AF65-F5344CB8AC3E}">
        <p14:creationId xmlns:p14="http://schemas.microsoft.com/office/powerpoint/2010/main" val="1981045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11"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4" name="Title 3"/>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r>
              <a:rPr lang="en-US"/>
              <a:t>1 January 2014</a:t>
            </a:r>
          </a:p>
        </p:txBody>
      </p:sp>
      <p:sp>
        <p:nvSpPr>
          <p:cNvPr id="6" name="Footer Placeholder 5"/>
          <p:cNvSpPr>
            <a:spLocks noGrp="1"/>
          </p:cNvSpPr>
          <p:nvPr>
            <p:ph type="ftr" sz="quarter" idx="11"/>
          </p:nvPr>
        </p:nvSpPr>
        <p:spPr/>
        <p:txBody>
          <a:bodyPr/>
          <a:lstStyle/>
          <a:p>
            <a:r>
              <a:rPr lang="es-MX"/>
              <a:t>Actualización Tributaria en Países Mineros de LATAM</a:t>
            </a:r>
            <a:br>
              <a:rPr lang="es-MX"/>
            </a:br>
            <a:endParaRPr lang="en-GB"/>
          </a:p>
        </p:txBody>
      </p:sp>
    </p:spTree>
    <p:extLst>
      <p:ext uri="{BB962C8B-B14F-4D97-AF65-F5344CB8AC3E}">
        <p14:creationId xmlns:p14="http://schemas.microsoft.com/office/powerpoint/2010/main" val="5687483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4" name="Date Placeholder 3"/>
          <p:cNvSpPr>
            <a:spLocks noGrp="1"/>
          </p:cNvSpPr>
          <p:nvPr>
            <p:ph type="dt" sz="half" idx="10"/>
          </p:nvPr>
        </p:nvSpPr>
        <p:spPr/>
        <p:txBody>
          <a:bodyPr/>
          <a:lstStyle/>
          <a:p>
            <a:r>
              <a:rPr lang="en-US"/>
              <a:t>1 January 2014</a:t>
            </a:r>
          </a:p>
        </p:txBody>
      </p:sp>
      <p:sp>
        <p:nvSpPr>
          <p:cNvPr id="6" name="Footer Placeholder 5"/>
          <p:cNvSpPr>
            <a:spLocks noGrp="1"/>
          </p:cNvSpPr>
          <p:nvPr>
            <p:ph type="ftr" sz="quarter" idx="11"/>
          </p:nvPr>
        </p:nvSpPr>
        <p:spPr/>
        <p:txBody>
          <a:bodyPr/>
          <a:lstStyle/>
          <a:p>
            <a:r>
              <a:rPr lang="es-MX"/>
              <a:t>Actualización Tributaria en Países Mineros de LATAM</a:t>
            </a:r>
            <a:br>
              <a:rPr lang="es-MX"/>
            </a:br>
            <a:endParaRPr lang="es-MX"/>
          </a:p>
        </p:txBody>
      </p:sp>
    </p:spTree>
    <p:extLst>
      <p:ext uri="{BB962C8B-B14F-4D97-AF65-F5344CB8AC3E}">
        <p14:creationId xmlns:p14="http://schemas.microsoft.com/office/powerpoint/2010/main" val="11665512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marL="0" indent="0">
              <a:buNone/>
              <a:defRPr/>
            </a:lvl1pPr>
            <a:lvl2pPr marL="356616">
              <a:defRPr/>
            </a:lvl2pPr>
            <a:lvl3pPr marL="713232">
              <a:defRPr/>
            </a:lvl3pPr>
            <a:lvl4pPr marL="1069848">
              <a:defRPr/>
            </a:lvl4pPr>
            <a:lvl5pPr marL="142646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4" name="Date Placeholder 3"/>
          <p:cNvSpPr>
            <a:spLocks noGrp="1"/>
          </p:cNvSpPr>
          <p:nvPr>
            <p:ph type="dt" sz="half" idx="10"/>
          </p:nvPr>
        </p:nvSpPr>
        <p:spPr/>
        <p:txBody>
          <a:bodyPr/>
          <a:lstStyle/>
          <a:p>
            <a:r>
              <a:rPr lang="en-US"/>
              <a:t>1 January 2014</a:t>
            </a:r>
          </a:p>
        </p:txBody>
      </p:sp>
      <p:sp>
        <p:nvSpPr>
          <p:cNvPr id="6" name="Footer Placeholder 5"/>
          <p:cNvSpPr>
            <a:spLocks noGrp="1"/>
          </p:cNvSpPr>
          <p:nvPr>
            <p:ph type="ftr" sz="quarter" idx="11"/>
          </p:nvPr>
        </p:nvSpPr>
        <p:spPr/>
        <p:txBody>
          <a:bodyPr/>
          <a:lstStyle/>
          <a:p>
            <a:r>
              <a:rPr lang="es-MX"/>
              <a:t>Actualización Tributaria en Países Mineros de LATAM</a:t>
            </a:r>
            <a:br>
              <a:rPr lang="es-MX"/>
            </a:br>
            <a:endParaRPr lang="en-GB"/>
          </a:p>
        </p:txBody>
      </p:sp>
    </p:spTree>
    <p:extLst>
      <p:ext uri="{BB962C8B-B14F-4D97-AF65-F5344CB8AC3E}">
        <p14:creationId xmlns:p14="http://schemas.microsoft.com/office/powerpoint/2010/main" val="3919315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6" name="Date Placeholder 5"/>
          <p:cNvSpPr>
            <a:spLocks noGrp="1"/>
          </p:cNvSpPr>
          <p:nvPr>
            <p:ph type="dt" sz="half" idx="10"/>
          </p:nvPr>
        </p:nvSpPr>
        <p:spPr/>
        <p:txBody>
          <a:bodyPr/>
          <a:lstStyle/>
          <a:p>
            <a:r>
              <a:rPr lang="en-US"/>
              <a:t>1 January 2014</a:t>
            </a:r>
          </a:p>
        </p:txBody>
      </p:sp>
      <p:sp>
        <p:nvSpPr>
          <p:cNvPr id="9" name="Footer Placeholder 8"/>
          <p:cNvSpPr>
            <a:spLocks noGrp="1"/>
          </p:cNvSpPr>
          <p:nvPr>
            <p:ph type="ftr" sz="quarter" idx="11"/>
          </p:nvPr>
        </p:nvSpPr>
        <p:spPr/>
        <p:txBody>
          <a:bodyPr/>
          <a:lstStyle/>
          <a:p>
            <a:r>
              <a:rPr lang="es-MX"/>
              <a:t>Actualización Tributaria en Países Mineros de LATAM</a:t>
            </a:r>
            <a:br>
              <a:rPr lang="es-MX"/>
            </a:br>
            <a:endParaRPr lang="en-GB"/>
          </a:p>
        </p:txBody>
      </p:sp>
    </p:spTree>
    <p:extLst>
      <p:ext uri="{BB962C8B-B14F-4D97-AF65-F5344CB8AC3E}">
        <p14:creationId xmlns:p14="http://schemas.microsoft.com/office/powerpoint/2010/main" val="76933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6" name="Date Placeholder 5"/>
          <p:cNvSpPr>
            <a:spLocks noGrp="1"/>
          </p:cNvSpPr>
          <p:nvPr>
            <p:ph type="dt" sz="half" idx="10"/>
          </p:nvPr>
        </p:nvSpPr>
        <p:spPr/>
        <p:txBody>
          <a:bodyPr/>
          <a:lstStyle/>
          <a:p>
            <a:r>
              <a:rPr lang="en-US"/>
              <a:t>1 January 2014</a:t>
            </a:r>
          </a:p>
        </p:txBody>
      </p:sp>
      <p:sp>
        <p:nvSpPr>
          <p:cNvPr id="9" name="Footer Placeholder 8"/>
          <p:cNvSpPr>
            <a:spLocks noGrp="1"/>
          </p:cNvSpPr>
          <p:nvPr>
            <p:ph type="ftr" sz="quarter" idx="11"/>
          </p:nvPr>
        </p:nvSpPr>
        <p:spPr/>
        <p:txBody>
          <a:bodyPr/>
          <a:lstStyle/>
          <a:p>
            <a:r>
              <a:rPr lang="es-MX"/>
              <a:t>Actualización Tributaria en Países Mineros de LATAM</a:t>
            </a:r>
            <a:br>
              <a:rPr lang="es-MX"/>
            </a:br>
            <a:endParaRPr lang="en-GB"/>
          </a:p>
        </p:txBody>
      </p:sp>
    </p:spTree>
    <p:extLst>
      <p:ext uri="{BB962C8B-B14F-4D97-AF65-F5344CB8AC3E}">
        <p14:creationId xmlns:p14="http://schemas.microsoft.com/office/powerpoint/2010/main" val="2420405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Approved question w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2329" y="612648"/>
            <a:ext cx="7727649" cy="3575304"/>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76168" y="5339038"/>
            <a:ext cx="987038" cy="1156968"/>
          </a:xfrm>
          <a:prstGeom prst="rect">
            <a:avLst/>
          </a:prstGeom>
        </p:spPr>
      </p:pic>
      <p:sp>
        <p:nvSpPr>
          <p:cNvPr id="9" name="Title 1"/>
          <p:cNvSpPr>
            <a:spLocks noGrp="1"/>
          </p:cNvSpPr>
          <p:nvPr>
            <p:ph type="ctrTitle"/>
          </p:nvPr>
        </p:nvSpPr>
        <p:spPr>
          <a:xfrm>
            <a:off x="1005317" y="2240280"/>
            <a:ext cx="6875882" cy="860400"/>
          </a:xfrm>
          <a:prstGeom prst="rect">
            <a:avLst/>
          </a:prstGeom>
        </p:spPr>
        <p:txBody>
          <a:bodyPr/>
          <a:lstStyle>
            <a:lvl1pPr>
              <a:defRPr>
                <a:solidFill>
                  <a:srgbClr val="404040"/>
                </a:solidFill>
                <a:latin typeface="+mn-lt"/>
                <a:cs typeface="Arial" pitchFamily="34" charset="0"/>
              </a:defRPr>
            </a:lvl1pPr>
          </a:lstStyle>
          <a:p>
            <a:r>
              <a:rPr lang="en-US"/>
              <a:t>Click to edit Master title style</a:t>
            </a:r>
            <a:endParaRPr lang="en-GB"/>
          </a:p>
        </p:txBody>
      </p:sp>
      <p:sp>
        <p:nvSpPr>
          <p:cNvPr id="10" name="Subtitle 2"/>
          <p:cNvSpPr>
            <a:spLocks noGrp="1"/>
          </p:cNvSpPr>
          <p:nvPr>
            <p:ph type="subTitle" idx="1"/>
          </p:nvPr>
        </p:nvSpPr>
        <p:spPr>
          <a:xfrm>
            <a:off x="1005317" y="3218688"/>
            <a:ext cx="6875882"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pic>
        <p:nvPicPr>
          <p:cNvPr id="8" name="Picture 7"/>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4051" y="5888736"/>
            <a:ext cx="3778032" cy="618750"/>
          </a:xfrm>
          <a:prstGeom prst="rect">
            <a:avLst/>
          </a:prstGeom>
        </p:spPr>
      </p:pic>
    </p:spTree>
    <p:extLst>
      <p:ext uri="{BB962C8B-B14F-4D97-AF65-F5344CB8AC3E}">
        <p14:creationId xmlns:p14="http://schemas.microsoft.com/office/powerpoint/2010/main" val="29295070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9600" y="1425576"/>
            <a:ext cx="5384800" cy="4700589"/>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1" y="1425576"/>
            <a:ext cx="5384800" cy="4700589"/>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12"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9" name="Date Placeholder 8"/>
          <p:cNvSpPr>
            <a:spLocks noGrp="1"/>
          </p:cNvSpPr>
          <p:nvPr>
            <p:ph type="dt" sz="half" idx="10"/>
          </p:nvPr>
        </p:nvSpPr>
        <p:spPr/>
        <p:txBody>
          <a:bodyPr/>
          <a:lstStyle/>
          <a:p>
            <a:r>
              <a:rPr lang="en-US"/>
              <a:t>1 January 2014</a:t>
            </a:r>
          </a:p>
        </p:txBody>
      </p:sp>
      <p:sp>
        <p:nvSpPr>
          <p:cNvPr id="10" name="Footer Placeholder 9"/>
          <p:cNvSpPr>
            <a:spLocks noGrp="1"/>
          </p:cNvSpPr>
          <p:nvPr>
            <p:ph type="ftr" sz="quarter" idx="11"/>
          </p:nvPr>
        </p:nvSpPr>
        <p:spPr/>
        <p:txBody>
          <a:bodyPr/>
          <a:lstStyle/>
          <a:p>
            <a:r>
              <a:rPr lang="es-MX"/>
              <a:t>Actualización Tributaria en Países Mineros de LATAM</a:t>
            </a:r>
            <a:br>
              <a:rPr lang="es-MX"/>
            </a:br>
            <a:endParaRPr lang="en-GB"/>
          </a:p>
        </p:txBody>
      </p:sp>
    </p:spTree>
    <p:extLst>
      <p:ext uri="{BB962C8B-B14F-4D97-AF65-F5344CB8AC3E}">
        <p14:creationId xmlns:p14="http://schemas.microsoft.com/office/powerpoint/2010/main" val="16146428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8"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12" name="Date Placeholder 11"/>
          <p:cNvSpPr>
            <a:spLocks noGrp="1"/>
          </p:cNvSpPr>
          <p:nvPr>
            <p:ph type="dt" sz="half" idx="14"/>
          </p:nvPr>
        </p:nvSpPr>
        <p:spPr/>
        <p:txBody>
          <a:bodyPr/>
          <a:lstStyle/>
          <a:p>
            <a:r>
              <a:rPr lang="en-US"/>
              <a:t>1 January 2014</a:t>
            </a:r>
          </a:p>
        </p:txBody>
      </p:sp>
      <p:sp>
        <p:nvSpPr>
          <p:cNvPr id="13" name="Footer Placeholder 12"/>
          <p:cNvSpPr>
            <a:spLocks noGrp="1"/>
          </p:cNvSpPr>
          <p:nvPr>
            <p:ph type="ftr" sz="quarter" idx="15"/>
          </p:nvPr>
        </p:nvSpPr>
        <p:spPr/>
        <p:txBody>
          <a:bodyPr/>
          <a:lstStyle/>
          <a:p>
            <a:r>
              <a:rPr lang="es-MX"/>
              <a:t>Actualización Tributaria en Países Mineros de LATAM</a:t>
            </a:r>
            <a:br>
              <a:rPr lang="es-MX"/>
            </a:br>
            <a:endParaRPr lang="en-GB"/>
          </a:p>
        </p:txBody>
      </p:sp>
      <p:sp>
        <p:nvSpPr>
          <p:cNvPr id="14" name="Content Placeholder 2"/>
          <p:cNvSpPr>
            <a:spLocks noGrp="1"/>
          </p:cNvSpPr>
          <p:nvPr>
            <p:ph sz="half" idx="1"/>
          </p:nvPr>
        </p:nvSpPr>
        <p:spPr>
          <a:xfrm>
            <a:off x="612329" y="2130551"/>
            <a:ext cx="5390400" cy="3995928"/>
          </a:xfrm>
        </p:spPr>
        <p:txBody>
          <a:bodyPr/>
          <a:lstStyle>
            <a:lvl1pPr>
              <a:defRPr sz="2400"/>
            </a:lvl1pPr>
            <a:lvl2pPr>
              <a:defRPr sz="2400"/>
            </a:lvl2pPr>
            <a:lvl3pPr marL="1081088" indent="-357188">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3"/>
          <p:cNvSpPr>
            <a:spLocks noGrp="1"/>
          </p:cNvSpPr>
          <p:nvPr>
            <p:ph sz="half" idx="2"/>
          </p:nvPr>
        </p:nvSpPr>
        <p:spPr>
          <a:xfrm>
            <a:off x="6196405" y="2130551"/>
            <a:ext cx="5390400" cy="3995928"/>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9"/>
          <p:cNvSpPr>
            <a:spLocks noGrp="1"/>
          </p:cNvSpPr>
          <p:nvPr>
            <p:ph type="body" sz="quarter" idx="12"/>
          </p:nvPr>
        </p:nvSpPr>
        <p:spPr>
          <a:xfrm>
            <a:off x="612329" y="1427144"/>
            <a:ext cx="5390400" cy="640800"/>
          </a:xfrm>
        </p:spPr>
        <p:txBody>
          <a:bodyPr anchor="t" anchorCtr="0"/>
          <a:lstStyle>
            <a:lvl1pPr>
              <a:buNone/>
              <a:defRPr b="1"/>
            </a:lvl1pPr>
          </a:lstStyle>
          <a:p>
            <a:pPr lvl="0"/>
            <a:r>
              <a:rPr lang="en-US"/>
              <a:t>Click to edit Master text styles</a:t>
            </a:r>
          </a:p>
        </p:txBody>
      </p:sp>
      <p:sp>
        <p:nvSpPr>
          <p:cNvPr id="17" name="Text Placeholder 9"/>
          <p:cNvSpPr>
            <a:spLocks noGrp="1"/>
          </p:cNvSpPr>
          <p:nvPr>
            <p:ph type="body" sz="quarter" idx="13"/>
          </p:nvPr>
        </p:nvSpPr>
        <p:spPr>
          <a:xfrm>
            <a:off x="6196405" y="1427144"/>
            <a:ext cx="5390400" cy="640800"/>
          </a:xfrm>
        </p:spPr>
        <p:txBody>
          <a:bodyPr anchor="t" anchorCtr="0"/>
          <a:lstStyle>
            <a:lvl1pPr>
              <a:buNone/>
              <a:defRPr b="1"/>
            </a:lvl1pPr>
          </a:lstStyle>
          <a:p>
            <a:pPr lvl="0"/>
            <a:r>
              <a:rPr lang="en-US"/>
              <a:t>Click to edit Master text styles</a:t>
            </a:r>
          </a:p>
        </p:txBody>
      </p:sp>
      <p:sp>
        <p:nvSpPr>
          <p:cNvPr id="1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latin typeface="+mn-lt"/>
            </a:endParaRPr>
          </a:p>
        </p:txBody>
      </p:sp>
    </p:spTree>
    <p:extLst>
      <p:ext uri="{BB962C8B-B14F-4D97-AF65-F5344CB8AC3E}">
        <p14:creationId xmlns:p14="http://schemas.microsoft.com/office/powerpoint/2010/main" val="18758792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7486" y="1025527"/>
            <a:ext cx="10972800" cy="1643063"/>
          </a:xfr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latin typeface="+mn-lt"/>
            </a:endParaRPr>
          </a:p>
        </p:txBody>
      </p:sp>
      <p:sp>
        <p:nvSpPr>
          <p:cNvPr id="6" name="Date Placeholder 5"/>
          <p:cNvSpPr>
            <a:spLocks noGrp="1"/>
          </p:cNvSpPr>
          <p:nvPr>
            <p:ph type="dt" sz="half" idx="12"/>
          </p:nvPr>
        </p:nvSpPr>
        <p:spPr/>
        <p:txBody>
          <a:bodyPr/>
          <a:lstStyle/>
          <a:p>
            <a:r>
              <a:rPr lang="en-US"/>
              <a:t>1 January 2014</a:t>
            </a:r>
          </a:p>
        </p:txBody>
      </p:sp>
      <p:sp>
        <p:nvSpPr>
          <p:cNvPr id="7" name="Footer Placeholder 6"/>
          <p:cNvSpPr>
            <a:spLocks noGrp="1"/>
          </p:cNvSpPr>
          <p:nvPr>
            <p:ph type="ftr" sz="quarter" idx="13"/>
          </p:nvPr>
        </p:nvSpPr>
        <p:spPr/>
        <p:txBody>
          <a:bodyPr/>
          <a:lstStyle/>
          <a:p>
            <a:r>
              <a:rPr lang="es-MX"/>
              <a:t>Actualización Tributaria en Países Mineros de LATAM</a:t>
            </a:r>
            <a:br>
              <a:rPr lang="es-MX"/>
            </a:br>
            <a:endParaRPr lang="en-GB"/>
          </a:p>
        </p:txBody>
      </p:sp>
    </p:spTree>
    <p:extLst>
      <p:ext uri="{BB962C8B-B14F-4D97-AF65-F5344CB8AC3E}">
        <p14:creationId xmlns:p14="http://schemas.microsoft.com/office/powerpoint/2010/main" val="26156250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p>
        </p:txBody>
      </p:sp>
      <p:sp>
        <p:nvSpPr>
          <p:cNvPr id="6" name="Freeform 6"/>
          <p:cNvSpPr>
            <a:spLocks/>
          </p:cNvSpPr>
          <p:nvPr userDrawn="1"/>
        </p:nvSpPr>
        <p:spPr bwMode="gray">
          <a:xfrm>
            <a:off x="59817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5" name="Date Placeholder 4"/>
          <p:cNvSpPr>
            <a:spLocks noGrp="1"/>
          </p:cNvSpPr>
          <p:nvPr>
            <p:ph type="dt" sz="half" idx="10"/>
          </p:nvPr>
        </p:nvSpPr>
        <p:spPr/>
        <p:txBody>
          <a:bodyPr/>
          <a:lstStyle/>
          <a:p>
            <a:r>
              <a:rPr lang="en-US"/>
              <a:t>1 January 2014</a:t>
            </a:r>
          </a:p>
        </p:txBody>
      </p:sp>
      <p:sp>
        <p:nvSpPr>
          <p:cNvPr id="7" name="Footer Placeholder 6"/>
          <p:cNvSpPr>
            <a:spLocks noGrp="1"/>
          </p:cNvSpPr>
          <p:nvPr>
            <p:ph type="ftr" sz="quarter" idx="11"/>
          </p:nvPr>
        </p:nvSpPr>
        <p:spPr/>
        <p:txBody>
          <a:bodyPr/>
          <a:lstStyle/>
          <a:p>
            <a:r>
              <a:rPr lang="es-MX"/>
              <a:t>Actualización Tributaria en Países Mineros de LATAM</a:t>
            </a:r>
            <a:br>
              <a:rPr lang="es-MX"/>
            </a:br>
            <a:endParaRPr lang="en-GB"/>
          </a:p>
        </p:txBody>
      </p:sp>
    </p:spTree>
    <p:extLst>
      <p:ext uri="{BB962C8B-B14F-4D97-AF65-F5344CB8AC3E}">
        <p14:creationId xmlns:p14="http://schemas.microsoft.com/office/powerpoint/2010/main" val="20448329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p>
        </p:txBody>
      </p:sp>
      <p:sp>
        <p:nvSpPr>
          <p:cNvPr id="6" name="Freeform 5"/>
          <p:cNvSpPr>
            <a:spLocks/>
          </p:cNvSpPr>
          <p:nvPr userDrawn="1"/>
        </p:nvSpPr>
        <p:spPr bwMode="gray">
          <a:xfrm>
            <a:off x="59817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5" name="Date Placeholder 4"/>
          <p:cNvSpPr>
            <a:spLocks noGrp="1"/>
          </p:cNvSpPr>
          <p:nvPr>
            <p:ph type="dt" sz="half" idx="10"/>
          </p:nvPr>
        </p:nvSpPr>
        <p:spPr/>
        <p:txBody>
          <a:bodyPr/>
          <a:lstStyle/>
          <a:p>
            <a:r>
              <a:rPr lang="en-US"/>
              <a:t>1 January 2014</a:t>
            </a:r>
          </a:p>
        </p:txBody>
      </p:sp>
      <p:sp>
        <p:nvSpPr>
          <p:cNvPr id="7" name="Footer Placeholder 6"/>
          <p:cNvSpPr>
            <a:spLocks noGrp="1"/>
          </p:cNvSpPr>
          <p:nvPr>
            <p:ph type="ftr" sz="quarter" idx="11"/>
          </p:nvPr>
        </p:nvSpPr>
        <p:spPr/>
        <p:txBody>
          <a:bodyPr/>
          <a:lstStyle/>
          <a:p>
            <a:r>
              <a:rPr lang="es-MX"/>
              <a:t>Actualización Tributaria en Países Mineros de LATAM</a:t>
            </a:r>
            <a:br>
              <a:rPr lang="es-MX"/>
            </a:br>
            <a:endParaRPr lang="en-GB"/>
          </a:p>
        </p:txBody>
      </p:sp>
    </p:spTree>
    <p:extLst>
      <p:ext uri="{BB962C8B-B14F-4D97-AF65-F5344CB8AC3E}">
        <p14:creationId xmlns:p14="http://schemas.microsoft.com/office/powerpoint/2010/main" val="39308065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p>
        </p:txBody>
      </p:sp>
      <p:sp>
        <p:nvSpPr>
          <p:cNvPr id="5" name="Freeform 4"/>
          <p:cNvSpPr>
            <a:spLocks/>
          </p:cNvSpPr>
          <p:nvPr userDrawn="1"/>
        </p:nvSpPr>
        <p:spPr bwMode="gray">
          <a:xfrm>
            <a:off x="59817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blipFill dpi="0" rotWithShape="1">
            <a:blip r:embed="rId2" cstate="email">
              <a:extLst>
                <a:ext uri="{28A0092B-C50C-407E-A947-70E740481C1C}">
                  <a14:useLocalDpi xmlns:a14="http://schemas.microsoft.com/office/drawing/2010/main"/>
                </a:ext>
              </a:extLst>
            </a:blip>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6" name="Date Placeholder 5"/>
          <p:cNvSpPr>
            <a:spLocks noGrp="1"/>
          </p:cNvSpPr>
          <p:nvPr>
            <p:ph type="dt" sz="half" idx="10"/>
          </p:nvPr>
        </p:nvSpPr>
        <p:spPr/>
        <p:txBody>
          <a:bodyPr/>
          <a:lstStyle/>
          <a:p>
            <a:r>
              <a:rPr lang="en-US"/>
              <a:t>1 January 2014</a:t>
            </a:r>
          </a:p>
        </p:txBody>
      </p:sp>
      <p:sp>
        <p:nvSpPr>
          <p:cNvPr id="7" name="Footer Placeholder 6"/>
          <p:cNvSpPr>
            <a:spLocks noGrp="1"/>
          </p:cNvSpPr>
          <p:nvPr>
            <p:ph type="ftr" sz="quarter" idx="11"/>
          </p:nvPr>
        </p:nvSpPr>
        <p:spPr/>
        <p:txBody>
          <a:bodyPr/>
          <a:lstStyle/>
          <a:p>
            <a:r>
              <a:rPr lang="es-MX"/>
              <a:t>Actualización Tributaria en Países Mineros de LATAM</a:t>
            </a:r>
            <a:br>
              <a:rPr lang="es-MX"/>
            </a:br>
            <a:endParaRPr lang="en-GB"/>
          </a:p>
        </p:txBody>
      </p:sp>
    </p:spTree>
    <p:extLst>
      <p:ext uri="{BB962C8B-B14F-4D97-AF65-F5344CB8AC3E}">
        <p14:creationId xmlns:p14="http://schemas.microsoft.com/office/powerpoint/2010/main" val="39308065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1 January 2014</a:t>
            </a:r>
          </a:p>
        </p:txBody>
      </p:sp>
      <p:sp>
        <p:nvSpPr>
          <p:cNvPr id="5" name="Footer Placeholder 4"/>
          <p:cNvSpPr>
            <a:spLocks noGrp="1"/>
          </p:cNvSpPr>
          <p:nvPr>
            <p:ph type="ftr" sz="quarter" idx="11"/>
          </p:nvPr>
        </p:nvSpPr>
        <p:spPr/>
        <p:txBody>
          <a:bodyPr/>
          <a:lstStyle/>
          <a:p>
            <a:r>
              <a:rPr lang="es-MX"/>
              <a:t>Actualización Tributaria en Países Mineros de LATAM</a:t>
            </a:r>
            <a:br>
              <a:rPr lang="es-MX"/>
            </a:br>
            <a:endParaRPr lang="en-GB"/>
          </a:p>
        </p:txBody>
      </p:sp>
      <p:sp>
        <p:nvSpPr>
          <p:cNvPr id="6"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Tree>
    <p:extLst>
      <p:ext uri="{BB962C8B-B14F-4D97-AF65-F5344CB8AC3E}">
        <p14:creationId xmlns:p14="http://schemas.microsoft.com/office/powerpoint/2010/main" val="16611261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483" y="719139"/>
            <a:ext cx="46752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4193976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0372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4101" y="5340096"/>
            <a:ext cx="987038" cy="1156968"/>
          </a:xfrm>
          <a:prstGeom prst="rect">
            <a:avLst/>
          </a:prstGeom>
        </p:spPr>
      </p:pic>
      <p:sp>
        <p:nvSpPr>
          <p:cNvPr id="6" name="Rectangle 1"/>
          <p:cNvSpPr>
            <a:spLocks noChangeAspect="1"/>
          </p:cNvSpPr>
          <p:nvPr userDrawn="1"/>
        </p:nvSpPr>
        <p:spPr>
          <a:xfrm>
            <a:off x="3851957" y="615950"/>
            <a:ext cx="7731797" cy="3575304"/>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3182 w 6753225"/>
              <a:gd name="connsiteY0" fmla="*/ 1312615 h 3400425"/>
              <a:gd name="connsiteX1" fmla="*/ 6753225 w 6753225"/>
              <a:gd name="connsiteY1" fmla="*/ 0 h 3400425"/>
              <a:gd name="connsiteX2" fmla="*/ 6753225 w 6753225"/>
              <a:gd name="connsiteY2" fmla="*/ 3400425 h 3400425"/>
              <a:gd name="connsiteX3" fmla="*/ 0 w 6753225"/>
              <a:gd name="connsiteY3" fmla="*/ 3400425 h 3400425"/>
              <a:gd name="connsiteX4" fmla="*/ 3182 w 6753225"/>
              <a:gd name="connsiteY4" fmla="*/ 1312615 h 3400425"/>
              <a:gd name="connsiteX0" fmla="*/ 3182 w 6753225"/>
              <a:gd name="connsiteY0" fmla="*/ 67426 h 2155236"/>
              <a:gd name="connsiteX1" fmla="*/ 6619689 w 6753225"/>
              <a:gd name="connsiteY1" fmla="*/ 0 h 2155236"/>
              <a:gd name="connsiteX2" fmla="*/ 6753225 w 6753225"/>
              <a:gd name="connsiteY2" fmla="*/ 2155236 h 2155236"/>
              <a:gd name="connsiteX3" fmla="*/ 0 w 6753225"/>
              <a:gd name="connsiteY3" fmla="*/ 2155236 h 2155236"/>
              <a:gd name="connsiteX4" fmla="*/ 3182 w 6753225"/>
              <a:gd name="connsiteY4" fmla="*/ 67426 h 2155236"/>
              <a:gd name="connsiteX0" fmla="*/ 3182 w 6769917"/>
              <a:gd name="connsiteY0" fmla="*/ 1306570 h 3394380"/>
              <a:gd name="connsiteX1" fmla="*/ 6769917 w 6769917"/>
              <a:gd name="connsiteY1" fmla="*/ 0 h 3394380"/>
              <a:gd name="connsiteX2" fmla="*/ 6753225 w 6769917"/>
              <a:gd name="connsiteY2" fmla="*/ 3394380 h 3394380"/>
              <a:gd name="connsiteX3" fmla="*/ 0 w 6769917"/>
              <a:gd name="connsiteY3" fmla="*/ 3394380 h 3394380"/>
              <a:gd name="connsiteX4" fmla="*/ 3182 w 6769917"/>
              <a:gd name="connsiteY4" fmla="*/ 1306570 h 3394380"/>
              <a:gd name="connsiteX0" fmla="*/ 223 w 6771131"/>
              <a:gd name="connsiteY0" fmla="*/ 1297504 h 3394380"/>
              <a:gd name="connsiteX1" fmla="*/ 6771131 w 6771131"/>
              <a:gd name="connsiteY1" fmla="*/ 0 h 3394380"/>
              <a:gd name="connsiteX2" fmla="*/ 6754439 w 6771131"/>
              <a:gd name="connsiteY2" fmla="*/ 3394380 h 3394380"/>
              <a:gd name="connsiteX3" fmla="*/ 1214 w 6771131"/>
              <a:gd name="connsiteY3" fmla="*/ 3394380 h 3394380"/>
              <a:gd name="connsiteX4" fmla="*/ 223 w 6771131"/>
              <a:gd name="connsiteY4" fmla="*/ 1297504 h 3394380"/>
              <a:gd name="connsiteX0" fmla="*/ 105 w 6775185"/>
              <a:gd name="connsiteY0" fmla="*/ 1297505 h 3394380"/>
              <a:gd name="connsiteX1" fmla="*/ 6775185 w 6775185"/>
              <a:gd name="connsiteY1" fmla="*/ 0 h 3394380"/>
              <a:gd name="connsiteX2" fmla="*/ 6758493 w 6775185"/>
              <a:gd name="connsiteY2" fmla="*/ 3394380 h 3394380"/>
              <a:gd name="connsiteX3" fmla="*/ 5268 w 6775185"/>
              <a:gd name="connsiteY3" fmla="*/ 3394380 h 3394380"/>
              <a:gd name="connsiteX4" fmla="*/ 105 w 6775185"/>
              <a:gd name="connsiteY4" fmla="*/ 1297505 h 3394380"/>
              <a:gd name="connsiteX0" fmla="*/ 105 w 6775185"/>
              <a:gd name="connsiteY0" fmla="*/ 1297505 h 3394380"/>
              <a:gd name="connsiteX1" fmla="*/ 6775185 w 6775185"/>
              <a:gd name="connsiteY1" fmla="*/ 0 h 3394380"/>
              <a:gd name="connsiteX2" fmla="*/ 6769621 w 6775185"/>
              <a:gd name="connsiteY2" fmla="*/ 3394380 h 3394380"/>
              <a:gd name="connsiteX3" fmla="*/ 5268 w 6775185"/>
              <a:gd name="connsiteY3" fmla="*/ 3394380 h 3394380"/>
              <a:gd name="connsiteX4" fmla="*/ 105 w 6775185"/>
              <a:gd name="connsiteY4" fmla="*/ 1297505 h 339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85" h="3394380">
                <a:moveTo>
                  <a:pt x="105" y="1297505"/>
                </a:moveTo>
                <a:lnTo>
                  <a:pt x="6775185" y="0"/>
                </a:lnTo>
                <a:cubicBezTo>
                  <a:pt x="6773330" y="1131460"/>
                  <a:pt x="6771476" y="2262920"/>
                  <a:pt x="6769621" y="3394380"/>
                </a:cubicBezTo>
                <a:lnTo>
                  <a:pt x="5268" y="3394380"/>
                </a:lnTo>
                <a:cubicBezTo>
                  <a:pt x="6329" y="2698443"/>
                  <a:pt x="-956" y="1993442"/>
                  <a:pt x="105" y="1297505"/>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11" name="Title 1"/>
          <p:cNvSpPr>
            <a:spLocks noGrp="1"/>
          </p:cNvSpPr>
          <p:nvPr>
            <p:ph type="ctrTitle"/>
          </p:nvPr>
        </p:nvSpPr>
        <p:spPr>
          <a:xfrm>
            <a:off x="4149215" y="2240280"/>
            <a:ext cx="7220000" cy="860400"/>
          </a:xfrm>
        </p:spPr>
        <p:txBody>
          <a:bodyPr/>
          <a:lstStyle>
            <a:lvl1pPr>
              <a:defRPr>
                <a:solidFill>
                  <a:srgbClr val="404040"/>
                </a:solidFill>
                <a:latin typeface="+mn-lt"/>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4149215" y="3218688"/>
            <a:ext cx="722000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pproved question tall">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4524" y="385087"/>
            <a:ext cx="5410557" cy="4572000"/>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76168" y="5339038"/>
            <a:ext cx="987038" cy="1156968"/>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4051" y="5888736"/>
            <a:ext cx="3778032" cy="618750"/>
          </a:xfrm>
          <a:prstGeom prst="rect">
            <a:avLst/>
          </a:prstGeom>
        </p:spPr>
      </p:pic>
      <p:sp>
        <p:nvSpPr>
          <p:cNvPr id="11" name="Title 1"/>
          <p:cNvSpPr>
            <a:spLocks noGrp="1"/>
          </p:cNvSpPr>
          <p:nvPr>
            <p:ph type="ctrTitle"/>
          </p:nvPr>
        </p:nvSpPr>
        <p:spPr>
          <a:xfrm>
            <a:off x="996177" y="1691640"/>
            <a:ext cx="4595007" cy="860400"/>
          </a:xfrm>
          <a:prstGeom prst="rect">
            <a:avLst/>
          </a:prstGeom>
        </p:spPr>
        <p:txBody>
          <a:bodyPr/>
          <a:lstStyle>
            <a:lvl1pPr>
              <a:defRPr>
                <a:solidFill>
                  <a:srgbClr val="404040"/>
                </a:solidFill>
                <a:latin typeface="+mn-lt"/>
                <a:cs typeface="Arial" pitchFamily="34" charset="0"/>
              </a:defRPr>
            </a:lvl1pPr>
          </a:lstStyle>
          <a:p>
            <a:r>
              <a:rPr lang="en-US"/>
              <a:t>Click to edit Master title style</a:t>
            </a:r>
            <a:endParaRPr lang="en-GB"/>
          </a:p>
        </p:txBody>
      </p:sp>
      <p:sp>
        <p:nvSpPr>
          <p:cNvPr id="14" name="Subtitle 2"/>
          <p:cNvSpPr>
            <a:spLocks noGrp="1"/>
          </p:cNvSpPr>
          <p:nvPr>
            <p:ph type="subTitle" idx="1"/>
          </p:nvPr>
        </p:nvSpPr>
        <p:spPr>
          <a:xfrm>
            <a:off x="996177" y="2660904"/>
            <a:ext cx="4595007"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spTree>
    <p:extLst>
      <p:ext uri="{BB962C8B-B14F-4D97-AF65-F5344CB8AC3E}">
        <p14:creationId xmlns:p14="http://schemas.microsoft.com/office/powerpoint/2010/main" val="17521231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ver alternate">
    <p:spTree>
      <p:nvGrpSpPr>
        <p:cNvPr id="1" name=""/>
        <p:cNvGrpSpPr/>
        <p:nvPr/>
      </p:nvGrpSpPr>
      <p:grpSpPr>
        <a:xfrm>
          <a:off x="0" y="0"/>
          <a:ext cx="0" cy="0"/>
          <a:chOff x="0" y="0"/>
          <a:chExt cx="0" cy="0"/>
        </a:xfrm>
      </p:grpSpPr>
      <p:sp>
        <p:nvSpPr>
          <p:cNvPr id="8" name="Freeform 5"/>
          <p:cNvSpPr>
            <a:spLocks noChangeAspect="1"/>
          </p:cNvSpPr>
          <p:nvPr userDrawn="1"/>
        </p:nvSpPr>
        <p:spPr bwMode="gray">
          <a:xfrm rot="10800000">
            <a:off x="4368557" y="457201"/>
            <a:ext cx="7217664"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Title 1"/>
          <p:cNvSpPr>
            <a:spLocks noGrp="1"/>
          </p:cNvSpPr>
          <p:nvPr>
            <p:ph type="ctrTitle"/>
          </p:nvPr>
        </p:nvSpPr>
        <p:spPr>
          <a:xfrm>
            <a:off x="4807240" y="1737360"/>
            <a:ext cx="6397468" cy="860400"/>
          </a:xfrm>
        </p:spPr>
        <p:txBody>
          <a:bodyPr/>
          <a:lstStyle>
            <a:lvl1pPr>
              <a:defRPr>
                <a:solidFill>
                  <a:srgbClr val="404040"/>
                </a:solidFill>
                <a:latin typeface="+mn-lt"/>
                <a:cs typeface="Arial" pitchFamily="34" charset="0"/>
              </a:defRPr>
            </a:lvl1pPr>
          </a:lstStyle>
          <a:p>
            <a:r>
              <a:rPr lang="en-US"/>
              <a:t>Click to edit Master title style</a:t>
            </a:r>
            <a:endParaRPr lang="en-GB"/>
          </a:p>
        </p:txBody>
      </p:sp>
      <p:sp>
        <p:nvSpPr>
          <p:cNvPr id="10" name="Subtitle 2"/>
          <p:cNvSpPr>
            <a:spLocks noGrp="1"/>
          </p:cNvSpPr>
          <p:nvPr>
            <p:ph type="subTitle" idx="1"/>
          </p:nvPr>
        </p:nvSpPr>
        <p:spPr>
          <a:xfrm>
            <a:off x="4807240" y="2724912"/>
            <a:ext cx="6397468"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4101" y="5340096"/>
            <a:ext cx="987038" cy="1156968"/>
          </a:xfrm>
          <a:prstGeom prst="rect">
            <a:avLst/>
          </a:prstGeom>
        </p:spPr>
      </p:pic>
    </p:spTree>
    <p:extLst>
      <p:ext uri="{BB962C8B-B14F-4D97-AF65-F5344CB8AC3E}">
        <p14:creationId xmlns:p14="http://schemas.microsoft.com/office/powerpoint/2010/main" val="21391080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Approved question w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2329" y="612648"/>
            <a:ext cx="7727649" cy="3575304"/>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94051" y="5888736"/>
            <a:ext cx="3778032" cy="618750"/>
          </a:xfrm>
          <a:prstGeom prst="rect">
            <a:avLst/>
          </a:prstGeom>
        </p:spPr>
      </p:pic>
      <p:sp>
        <p:nvSpPr>
          <p:cNvPr id="18" name="Title 1"/>
          <p:cNvSpPr>
            <a:spLocks noGrp="1"/>
          </p:cNvSpPr>
          <p:nvPr>
            <p:ph type="ctrTitle"/>
          </p:nvPr>
        </p:nvSpPr>
        <p:spPr>
          <a:xfrm>
            <a:off x="1005317" y="2240280"/>
            <a:ext cx="6875882" cy="860400"/>
          </a:xfrm>
          <a:prstGeom prst="rect">
            <a:avLst/>
          </a:prstGeom>
        </p:spPr>
        <p:txBody>
          <a:bodyPr/>
          <a:lstStyle>
            <a:lvl1pPr>
              <a:defRPr>
                <a:solidFill>
                  <a:srgbClr val="FFFFFF"/>
                </a:solidFill>
                <a:latin typeface="+mn-lt"/>
                <a:cs typeface="Arial" pitchFamily="34" charset="0"/>
              </a:defRPr>
            </a:lvl1pPr>
          </a:lstStyle>
          <a:p>
            <a:r>
              <a:rPr lang="en-US"/>
              <a:t>Click to edit Master title style</a:t>
            </a:r>
            <a:endParaRPr lang="en-GB"/>
          </a:p>
        </p:txBody>
      </p:sp>
      <p:sp>
        <p:nvSpPr>
          <p:cNvPr id="19" name="Subtitle 2"/>
          <p:cNvSpPr>
            <a:spLocks noGrp="1"/>
          </p:cNvSpPr>
          <p:nvPr>
            <p:ph type="subTitle" idx="1"/>
          </p:nvPr>
        </p:nvSpPr>
        <p:spPr>
          <a:xfrm>
            <a:off x="1005317" y="3218688"/>
            <a:ext cx="6875882" cy="645742"/>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pic>
        <p:nvPicPr>
          <p:cNvPr id="20" name="Picture 1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574101" y="5340096"/>
            <a:ext cx="987038" cy="1156968"/>
          </a:xfrm>
          <a:prstGeom prst="rect">
            <a:avLst/>
          </a:prstGeom>
        </p:spPr>
      </p:pic>
    </p:spTree>
    <p:extLst>
      <p:ext uri="{BB962C8B-B14F-4D97-AF65-F5344CB8AC3E}">
        <p14:creationId xmlns:p14="http://schemas.microsoft.com/office/powerpoint/2010/main" val="29295070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Approved question tall">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94051" y="5888736"/>
            <a:ext cx="3778032" cy="618750"/>
          </a:xfrm>
          <a:prstGeom prst="rect">
            <a:avLst/>
          </a:prstGeom>
        </p:spPr>
      </p:pic>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4524" y="385087"/>
            <a:ext cx="5410557" cy="4572000"/>
          </a:xfrm>
          <a:prstGeom prst="rect">
            <a:avLst/>
          </a:prstGeom>
        </p:spPr>
      </p:pic>
      <p:sp>
        <p:nvSpPr>
          <p:cNvPr id="21" name="Title 1"/>
          <p:cNvSpPr>
            <a:spLocks noGrp="1"/>
          </p:cNvSpPr>
          <p:nvPr>
            <p:ph type="ctrTitle"/>
          </p:nvPr>
        </p:nvSpPr>
        <p:spPr>
          <a:xfrm>
            <a:off x="996177" y="1691640"/>
            <a:ext cx="4595007" cy="860400"/>
          </a:xfrm>
          <a:prstGeom prst="rect">
            <a:avLst/>
          </a:prstGeom>
        </p:spPr>
        <p:txBody>
          <a:bodyPr/>
          <a:lstStyle>
            <a:lvl1pPr>
              <a:defRPr>
                <a:solidFill>
                  <a:srgbClr val="FFFFFF"/>
                </a:solidFill>
                <a:latin typeface="+mn-lt"/>
                <a:cs typeface="Arial" pitchFamily="34" charset="0"/>
              </a:defRPr>
            </a:lvl1pPr>
          </a:lstStyle>
          <a:p>
            <a:r>
              <a:rPr lang="en-US"/>
              <a:t>Click to edit Master title style</a:t>
            </a:r>
            <a:endParaRPr lang="en-GB"/>
          </a:p>
        </p:txBody>
      </p:sp>
      <p:sp>
        <p:nvSpPr>
          <p:cNvPr id="22" name="Subtitle 2"/>
          <p:cNvSpPr>
            <a:spLocks noGrp="1"/>
          </p:cNvSpPr>
          <p:nvPr>
            <p:ph type="subTitle" idx="1"/>
          </p:nvPr>
        </p:nvSpPr>
        <p:spPr>
          <a:xfrm>
            <a:off x="996177" y="2660904"/>
            <a:ext cx="4595007" cy="645742"/>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pic>
        <p:nvPicPr>
          <p:cNvPr id="23" name="Picture 2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574101" y="5340096"/>
            <a:ext cx="987038" cy="1156968"/>
          </a:xfrm>
          <a:prstGeom prst="rect">
            <a:avLst/>
          </a:prstGeom>
        </p:spPr>
      </p:pic>
    </p:spTree>
    <p:extLst>
      <p:ext uri="{BB962C8B-B14F-4D97-AF65-F5344CB8AC3E}">
        <p14:creationId xmlns:p14="http://schemas.microsoft.com/office/powerpoint/2010/main" val="17521231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ver with beam (legacy)">
    <p:spTree>
      <p:nvGrpSpPr>
        <p:cNvPr id="1" name=""/>
        <p:cNvGrpSpPr/>
        <p:nvPr/>
      </p:nvGrpSpPr>
      <p:grpSpPr>
        <a:xfrm>
          <a:off x="0" y="0"/>
          <a:ext cx="0" cy="0"/>
          <a:chOff x="0" y="0"/>
          <a:chExt cx="0" cy="0"/>
        </a:xfrm>
      </p:grpSpPr>
      <p:grpSp>
        <p:nvGrpSpPr>
          <p:cNvPr id="11" name="Group 10"/>
          <p:cNvGrpSpPr/>
          <p:nvPr userDrawn="1"/>
        </p:nvGrpSpPr>
        <p:grpSpPr>
          <a:xfrm>
            <a:off x="0" y="1628776"/>
            <a:ext cx="12201909" cy="4475445"/>
            <a:chOff x="0" y="1628775"/>
            <a:chExt cx="12208264" cy="4475445"/>
          </a:xfrm>
        </p:grpSpPr>
        <p:pic>
          <p:nvPicPr>
            <p:cNvPr id="13"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black">
            <a:xfrm>
              <a:off x="0" y="4291200"/>
              <a:ext cx="3088437" cy="1813020"/>
            </a:xfrm>
            <a:prstGeom prst="rect">
              <a:avLst/>
            </a:prstGeom>
            <a:noFill/>
            <a:ln w="9525">
              <a:noFill/>
              <a:miter lim="800000"/>
              <a:headEnd/>
              <a:tailEnd/>
            </a:ln>
            <a:effectLst/>
          </p:spPr>
        </p:pic>
        <p:sp>
          <p:nvSpPr>
            <p:cNvPr id="16" name="Freeform 8"/>
            <p:cNvSpPr>
              <a:spLocks/>
            </p:cNvSpPr>
            <p:nvPr userDrawn="1"/>
          </p:nvSpPr>
          <p:spPr bwMode="gray">
            <a:xfrm>
              <a:off x="3082575" y="1628775"/>
              <a:ext cx="9125689" cy="3318440"/>
            </a:xfrm>
            <a:custGeom>
              <a:avLst/>
              <a:gdLst/>
              <a:ahLst/>
              <a:cxnLst>
                <a:cxn ang="0">
                  <a:pos x="0" y="2464"/>
                </a:cxn>
                <a:cxn ang="0">
                  <a:pos x="6761" y="0"/>
                </a:cxn>
                <a:cxn ang="0">
                  <a:pos x="6761" y="1290"/>
                </a:cxn>
                <a:cxn ang="0">
                  <a:pos x="0" y="2464"/>
                </a:cxn>
              </a:cxnLst>
              <a:rect l="0" t="0" r="r" b="b"/>
              <a:pathLst>
                <a:path w="6761" h="2464">
                  <a:moveTo>
                    <a:pt x="0" y="2464"/>
                  </a:moveTo>
                  <a:lnTo>
                    <a:pt x="6761" y="0"/>
                  </a:lnTo>
                  <a:lnTo>
                    <a:pt x="6761" y="1290"/>
                  </a:lnTo>
                  <a:lnTo>
                    <a:pt x="0" y="246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grpSp>
      <p:sp>
        <p:nvSpPr>
          <p:cNvPr id="8" name="Title 1"/>
          <p:cNvSpPr>
            <a:spLocks noGrp="1"/>
          </p:cNvSpPr>
          <p:nvPr>
            <p:ph type="ctrTitle"/>
          </p:nvPr>
        </p:nvSpPr>
        <p:spPr>
          <a:xfrm>
            <a:off x="3079925" y="777600"/>
            <a:ext cx="8504955" cy="860400"/>
          </a:xfrm>
        </p:spPr>
        <p:txBody>
          <a:bodyPr/>
          <a:lstStyle>
            <a:lvl1pPr>
              <a:defRPr>
                <a:solidFill>
                  <a:schemeClr val="bg1"/>
                </a:solidFill>
              </a:defRPr>
            </a:lvl1pPr>
          </a:lstStyle>
          <a:p>
            <a:r>
              <a:rPr lang="en-US"/>
              <a:t>Click to edit Master title style</a:t>
            </a:r>
            <a:endParaRPr lang="en-GB"/>
          </a:p>
        </p:txBody>
      </p:sp>
      <p:sp>
        <p:nvSpPr>
          <p:cNvPr id="9" name="Subtitle 2"/>
          <p:cNvSpPr>
            <a:spLocks noGrp="1"/>
          </p:cNvSpPr>
          <p:nvPr>
            <p:ph type="subTitle" idx="1"/>
          </p:nvPr>
        </p:nvSpPr>
        <p:spPr>
          <a:xfrm>
            <a:off x="3079924" y="1731938"/>
            <a:ext cx="6219714" cy="968400"/>
          </a:xfrm>
        </p:spPr>
        <p:txBody>
          <a:bodyPr/>
          <a:lstStyle>
            <a:lvl1pPr marL="0" indent="0" algn="l">
              <a:buNone/>
              <a:defRPr sz="2000">
                <a:solidFill>
                  <a:schemeClr val="bg1"/>
                </a:solidFill>
              </a:defRPr>
            </a:lvl1pPr>
            <a:lvl2pPr marL="0" indent="0" algn="l">
              <a:buNone/>
              <a:defRPr sz="16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79924" y="5751576"/>
            <a:ext cx="988638" cy="749808"/>
          </a:xfrm>
          <a:prstGeom prst="rect">
            <a:avLst/>
          </a:prstGeom>
        </p:spPr>
      </p:pic>
    </p:spTree>
    <p:extLst>
      <p:ext uri="{BB962C8B-B14F-4D97-AF65-F5344CB8AC3E}">
        <p14:creationId xmlns:p14="http://schemas.microsoft.com/office/powerpoint/2010/main" val="19810458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9" name="Date Placeholder 8"/>
          <p:cNvSpPr>
            <a:spLocks noGrp="1"/>
          </p:cNvSpPr>
          <p:nvPr>
            <p:ph type="dt" sz="half" idx="10"/>
          </p:nvPr>
        </p:nvSpPr>
        <p:spPr/>
        <p:txBody>
          <a:bodyPr/>
          <a:lstStyle/>
          <a:p>
            <a:r>
              <a:rPr lang="en-US"/>
              <a:t>1 January 2014</a:t>
            </a:r>
          </a:p>
        </p:txBody>
      </p:sp>
      <p:sp>
        <p:nvSpPr>
          <p:cNvPr id="10" name="Footer Placeholder 9"/>
          <p:cNvSpPr>
            <a:spLocks noGrp="1"/>
          </p:cNvSpPr>
          <p:nvPr>
            <p:ph type="ftr" sz="quarter" idx="11"/>
          </p:nvPr>
        </p:nvSpPr>
        <p:spPr/>
        <p:txBody>
          <a:bodyPr/>
          <a:lstStyle/>
          <a:p>
            <a:r>
              <a:rPr lang="en-GB"/>
              <a:t>Presentation title</a:t>
            </a:r>
          </a:p>
        </p:txBody>
      </p:sp>
      <p:sp>
        <p:nvSpPr>
          <p:cNvPr id="11"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4" name="Date Placeholder 3"/>
          <p:cNvSpPr>
            <a:spLocks noGrp="1"/>
          </p:cNvSpPr>
          <p:nvPr>
            <p:ph type="dt" sz="half" idx="10"/>
          </p:nvPr>
        </p:nvSpPr>
        <p:spPr/>
        <p:txBody>
          <a:bodyPr/>
          <a:lstStyle/>
          <a:p>
            <a:r>
              <a:rPr lang="en-US"/>
              <a:t>1 January 2014</a:t>
            </a:r>
          </a:p>
        </p:txBody>
      </p:sp>
      <p:sp>
        <p:nvSpPr>
          <p:cNvPr id="6" name="Footer Placeholder 5"/>
          <p:cNvSpPr>
            <a:spLocks noGrp="1"/>
          </p:cNvSpPr>
          <p:nvPr>
            <p:ph type="ftr" sz="quarter" idx="11"/>
          </p:nvPr>
        </p:nvSpPr>
        <p:spPr/>
        <p:txBody>
          <a:bodyPr/>
          <a:lstStyle/>
          <a:p>
            <a:r>
              <a:rPr lang="en-GB"/>
              <a:t>Presentation title</a:t>
            </a:r>
          </a:p>
        </p:txBody>
      </p:sp>
    </p:spTree>
    <p:extLst>
      <p:ext uri="{BB962C8B-B14F-4D97-AF65-F5344CB8AC3E}">
        <p14:creationId xmlns:p14="http://schemas.microsoft.com/office/powerpoint/2010/main" val="11665512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marL="0" indent="0">
              <a:buNone/>
              <a:defRPr/>
            </a:lvl1pPr>
            <a:lvl2pPr marL="356616">
              <a:defRPr/>
            </a:lvl2pPr>
            <a:lvl3pPr marL="713232">
              <a:defRPr/>
            </a:lvl3pPr>
            <a:lvl4pPr marL="1069848">
              <a:defRPr/>
            </a:lvl4pPr>
            <a:lvl5pPr marL="142646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4" name="Date Placeholder 3"/>
          <p:cNvSpPr>
            <a:spLocks noGrp="1"/>
          </p:cNvSpPr>
          <p:nvPr>
            <p:ph type="dt" sz="half" idx="10"/>
          </p:nvPr>
        </p:nvSpPr>
        <p:spPr/>
        <p:txBody>
          <a:bodyPr/>
          <a:lstStyle/>
          <a:p>
            <a:r>
              <a:rPr lang="en-US"/>
              <a:t>1 January 2014</a:t>
            </a:r>
          </a:p>
        </p:txBody>
      </p:sp>
      <p:sp>
        <p:nvSpPr>
          <p:cNvPr id="6" name="Footer Placeholder 5"/>
          <p:cNvSpPr>
            <a:spLocks noGrp="1"/>
          </p:cNvSpPr>
          <p:nvPr>
            <p:ph type="ftr" sz="quarter" idx="11"/>
          </p:nvPr>
        </p:nvSpPr>
        <p:spPr/>
        <p:txBody>
          <a:bodyPr/>
          <a:lstStyle/>
          <a:p>
            <a:r>
              <a:rPr lang="en-GB"/>
              <a:t>Presentation title</a:t>
            </a:r>
          </a:p>
        </p:txBody>
      </p:sp>
    </p:spTree>
    <p:extLst>
      <p:ext uri="{BB962C8B-B14F-4D97-AF65-F5344CB8AC3E}">
        <p14:creationId xmlns:p14="http://schemas.microsoft.com/office/powerpoint/2010/main" val="39193151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6" name="Date Placeholder 5"/>
          <p:cNvSpPr>
            <a:spLocks noGrp="1"/>
          </p:cNvSpPr>
          <p:nvPr>
            <p:ph type="dt" sz="half" idx="10"/>
          </p:nvPr>
        </p:nvSpPr>
        <p:spPr/>
        <p:txBody>
          <a:bodyPr/>
          <a:lstStyle/>
          <a:p>
            <a:r>
              <a:rPr lang="en-US"/>
              <a:t>1 January 2014</a:t>
            </a:r>
          </a:p>
        </p:txBody>
      </p:sp>
      <p:sp>
        <p:nvSpPr>
          <p:cNvPr id="9" name="Footer Placeholder 8"/>
          <p:cNvSpPr>
            <a:spLocks noGrp="1"/>
          </p:cNvSpPr>
          <p:nvPr>
            <p:ph type="ftr" sz="quarter" idx="11"/>
          </p:nvPr>
        </p:nvSpPr>
        <p:spPr/>
        <p:txBody>
          <a:bodyPr/>
          <a:lstStyle/>
          <a:p>
            <a:r>
              <a:rPr lang="en-GB"/>
              <a:t>Presentation title</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6" name="Date Placeholder 5"/>
          <p:cNvSpPr>
            <a:spLocks noGrp="1"/>
          </p:cNvSpPr>
          <p:nvPr>
            <p:ph type="dt" sz="half" idx="10"/>
          </p:nvPr>
        </p:nvSpPr>
        <p:spPr/>
        <p:txBody>
          <a:bodyPr/>
          <a:lstStyle/>
          <a:p>
            <a:r>
              <a:rPr lang="en-US"/>
              <a:t>1 January 2014</a:t>
            </a:r>
          </a:p>
        </p:txBody>
      </p:sp>
      <p:sp>
        <p:nvSpPr>
          <p:cNvPr id="9" name="Footer Placeholder 8"/>
          <p:cNvSpPr>
            <a:spLocks noGrp="1"/>
          </p:cNvSpPr>
          <p:nvPr>
            <p:ph type="ftr" sz="quarter" idx="11"/>
          </p:nvPr>
        </p:nvSpPr>
        <p:spPr/>
        <p:txBody>
          <a:bodyPr/>
          <a:lstStyle/>
          <a:p>
            <a:r>
              <a:rPr lang="en-GB"/>
              <a:t>Presentation title</a:t>
            </a:r>
          </a:p>
        </p:txBody>
      </p:sp>
    </p:spTree>
    <p:extLst>
      <p:ext uri="{BB962C8B-B14F-4D97-AF65-F5344CB8AC3E}">
        <p14:creationId xmlns:p14="http://schemas.microsoft.com/office/powerpoint/2010/main" val="2470838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9600" y="1425576"/>
            <a:ext cx="5384800" cy="4700589"/>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1" y="1425576"/>
            <a:ext cx="5384800" cy="4700589"/>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12"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9" name="Date Placeholder 8"/>
          <p:cNvSpPr>
            <a:spLocks noGrp="1"/>
          </p:cNvSpPr>
          <p:nvPr>
            <p:ph type="dt" sz="half" idx="10"/>
          </p:nvPr>
        </p:nvSpPr>
        <p:spPr/>
        <p:txBody>
          <a:bodyPr/>
          <a:lstStyle/>
          <a:p>
            <a:r>
              <a:rPr lang="en-US"/>
              <a:t>1 January 2014</a:t>
            </a:r>
          </a:p>
        </p:txBody>
      </p:sp>
      <p:sp>
        <p:nvSpPr>
          <p:cNvPr id="10" name="Footer Placeholder 9"/>
          <p:cNvSpPr>
            <a:spLocks noGrp="1"/>
          </p:cNvSpPr>
          <p:nvPr>
            <p:ph type="ftr" sz="quarter" idx="11"/>
          </p:nvPr>
        </p:nvSpPr>
        <p:spPr/>
        <p:txBody>
          <a:bodyPr/>
          <a:lstStyle/>
          <a:p>
            <a:r>
              <a:rPr lang="en-GB"/>
              <a:t>Presentation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with beam (legacy)">
    <p:spTree>
      <p:nvGrpSpPr>
        <p:cNvPr id="1" name=""/>
        <p:cNvGrpSpPr/>
        <p:nvPr/>
      </p:nvGrpSpPr>
      <p:grpSpPr>
        <a:xfrm>
          <a:off x="0" y="0"/>
          <a:ext cx="0" cy="0"/>
          <a:chOff x="0" y="0"/>
          <a:chExt cx="0" cy="0"/>
        </a:xfrm>
      </p:grpSpPr>
      <p:grpSp>
        <p:nvGrpSpPr>
          <p:cNvPr id="10" name="Group 9"/>
          <p:cNvGrpSpPr/>
          <p:nvPr userDrawn="1"/>
        </p:nvGrpSpPr>
        <p:grpSpPr>
          <a:xfrm>
            <a:off x="0" y="1628776"/>
            <a:ext cx="12192000" cy="4469625"/>
            <a:chOff x="0" y="1628775"/>
            <a:chExt cx="12198350" cy="4469625"/>
          </a:xfrm>
        </p:grpSpPr>
        <p:sp>
          <p:nvSpPr>
            <p:cNvPr id="12" name="Freeform 8"/>
            <p:cNvSpPr>
              <a:spLocks/>
            </p:cNvSpPr>
            <p:nvPr userDrawn="1"/>
          </p:nvSpPr>
          <p:spPr bwMode="gray">
            <a:xfrm>
              <a:off x="3072661" y="1628775"/>
              <a:ext cx="9125689" cy="3318440"/>
            </a:xfrm>
            <a:custGeom>
              <a:avLst/>
              <a:gdLst/>
              <a:ahLst/>
              <a:cxnLst>
                <a:cxn ang="0">
                  <a:pos x="0" y="2464"/>
                </a:cxn>
                <a:cxn ang="0">
                  <a:pos x="6761" y="0"/>
                </a:cxn>
                <a:cxn ang="0">
                  <a:pos x="6761" y="1290"/>
                </a:cxn>
                <a:cxn ang="0">
                  <a:pos x="0" y="2464"/>
                </a:cxn>
              </a:cxnLst>
              <a:rect l="0" t="0" r="r" b="b"/>
              <a:pathLst>
                <a:path w="6761" h="2464">
                  <a:moveTo>
                    <a:pt x="0" y="2464"/>
                  </a:moveTo>
                  <a:lnTo>
                    <a:pt x="6761" y="0"/>
                  </a:lnTo>
                  <a:lnTo>
                    <a:pt x="6761" y="1290"/>
                  </a:lnTo>
                  <a:lnTo>
                    <a:pt x="0" y="246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4291200"/>
              <a:ext cx="3078523" cy="1807200"/>
            </a:xfrm>
            <a:prstGeom prst="rect">
              <a:avLst/>
            </a:prstGeom>
            <a:noFill/>
            <a:ln w="9525">
              <a:noFill/>
              <a:miter lim="800000"/>
              <a:headEnd/>
              <a:tailEnd/>
            </a:ln>
            <a:effectLst/>
          </p:spPr>
        </p:pic>
      </p:grpSp>
      <p:sp>
        <p:nvSpPr>
          <p:cNvPr id="8" name="Title 1"/>
          <p:cNvSpPr>
            <a:spLocks noGrp="1"/>
          </p:cNvSpPr>
          <p:nvPr>
            <p:ph type="ctrTitle"/>
          </p:nvPr>
        </p:nvSpPr>
        <p:spPr>
          <a:xfrm>
            <a:off x="3079925" y="777600"/>
            <a:ext cx="8504955" cy="860400"/>
          </a:xfrm>
        </p:spPr>
        <p:txBody>
          <a:bodyPr/>
          <a:lstStyle>
            <a:lvl1pPr>
              <a:defRPr>
                <a:solidFill>
                  <a:schemeClr val="bg1"/>
                </a:solidFill>
              </a:defRPr>
            </a:lvl1pPr>
          </a:lstStyle>
          <a:p>
            <a:r>
              <a:rPr lang="en-US"/>
              <a:t>Click to edit Master title style</a:t>
            </a:r>
            <a:endParaRPr lang="en-GB"/>
          </a:p>
        </p:txBody>
      </p:sp>
      <p:sp>
        <p:nvSpPr>
          <p:cNvPr id="9" name="Subtitle 2"/>
          <p:cNvSpPr>
            <a:spLocks noGrp="1"/>
          </p:cNvSpPr>
          <p:nvPr>
            <p:ph type="subTitle" idx="1"/>
          </p:nvPr>
        </p:nvSpPr>
        <p:spPr>
          <a:xfrm>
            <a:off x="3079924" y="1731938"/>
            <a:ext cx="6219714" cy="968400"/>
          </a:xfrm>
        </p:spPr>
        <p:txBody>
          <a:bodyPr/>
          <a:lstStyle>
            <a:lvl1pPr marL="0" indent="0" algn="l">
              <a:buNone/>
              <a:defRPr sz="2000">
                <a:solidFill>
                  <a:schemeClr val="bg1"/>
                </a:solidFill>
              </a:defRPr>
            </a:lvl1pPr>
            <a:lvl2pPr marL="0" indent="0" algn="l">
              <a:buNone/>
              <a:defRPr sz="16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79924" y="5751576"/>
            <a:ext cx="988638" cy="749808"/>
          </a:xfrm>
          <a:prstGeom prst="rect">
            <a:avLst/>
          </a:prstGeom>
        </p:spPr>
      </p:pic>
    </p:spTree>
    <p:extLst>
      <p:ext uri="{BB962C8B-B14F-4D97-AF65-F5344CB8AC3E}">
        <p14:creationId xmlns:p14="http://schemas.microsoft.com/office/powerpoint/2010/main" val="19810458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329" y="2130553"/>
            <a:ext cx="5390400" cy="3994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6405" y="2130553"/>
            <a:ext cx="5390400" cy="3994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10" name="Text Placeholder 9"/>
          <p:cNvSpPr>
            <a:spLocks noGrp="1"/>
          </p:cNvSpPr>
          <p:nvPr>
            <p:ph type="body" sz="quarter" idx="12"/>
          </p:nvPr>
        </p:nvSpPr>
        <p:spPr>
          <a:xfrm>
            <a:off x="612329" y="1425575"/>
            <a:ext cx="5390400" cy="640800"/>
          </a:xfrm>
        </p:spPr>
        <p:txBody>
          <a:bodyPr anchor="t" anchorCtr="0"/>
          <a:lstStyle>
            <a:lvl1pPr>
              <a:buNone/>
              <a:defRPr b="1">
                <a:solidFill>
                  <a:schemeClr val="bg1"/>
                </a:solidFill>
              </a:defRPr>
            </a:lvl1pPr>
          </a:lstStyle>
          <a:p>
            <a:pPr lvl="0"/>
            <a:endParaRPr lang="en-GB"/>
          </a:p>
        </p:txBody>
      </p:sp>
      <p:sp>
        <p:nvSpPr>
          <p:cNvPr id="11" name="Text Placeholder 9"/>
          <p:cNvSpPr>
            <a:spLocks noGrp="1"/>
          </p:cNvSpPr>
          <p:nvPr>
            <p:ph type="body" sz="quarter" idx="13"/>
          </p:nvPr>
        </p:nvSpPr>
        <p:spPr>
          <a:xfrm>
            <a:off x="6196405" y="1425575"/>
            <a:ext cx="5390400" cy="640800"/>
          </a:xfrm>
        </p:spPr>
        <p:txBody>
          <a:bodyPr anchor="t" anchorCtr="0"/>
          <a:lstStyle>
            <a:lvl1pPr>
              <a:buNone/>
              <a:defRPr b="1">
                <a:solidFill>
                  <a:schemeClr val="bg1"/>
                </a:solidFill>
              </a:defRPr>
            </a:lvl1pPr>
          </a:lstStyle>
          <a:p>
            <a:pPr lvl="0"/>
            <a:endParaRPr lang="en-GB"/>
          </a:p>
        </p:txBody>
      </p:sp>
      <p:sp>
        <p:nvSpPr>
          <p:cNvPr id="9"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13" name="Date Placeholder 12"/>
          <p:cNvSpPr>
            <a:spLocks noGrp="1"/>
          </p:cNvSpPr>
          <p:nvPr>
            <p:ph type="dt" sz="half" idx="14"/>
          </p:nvPr>
        </p:nvSpPr>
        <p:spPr/>
        <p:txBody>
          <a:bodyPr/>
          <a:lstStyle/>
          <a:p>
            <a:r>
              <a:rPr lang="en-US"/>
              <a:t>1 January 2014</a:t>
            </a:r>
          </a:p>
        </p:txBody>
      </p:sp>
      <p:sp>
        <p:nvSpPr>
          <p:cNvPr id="14" name="Footer Placeholder 13"/>
          <p:cNvSpPr>
            <a:spLocks noGrp="1"/>
          </p:cNvSpPr>
          <p:nvPr>
            <p:ph type="ftr" sz="quarter" idx="15"/>
          </p:nvPr>
        </p:nvSpPr>
        <p:spPr/>
        <p:txBody>
          <a:bodyPr/>
          <a:lstStyle/>
          <a:p>
            <a:r>
              <a:rPr lang="en-GB"/>
              <a:t>Presentation title</a:t>
            </a:r>
          </a:p>
        </p:txBody>
      </p:sp>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7486" y="1025527"/>
            <a:ext cx="10972800" cy="1643063"/>
          </a:xfr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latin typeface="+mn-lt"/>
            </a:endParaRPr>
          </a:p>
        </p:txBody>
      </p:sp>
      <p:sp>
        <p:nvSpPr>
          <p:cNvPr id="6" name="Date Placeholder 5"/>
          <p:cNvSpPr>
            <a:spLocks noGrp="1"/>
          </p:cNvSpPr>
          <p:nvPr>
            <p:ph type="dt" sz="half" idx="12"/>
          </p:nvPr>
        </p:nvSpPr>
        <p:spPr/>
        <p:txBody>
          <a:bodyPr/>
          <a:lstStyle/>
          <a:p>
            <a:r>
              <a:rPr lang="en-US"/>
              <a:t>1 January 2014</a:t>
            </a:r>
          </a:p>
        </p:txBody>
      </p:sp>
      <p:sp>
        <p:nvSpPr>
          <p:cNvPr id="7" name="Footer Placeholder 6"/>
          <p:cNvSpPr>
            <a:spLocks noGrp="1"/>
          </p:cNvSpPr>
          <p:nvPr>
            <p:ph type="ftr" sz="quarter" idx="13"/>
          </p:nvPr>
        </p:nvSpPr>
        <p:spPr/>
        <p:txBody>
          <a:bodyPr/>
          <a:lstStyle/>
          <a:p>
            <a:r>
              <a:rPr lang="en-GB"/>
              <a:t>Presentation title</a:t>
            </a:r>
          </a:p>
        </p:txBody>
      </p:sp>
    </p:spTree>
    <p:extLst>
      <p:ext uri="{BB962C8B-B14F-4D97-AF65-F5344CB8AC3E}">
        <p14:creationId xmlns:p14="http://schemas.microsoft.com/office/powerpoint/2010/main" val="39130112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p>
        </p:txBody>
      </p:sp>
      <p:sp>
        <p:nvSpPr>
          <p:cNvPr id="6" name="Freeform 6"/>
          <p:cNvSpPr>
            <a:spLocks/>
          </p:cNvSpPr>
          <p:nvPr userDrawn="1"/>
        </p:nvSpPr>
        <p:spPr bwMode="gray">
          <a:xfrm>
            <a:off x="59817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5" name="Date Placeholder 4"/>
          <p:cNvSpPr>
            <a:spLocks noGrp="1"/>
          </p:cNvSpPr>
          <p:nvPr>
            <p:ph type="dt" sz="half" idx="10"/>
          </p:nvPr>
        </p:nvSpPr>
        <p:spPr/>
        <p:txBody>
          <a:bodyPr/>
          <a:lstStyle/>
          <a:p>
            <a:r>
              <a:rPr lang="en-US"/>
              <a:t>1 January 2014</a:t>
            </a:r>
          </a:p>
        </p:txBody>
      </p:sp>
      <p:sp>
        <p:nvSpPr>
          <p:cNvPr id="7" name="Footer Placeholder 6"/>
          <p:cNvSpPr>
            <a:spLocks noGrp="1"/>
          </p:cNvSpPr>
          <p:nvPr>
            <p:ph type="ftr" sz="quarter" idx="11"/>
          </p:nvPr>
        </p:nvSpPr>
        <p:spPr/>
        <p:txBody>
          <a:bodyPr/>
          <a:lstStyle/>
          <a:p>
            <a:r>
              <a:rPr lang="en-GB"/>
              <a:t>Presentation title</a:t>
            </a:r>
          </a:p>
        </p:txBody>
      </p:sp>
    </p:spTree>
    <p:extLst>
      <p:ext uri="{BB962C8B-B14F-4D97-AF65-F5344CB8AC3E}">
        <p14:creationId xmlns:p14="http://schemas.microsoft.com/office/powerpoint/2010/main" val="19999408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p>
        </p:txBody>
      </p:sp>
      <p:sp>
        <p:nvSpPr>
          <p:cNvPr id="6" name="Freeform 5"/>
          <p:cNvSpPr>
            <a:spLocks/>
          </p:cNvSpPr>
          <p:nvPr userDrawn="1"/>
        </p:nvSpPr>
        <p:spPr bwMode="gray">
          <a:xfrm>
            <a:off x="59817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5" name="Date Placeholder 4"/>
          <p:cNvSpPr>
            <a:spLocks noGrp="1"/>
          </p:cNvSpPr>
          <p:nvPr>
            <p:ph type="dt" sz="half" idx="10"/>
          </p:nvPr>
        </p:nvSpPr>
        <p:spPr/>
        <p:txBody>
          <a:bodyPr/>
          <a:lstStyle/>
          <a:p>
            <a:r>
              <a:rPr lang="en-US"/>
              <a:t>1 January 2014</a:t>
            </a:r>
          </a:p>
        </p:txBody>
      </p:sp>
      <p:sp>
        <p:nvSpPr>
          <p:cNvPr id="7" name="Footer Placeholder 6"/>
          <p:cNvSpPr>
            <a:spLocks noGrp="1"/>
          </p:cNvSpPr>
          <p:nvPr>
            <p:ph type="ftr" sz="quarter" idx="11"/>
          </p:nvPr>
        </p:nvSpPr>
        <p:spPr/>
        <p:txBody>
          <a:bodyPr/>
          <a:lstStyle/>
          <a:p>
            <a:r>
              <a:rPr lang="en-GB"/>
              <a:t>Presentation title</a:t>
            </a:r>
          </a:p>
        </p:txBody>
      </p:sp>
    </p:spTree>
    <p:extLst>
      <p:ext uri="{BB962C8B-B14F-4D97-AF65-F5344CB8AC3E}">
        <p14:creationId xmlns:p14="http://schemas.microsoft.com/office/powerpoint/2010/main" val="25286478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p>
        </p:txBody>
      </p:sp>
      <p:sp>
        <p:nvSpPr>
          <p:cNvPr id="5" name="Freeform 4"/>
          <p:cNvSpPr>
            <a:spLocks/>
          </p:cNvSpPr>
          <p:nvPr userDrawn="1"/>
        </p:nvSpPr>
        <p:spPr bwMode="gray">
          <a:xfrm>
            <a:off x="59468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blipFill dpi="0" rotWithShape="1">
            <a:blip r:embed="rId2" cstate="email">
              <a:extLst>
                <a:ext uri="{28A0092B-C50C-407E-A947-70E740481C1C}">
                  <a14:useLocalDpi xmlns:a14="http://schemas.microsoft.com/office/drawing/2010/main"/>
                </a:ext>
              </a:extLst>
            </a:blip>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6" name="Date Placeholder 5"/>
          <p:cNvSpPr>
            <a:spLocks noGrp="1"/>
          </p:cNvSpPr>
          <p:nvPr>
            <p:ph type="dt" sz="half" idx="10"/>
          </p:nvPr>
        </p:nvSpPr>
        <p:spPr/>
        <p:txBody>
          <a:bodyPr/>
          <a:lstStyle/>
          <a:p>
            <a:r>
              <a:rPr lang="en-US"/>
              <a:t>1 January 2014</a:t>
            </a:r>
          </a:p>
        </p:txBody>
      </p:sp>
      <p:sp>
        <p:nvSpPr>
          <p:cNvPr id="7" name="Footer Placeholder 6"/>
          <p:cNvSpPr>
            <a:spLocks noGrp="1"/>
          </p:cNvSpPr>
          <p:nvPr>
            <p:ph type="ftr" sz="quarter" idx="11"/>
          </p:nvPr>
        </p:nvSpPr>
        <p:spPr/>
        <p:txBody>
          <a:bodyPr/>
          <a:lstStyle/>
          <a:p>
            <a:r>
              <a:rPr lang="en-GB"/>
              <a:t>Presentation title</a:t>
            </a:r>
          </a:p>
        </p:txBody>
      </p:sp>
    </p:spTree>
    <p:extLst>
      <p:ext uri="{BB962C8B-B14F-4D97-AF65-F5344CB8AC3E}">
        <p14:creationId xmlns:p14="http://schemas.microsoft.com/office/powerpoint/2010/main" val="25286478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484" y="6245352"/>
            <a:ext cx="10972800" cy="0"/>
          </a:xfrm>
          <a:prstGeom prst="line">
            <a:avLst/>
          </a:prstGeom>
          <a:noFill/>
          <a:ln w="3175">
            <a:solidFill>
              <a:srgbClr val="808080"/>
            </a:solidFill>
            <a:round/>
            <a:headEnd/>
            <a:tailEnd/>
          </a:ln>
          <a:effectLst/>
        </p:spPr>
        <p:txBody>
          <a:bodyPr wrap="none" anchor="ctr"/>
          <a:lstStyle/>
          <a:p>
            <a:endParaRPr lang="en-US" sz="1800" noProof="0">
              <a:solidFill>
                <a:schemeClr val="bg1"/>
              </a:solidFill>
            </a:endParaRPr>
          </a:p>
        </p:txBody>
      </p:sp>
      <p:sp>
        <p:nvSpPr>
          <p:cNvPr id="4" name="Date Placeholder 3"/>
          <p:cNvSpPr>
            <a:spLocks noGrp="1"/>
          </p:cNvSpPr>
          <p:nvPr>
            <p:ph type="dt" sz="half" idx="10"/>
          </p:nvPr>
        </p:nvSpPr>
        <p:spPr/>
        <p:txBody>
          <a:bodyPr/>
          <a:lstStyle/>
          <a:p>
            <a:r>
              <a:rPr lang="en-US"/>
              <a:t>1 January 2014</a:t>
            </a:r>
          </a:p>
        </p:txBody>
      </p:sp>
      <p:sp>
        <p:nvSpPr>
          <p:cNvPr id="5" name="Footer Placeholder 4"/>
          <p:cNvSpPr>
            <a:spLocks noGrp="1"/>
          </p:cNvSpPr>
          <p:nvPr>
            <p:ph type="ftr" sz="quarter" idx="11"/>
          </p:nvPr>
        </p:nvSpPr>
        <p:spPr/>
        <p:txBody>
          <a:bodyPr/>
          <a:lstStyle/>
          <a:p>
            <a:r>
              <a:rPr lang="en-GB"/>
              <a:t>Presentation title</a:t>
            </a:r>
          </a:p>
        </p:txBody>
      </p:sp>
    </p:spTree>
    <p:extLst>
      <p:ext uri="{BB962C8B-B14F-4D97-AF65-F5344CB8AC3E}">
        <p14:creationId xmlns:p14="http://schemas.microsoft.com/office/powerpoint/2010/main" val="33506808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483" y="719139"/>
            <a:ext cx="46752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900077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3" name="Rectangle 1"/>
          <p:cNvSpPr>
            <a:spLocks noChangeAspect="1"/>
          </p:cNvSpPr>
          <p:nvPr userDrawn="1"/>
        </p:nvSpPr>
        <p:spPr>
          <a:xfrm>
            <a:off x="3851957" y="615950"/>
            <a:ext cx="7731797" cy="3575304"/>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3182 w 6753225"/>
              <a:gd name="connsiteY0" fmla="*/ 1312615 h 3400425"/>
              <a:gd name="connsiteX1" fmla="*/ 6753225 w 6753225"/>
              <a:gd name="connsiteY1" fmla="*/ 0 h 3400425"/>
              <a:gd name="connsiteX2" fmla="*/ 6753225 w 6753225"/>
              <a:gd name="connsiteY2" fmla="*/ 3400425 h 3400425"/>
              <a:gd name="connsiteX3" fmla="*/ 0 w 6753225"/>
              <a:gd name="connsiteY3" fmla="*/ 3400425 h 3400425"/>
              <a:gd name="connsiteX4" fmla="*/ 3182 w 6753225"/>
              <a:gd name="connsiteY4" fmla="*/ 1312615 h 3400425"/>
              <a:gd name="connsiteX0" fmla="*/ 3182 w 6753225"/>
              <a:gd name="connsiteY0" fmla="*/ 67426 h 2155236"/>
              <a:gd name="connsiteX1" fmla="*/ 6619689 w 6753225"/>
              <a:gd name="connsiteY1" fmla="*/ 0 h 2155236"/>
              <a:gd name="connsiteX2" fmla="*/ 6753225 w 6753225"/>
              <a:gd name="connsiteY2" fmla="*/ 2155236 h 2155236"/>
              <a:gd name="connsiteX3" fmla="*/ 0 w 6753225"/>
              <a:gd name="connsiteY3" fmla="*/ 2155236 h 2155236"/>
              <a:gd name="connsiteX4" fmla="*/ 3182 w 6753225"/>
              <a:gd name="connsiteY4" fmla="*/ 67426 h 2155236"/>
              <a:gd name="connsiteX0" fmla="*/ 3182 w 6769917"/>
              <a:gd name="connsiteY0" fmla="*/ 1306570 h 3394380"/>
              <a:gd name="connsiteX1" fmla="*/ 6769917 w 6769917"/>
              <a:gd name="connsiteY1" fmla="*/ 0 h 3394380"/>
              <a:gd name="connsiteX2" fmla="*/ 6753225 w 6769917"/>
              <a:gd name="connsiteY2" fmla="*/ 3394380 h 3394380"/>
              <a:gd name="connsiteX3" fmla="*/ 0 w 6769917"/>
              <a:gd name="connsiteY3" fmla="*/ 3394380 h 3394380"/>
              <a:gd name="connsiteX4" fmla="*/ 3182 w 6769917"/>
              <a:gd name="connsiteY4" fmla="*/ 1306570 h 3394380"/>
              <a:gd name="connsiteX0" fmla="*/ 223 w 6771131"/>
              <a:gd name="connsiteY0" fmla="*/ 1297504 h 3394380"/>
              <a:gd name="connsiteX1" fmla="*/ 6771131 w 6771131"/>
              <a:gd name="connsiteY1" fmla="*/ 0 h 3394380"/>
              <a:gd name="connsiteX2" fmla="*/ 6754439 w 6771131"/>
              <a:gd name="connsiteY2" fmla="*/ 3394380 h 3394380"/>
              <a:gd name="connsiteX3" fmla="*/ 1214 w 6771131"/>
              <a:gd name="connsiteY3" fmla="*/ 3394380 h 3394380"/>
              <a:gd name="connsiteX4" fmla="*/ 223 w 6771131"/>
              <a:gd name="connsiteY4" fmla="*/ 1297504 h 3394380"/>
              <a:gd name="connsiteX0" fmla="*/ 105 w 6775185"/>
              <a:gd name="connsiteY0" fmla="*/ 1297505 h 3394380"/>
              <a:gd name="connsiteX1" fmla="*/ 6775185 w 6775185"/>
              <a:gd name="connsiteY1" fmla="*/ 0 h 3394380"/>
              <a:gd name="connsiteX2" fmla="*/ 6758493 w 6775185"/>
              <a:gd name="connsiteY2" fmla="*/ 3394380 h 3394380"/>
              <a:gd name="connsiteX3" fmla="*/ 5268 w 6775185"/>
              <a:gd name="connsiteY3" fmla="*/ 3394380 h 3394380"/>
              <a:gd name="connsiteX4" fmla="*/ 105 w 6775185"/>
              <a:gd name="connsiteY4" fmla="*/ 1297505 h 3394380"/>
              <a:gd name="connsiteX0" fmla="*/ 105 w 6775185"/>
              <a:gd name="connsiteY0" fmla="*/ 1297505 h 3394380"/>
              <a:gd name="connsiteX1" fmla="*/ 6775185 w 6775185"/>
              <a:gd name="connsiteY1" fmla="*/ 0 h 3394380"/>
              <a:gd name="connsiteX2" fmla="*/ 6769621 w 6775185"/>
              <a:gd name="connsiteY2" fmla="*/ 3394380 h 3394380"/>
              <a:gd name="connsiteX3" fmla="*/ 5268 w 6775185"/>
              <a:gd name="connsiteY3" fmla="*/ 3394380 h 3394380"/>
              <a:gd name="connsiteX4" fmla="*/ 105 w 6775185"/>
              <a:gd name="connsiteY4" fmla="*/ 1297505 h 339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85" h="3394380">
                <a:moveTo>
                  <a:pt x="105" y="1297505"/>
                </a:moveTo>
                <a:lnTo>
                  <a:pt x="6775185" y="0"/>
                </a:lnTo>
                <a:cubicBezTo>
                  <a:pt x="6773330" y="1131460"/>
                  <a:pt x="6771476" y="2262920"/>
                  <a:pt x="6769621" y="3394380"/>
                </a:cubicBezTo>
                <a:lnTo>
                  <a:pt x="5268" y="3394380"/>
                </a:lnTo>
                <a:cubicBezTo>
                  <a:pt x="6329" y="2698443"/>
                  <a:pt x="-956" y="1993442"/>
                  <a:pt x="105" y="1297505"/>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14" name="Title 1"/>
          <p:cNvSpPr>
            <a:spLocks noGrp="1"/>
          </p:cNvSpPr>
          <p:nvPr>
            <p:ph type="ctrTitle"/>
          </p:nvPr>
        </p:nvSpPr>
        <p:spPr>
          <a:xfrm>
            <a:off x="4149215" y="2240280"/>
            <a:ext cx="7220000" cy="860400"/>
          </a:xfrm>
        </p:spPr>
        <p:txBody>
          <a:bodyPr/>
          <a:lstStyle>
            <a:lvl1pPr>
              <a:defRPr>
                <a:solidFill>
                  <a:srgbClr val="404040"/>
                </a:solidFill>
                <a:latin typeface="+mn-lt"/>
                <a:cs typeface="Arial" pitchFamily="34" charset="0"/>
              </a:defRPr>
            </a:lvl1pPr>
          </a:lstStyle>
          <a:p>
            <a:r>
              <a:rPr lang="en-US"/>
              <a:t>Click to edit Master title style</a:t>
            </a:r>
            <a:endParaRPr lang="en-GB"/>
          </a:p>
        </p:txBody>
      </p:sp>
      <p:sp>
        <p:nvSpPr>
          <p:cNvPr id="15" name="Subtitle 2"/>
          <p:cNvSpPr>
            <a:spLocks noGrp="1"/>
          </p:cNvSpPr>
          <p:nvPr>
            <p:ph type="subTitle" idx="1"/>
          </p:nvPr>
        </p:nvSpPr>
        <p:spPr>
          <a:xfrm>
            <a:off x="4149215" y="3218688"/>
            <a:ext cx="722000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4101" y="5340096"/>
            <a:ext cx="987038" cy="1156968"/>
          </a:xfrm>
          <a:prstGeom prst="rect">
            <a:avLst/>
          </a:prstGeom>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3" name="Content Placeholder 2"/>
          <p:cNvSpPr>
            <a:spLocks noGrp="1"/>
          </p:cNvSpPr>
          <p:nvPr>
            <p:ph idx="1" hasCustomPrompt="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11"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09601" y="1425600"/>
            <a:ext cx="10972800" cy="47000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5" name="Date Placeholder 4"/>
          <p:cNvSpPr>
            <a:spLocks noGrp="1"/>
          </p:cNvSpPr>
          <p:nvPr>
            <p:ph type="dt" sz="half" idx="10"/>
          </p:nvPr>
        </p:nvSpPr>
        <p:spPr/>
        <p:txBody>
          <a:bodyPr/>
          <a:lstStyle/>
          <a:p>
            <a:r>
              <a:rPr lang="en-US"/>
              <a:t>1 January 2014</a:t>
            </a:r>
          </a:p>
        </p:txBody>
      </p:sp>
      <p:sp>
        <p:nvSpPr>
          <p:cNvPr id="9" name="Footer Placeholder 8"/>
          <p:cNvSpPr>
            <a:spLocks noGrp="1"/>
          </p:cNvSpPr>
          <p:nvPr>
            <p:ph type="ftr" sz="quarter" idx="11"/>
          </p:nvPr>
        </p:nvSpPr>
        <p:spPr/>
        <p:txBody>
          <a:bodyPr/>
          <a:lstStyle/>
          <a:p>
            <a:r>
              <a:rPr lang="es-MX"/>
              <a:t>Actualización Tributaria en Países Mineros de LATAM</a:t>
            </a:r>
            <a:br>
              <a:rPr lang="es-MX"/>
            </a:br>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9"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Tree>
    <p:extLst>
      <p:ext uri="{BB962C8B-B14F-4D97-AF65-F5344CB8AC3E}">
        <p14:creationId xmlns:p14="http://schemas.microsoft.com/office/powerpoint/2010/main" val="11665512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marL="0" indent="0">
              <a:buNone/>
              <a:defRPr/>
            </a:lvl1pPr>
            <a:lvl2pPr marL="356616">
              <a:defRPr/>
            </a:lvl2pPr>
            <a:lvl3pPr marL="713232">
              <a:defRPr/>
            </a:lvl3pPr>
            <a:lvl4pPr marL="1069848">
              <a:defRPr/>
            </a:lvl4pPr>
            <a:lvl5pPr marL="142646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9"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Tree>
    <p:extLst>
      <p:ext uri="{BB962C8B-B14F-4D97-AF65-F5344CB8AC3E}">
        <p14:creationId xmlns:p14="http://schemas.microsoft.com/office/powerpoint/2010/main" val="39193151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1158" y="1425600"/>
            <a:ext cx="7851244" cy="469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609602" y="1044000"/>
            <a:ext cx="10972800" cy="0"/>
          </a:xfrm>
          <a:prstGeom prst="line">
            <a:avLst/>
          </a:prstGeom>
          <a:noFill/>
          <a:ln w="19050">
            <a:solidFill>
              <a:schemeClr val="accent2"/>
            </a:solidFill>
            <a:round/>
            <a:headEnd/>
            <a:tailEnd/>
          </a:ln>
          <a:effectLst/>
        </p:spPr>
        <p:txBody>
          <a:bodyPr wrap="none" lIns="91381" tIns="45690" rIns="91381" bIns="456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latin typeface="EYInterstate" panose="02000503020000020004" pitchFamily="2" charset="0"/>
            </a:endParaRPr>
          </a:p>
        </p:txBody>
      </p:sp>
      <p:sp>
        <p:nvSpPr>
          <p:cNvPr id="8" name="Line 11"/>
          <p:cNvSpPr>
            <a:spLocks noChangeShapeType="1"/>
          </p:cNvSpPr>
          <p:nvPr userDrawn="1"/>
        </p:nvSpPr>
        <p:spPr bwMode="auto">
          <a:xfrm>
            <a:off x="609602" y="6242400"/>
            <a:ext cx="10972800" cy="0"/>
          </a:xfrm>
          <a:prstGeom prst="line">
            <a:avLst/>
          </a:prstGeom>
          <a:noFill/>
          <a:ln w="3175">
            <a:solidFill>
              <a:srgbClr val="808080"/>
            </a:solidFill>
            <a:round/>
            <a:headEnd/>
            <a:tailEnd/>
          </a:ln>
          <a:effectLst/>
        </p:spPr>
        <p:txBody>
          <a:bodyPr wrap="none" lIns="91381" tIns="45690" rIns="91381" bIns="456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latin typeface="EYInterstate" panose="02000503020000020004" pitchFamily="2" charset="0"/>
            </a:endParaRPr>
          </a:p>
        </p:txBody>
      </p:sp>
      <p:sp>
        <p:nvSpPr>
          <p:cNvPr id="9" name="Title 1"/>
          <p:cNvSpPr>
            <a:spLocks noGrp="1"/>
          </p:cNvSpPr>
          <p:nvPr>
            <p:ph type="title"/>
          </p:nvPr>
        </p:nvSpPr>
        <p:spPr>
          <a:xfrm>
            <a:off x="609601" y="201600"/>
            <a:ext cx="10972800" cy="860400"/>
          </a:xfrm>
        </p:spPr>
        <p:txBody>
          <a:bodyPr/>
          <a:lstStyle/>
          <a:p>
            <a:r>
              <a:rPr lang="en-US"/>
              <a:t>Click to edit Master title style</a:t>
            </a:r>
            <a:endParaRPr lang="en-GB"/>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19538" r="34612"/>
          <a:stretch/>
        </p:blipFill>
        <p:spPr>
          <a:xfrm>
            <a:off x="609721" y="1411525"/>
            <a:ext cx="2883447" cy="4736078"/>
          </a:xfrm>
          <a:prstGeom prst="rect">
            <a:avLst/>
          </a:prstGeom>
        </p:spPr>
      </p:pic>
    </p:spTree>
    <p:extLst>
      <p:ext uri="{BB962C8B-B14F-4D97-AF65-F5344CB8AC3E}">
        <p14:creationId xmlns:p14="http://schemas.microsoft.com/office/powerpoint/2010/main" val="35253759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Standard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1158" y="1425600"/>
            <a:ext cx="7851244" cy="469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609602" y="1044000"/>
            <a:ext cx="10972800" cy="0"/>
          </a:xfrm>
          <a:prstGeom prst="line">
            <a:avLst/>
          </a:prstGeom>
          <a:noFill/>
          <a:ln w="19050">
            <a:solidFill>
              <a:schemeClr val="accent2"/>
            </a:solidFill>
            <a:round/>
            <a:headEnd/>
            <a:tailEnd/>
          </a:ln>
          <a:effectLst/>
        </p:spPr>
        <p:txBody>
          <a:bodyPr wrap="none" lIns="91381" tIns="45690" rIns="91381" bIns="456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latin typeface="EYInterstate" panose="02000503020000020004" pitchFamily="2" charset="0"/>
            </a:endParaRPr>
          </a:p>
        </p:txBody>
      </p:sp>
      <p:sp>
        <p:nvSpPr>
          <p:cNvPr id="8" name="Line 11"/>
          <p:cNvSpPr>
            <a:spLocks noChangeShapeType="1"/>
          </p:cNvSpPr>
          <p:nvPr userDrawn="1"/>
        </p:nvSpPr>
        <p:spPr bwMode="auto">
          <a:xfrm>
            <a:off x="609602" y="6242400"/>
            <a:ext cx="10972800" cy="0"/>
          </a:xfrm>
          <a:prstGeom prst="line">
            <a:avLst/>
          </a:prstGeom>
          <a:noFill/>
          <a:ln w="3175">
            <a:solidFill>
              <a:srgbClr val="808080"/>
            </a:solidFill>
            <a:round/>
            <a:headEnd/>
            <a:tailEnd/>
          </a:ln>
          <a:effectLst/>
        </p:spPr>
        <p:txBody>
          <a:bodyPr wrap="none" lIns="91381" tIns="45690" rIns="91381" bIns="456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latin typeface="EYInterstate" panose="02000503020000020004" pitchFamily="2" charset="0"/>
            </a:endParaRPr>
          </a:p>
        </p:txBody>
      </p:sp>
      <p:sp>
        <p:nvSpPr>
          <p:cNvPr id="9" name="Title 1"/>
          <p:cNvSpPr>
            <a:spLocks noGrp="1"/>
          </p:cNvSpPr>
          <p:nvPr>
            <p:ph type="title"/>
          </p:nvPr>
        </p:nvSpPr>
        <p:spPr>
          <a:xfrm>
            <a:off x="609601" y="201600"/>
            <a:ext cx="10972800" cy="860400"/>
          </a:xfrm>
        </p:spPr>
        <p:txBody>
          <a:bodyPr/>
          <a:lstStyle/>
          <a:p>
            <a:r>
              <a:rPr lang="en-US"/>
              <a:t>Click to edit Master title style</a:t>
            </a:r>
            <a:endParaRPr lang="en-GB"/>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19896" r="40439"/>
          <a:stretch/>
        </p:blipFill>
        <p:spPr>
          <a:xfrm>
            <a:off x="609720" y="1413550"/>
            <a:ext cx="2894131" cy="4747789"/>
          </a:xfrm>
          <a:prstGeom prst="rect">
            <a:avLst/>
          </a:prstGeom>
        </p:spPr>
      </p:pic>
    </p:spTree>
    <p:extLst>
      <p:ext uri="{BB962C8B-B14F-4D97-AF65-F5344CB8AC3E}">
        <p14:creationId xmlns:p14="http://schemas.microsoft.com/office/powerpoint/2010/main" val="26527704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Standard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1158" y="1425600"/>
            <a:ext cx="7851244" cy="469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609602" y="1044000"/>
            <a:ext cx="10972800" cy="0"/>
          </a:xfrm>
          <a:prstGeom prst="line">
            <a:avLst/>
          </a:prstGeom>
          <a:noFill/>
          <a:ln w="19050">
            <a:solidFill>
              <a:schemeClr val="accent2"/>
            </a:solidFill>
            <a:round/>
            <a:headEnd/>
            <a:tailEnd/>
          </a:ln>
          <a:effectLst/>
        </p:spPr>
        <p:txBody>
          <a:bodyPr wrap="none" lIns="91381" tIns="45690" rIns="91381" bIns="456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latin typeface="EYInterstate" panose="02000503020000020004" pitchFamily="2" charset="0"/>
            </a:endParaRPr>
          </a:p>
        </p:txBody>
      </p:sp>
      <p:sp>
        <p:nvSpPr>
          <p:cNvPr id="8" name="Line 11"/>
          <p:cNvSpPr>
            <a:spLocks noChangeShapeType="1"/>
          </p:cNvSpPr>
          <p:nvPr userDrawn="1"/>
        </p:nvSpPr>
        <p:spPr bwMode="auto">
          <a:xfrm>
            <a:off x="609602" y="6242400"/>
            <a:ext cx="10972800" cy="0"/>
          </a:xfrm>
          <a:prstGeom prst="line">
            <a:avLst/>
          </a:prstGeom>
          <a:noFill/>
          <a:ln w="3175">
            <a:solidFill>
              <a:srgbClr val="808080"/>
            </a:solidFill>
            <a:round/>
            <a:headEnd/>
            <a:tailEnd/>
          </a:ln>
          <a:effectLst/>
        </p:spPr>
        <p:txBody>
          <a:bodyPr wrap="none" lIns="91381" tIns="45690" rIns="91381" bIns="456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latin typeface="EYInterstate" panose="02000503020000020004" pitchFamily="2" charset="0"/>
            </a:endParaRPr>
          </a:p>
        </p:txBody>
      </p:sp>
      <p:sp>
        <p:nvSpPr>
          <p:cNvPr id="9" name="Title 1"/>
          <p:cNvSpPr>
            <a:spLocks noGrp="1"/>
          </p:cNvSpPr>
          <p:nvPr>
            <p:ph type="title"/>
          </p:nvPr>
        </p:nvSpPr>
        <p:spPr>
          <a:xfrm>
            <a:off x="609601" y="201600"/>
            <a:ext cx="10972800" cy="860400"/>
          </a:xfrm>
        </p:spPr>
        <p:txBody>
          <a:bodyPr/>
          <a:lstStyle/>
          <a:p>
            <a:r>
              <a:rPr lang="en-US"/>
              <a:t>Click to edit Master title style</a:t>
            </a:r>
            <a:endParaRPr lang="en-GB"/>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r="59701"/>
          <a:stretch/>
        </p:blipFill>
        <p:spPr>
          <a:xfrm>
            <a:off x="609600" y="1411524"/>
            <a:ext cx="2869975" cy="4747763"/>
          </a:xfrm>
          <a:prstGeom prst="rect">
            <a:avLst/>
          </a:prstGeom>
        </p:spPr>
      </p:pic>
    </p:spTree>
    <p:extLst>
      <p:ext uri="{BB962C8B-B14F-4D97-AF65-F5344CB8AC3E}">
        <p14:creationId xmlns:p14="http://schemas.microsoft.com/office/powerpoint/2010/main" val="21042290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Standard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1158" y="1425600"/>
            <a:ext cx="7851244" cy="469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609602" y="1044000"/>
            <a:ext cx="10972800" cy="0"/>
          </a:xfrm>
          <a:prstGeom prst="line">
            <a:avLst/>
          </a:prstGeom>
          <a:noFill/>
          <a:ln w="19050">
            <a:solidFill>
              <a:schemeClr val="accent2"/>
            </a:solidFill>
            <a:round/>
            <a:headEnd/>
            <a:tailEnd/>
          </a:ln>
          <a:effectLst/>
        </p:spPr>
        <p:txBody>
          <a:bodyPr wrap="none" lIns="91381" tIns="45690" rIns="91381" bIns="456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latin typeface="EYInterstate" panose="02000503020000020004" pitchFamily="2" charset="0"/>
            </a:endParaRPr>
          </a:p>
        </p:txBody>
      </p:sp>
      <p:sp>
        <p:nvSpPr>
          <p:cNvPr id="8" name="Line 11"/>
          <p:cNvSpPr>
            <a:spLocks noChangeShapeType="1"/>
          </p:cNvSpPr>
          <p:nvPr userDrawn="1"/>
        </p:nvSpPr>
        <p:spPr bwMode="auto">
          <a:xfrm>
            <a:off x="609602" y="6242400"/>
            <a:ext cx="10972800" cy="0"/>
          </a:xfrm>
          <a:prstGeom prst="line">
            <a:avLst/>
          </a:prstGeom>
          <a:noFill/>
          <a:ln w="3175">
            <a:solidFill>
              <a:srgbClr val="808080"/>
            </a:solidFill>
            <a:round/>
            <a:headEnd/>
            <a:tailEnd/>
          </a:ln>
          <a:effectLst/>
        </p:spPr>
        <p:txBody>
          <a:bodyPr wrap="none" lIns="91381" tIns="45690" rIns="91381" bIns="456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latin typeface="EYInterstate" panose="02000503020000020004" pitchFamily="2" charset="0"/>
            </a:endParaRPr>
          </a:p>
        </p:txBody>
      </p:sp>
      <p:sp>
        <p:nvSpPr>
          <p:cNvPr id="9" name="Title 1"/>
          <p:cNvSpPr>
            <a:spLocks noGrp="1"/>
          </p:cNvSpPr>
          <p:nvPr>
            <p:ph type="title"/>
          </p:nvPr>
        </p:nvSpPr>
        <p:spPr>
          <a:xfrm>
            <a:off x="609601" y="201600"/>
            <a:ext cx="10972800" cy="860400"/>
          </a:xfrm>
        </p:spPr>
        <p:txBody>
          <a:bodyPr/>
          <a:lstStyle/>
          <a:p>
            <a:r>
              <a:rPr lang="en-US"/>
              <a:t>Click to edit Master title style</a:t>
            </a:r>
            <a:endParaRPr lang="en-GB"/>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l="-1" r="8595"/>
          <a:stretch/>
        </p:blipFill>
        <p:spPr>
          <a:xfrm>
            <a:off x="609719" y="1411524"/>
            <a:ext cx="2887588" cy="4738604"/>
          </a:xfrm>
          <a:prstGeom prst="rect">
            <a:avLst/>
          </a:prstGeom>
        </p:spPr>
      </p:pic>
    </p:spTree>
    <p:extLst>
      <p:ext uri="{BB962C8B-B14F-4D97-AF65-F5344CB8AC3E}">
        <p14:creationId xmlns:p14="http://schemas.microsoft.com/office/powerpoint/2010/main" val="31436503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10"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Tree>
    <p:extLst>
      <p:ext uri="{BB962C8B-B14F-4D97-AF65-F5344CB8AC3E}">
        <p14:creationId xmlns:p14="http://schemas.microsoft.com/office/powerpoint/2010/main" val="22560200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7961" y="1425575"/>
            <a:ext cx="5384800" cy="4719638"/>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962" y="1425575"/>
            <a:ext cx="5384800" cy="4719638"/>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11"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12329" y="2130553"/>
            <a:ext cx="5390400" cy="3994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6405" y="2130553"/>
            <a:ext cx="5390400" cy="3994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10" name="Text Placeholder 9"/>
          <p:cNvSpPr>
            <a:spLocks noGrp="1"/>
          </p:cNvSpPr>
          <p:nvPr>
            <p:ph type="body" sz="quarter" idx="12"/>
          </p:nvPr>
        </p:nvSpPr>
        <p:spPr>
          <a:xfrm>
            <a:off x="612329" y="1425575"/>
            <a:ext cx="5390400" cy="640800"/>
          </a:xfrm>
        </p:spPr>
        <p:txBody>
          <a:bodyPr anchor="t" anchorCtr="0"/>
          <a:lstStyle>
            <a:lvl1pPr>
              <a:buNone/>
              <a:defRPr b="1">
                <a:solidFill>
                  <a:schemeClr val="bg1"/>
                </a:solidFill>
              </a:defRPr>
            </a:lvl1pPr>
          </a:lstStyle>
          <a:p>
            <a:pPr lvl="0"/>
            <a:endParaRPr lang="en-GB"/>
          </a:p>
        </p:txBody>
      </p:sp>
      <p:sp>
        <p:nvSpPr>
          <p:cNvPr id="11" name="Text Placeholder 9"/>
          <p:cNvSpPr>
            <a:spLocks noGrp="1"/>
          </p:cNvSpPr>
          <p:nvPr>
            <p:ph type="body" sz="quarter" idx="13"/>
          </p:nvPr>
        </p:nvSpPr>
        <p:spPr>
          <a:xfrm>
            <a:off x="6196405" y="1425575"/>
            <a:ext cx="5390400" cy="640800"/>
          </a:xfrm>
        </p:spPr>
        <p:txBody>
          <a:bodyPr anchor="t" anchorCtr="0"/>
          <a:lstStyle>
            <a:lvl1pPr>
              <a:buNone/>
              <a:defRPr b="1">
                <a:solidFill>
                  <a:schemeClr val="bg1"/>
                </a:solidFill>
              </a:defRPr>
            </a:lvl1pPr>
          </a:lstStyle>
          <a:p>
            <a:pPr lvl="0"/>
            <a:endParaRPr lang="en-GB"/>
          </a:p>
        </p:txBody>
      </p:sp>
      <p:sp>
        <p:nvSpPr>
          <p:cNvPr id="12" name="Date Placeholder 11"/>
          <p:cNvSpPr>
            <a:spLocks noGrp="1"/>
          </p:cNvSpPr>
          <p:nvPr>
            <p:ph type="dt" sz="half" idx="14"/>
          </p:nvPr>
        </p:nvSpPr>
        <p:spPr>
          <a:xfrm>
            <a:off x="1494739" y="6519672"/>
            <a:ext cx="1370886" cy="201168"/>
          </a:xfrm>
          <a:prstGeom prst="rect">
            <a:avLst/>
          </a:prstGeom>
        </p:spPr>
        <p:txBody>
          <a:bodyPr/>
          <a:lstStyle/>
          <a:p>
            <a:r>
              <a:rPr lang="en-US"/>
              <a:t>1 January 2014</a:t>
            </a:r>
          </a:p>
        </p:txBody>
      </p:sp>
      <p:sp>
        <p:nvSpPr>
          <p:cNvPr id="14"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4" name="Date Placeholder 3"/>
          <p:cNvSpPr>
            <a:spLocks noGrp="1"/>
          </p:cNvSpPr>
          <p:nvPr>
            <p:ph type="dt" sz="half" idx="10"/>
          </p:nvPr>
        </p:nvSpPr>
        <p:spPr/>
        <p:txBody>
          <a:bodyPr/>
          <a:lstStyle/>
          <a:p>
            <a:r>
              <a:rPr lang="en-US"/>
              <a:t>1 January 2014</a:t>
            </a:r>
          </a:p>
        </p:txBody>
      </p:sp>
      <p:sp>
        <p:nvSpPr>
          <p:cNvPr id="6" name="Footer Placeholder 5"/>
          <p:cNvSpPr>
            <a:spLocks noGrp="1"/>
          </p:cNvSpPr>
          <p:nvPr>
            <p:ph type="ftr" sz="quarter" idx="11"/>
          </p:nvPr>
        </p:nvSpPr>
        <p:spPr/>
        <p:txBody>
          <a:bodyPr/>
          <a:lstStyle/>
          <a:p>
            <a:r>
              <a:rPr lang="es-MX"/>
              <a:t>Actualización Tributaria en Países Mineros de LATAM</a:t>
            </a:r>
            <a:br>
              <a:rPr lang="es-MX"/>
            </a:br>
            <a:endParaRPr lang="en-GB"/>
          </a:p>
        </p:txBody>
      </p:sp>
    </p:spTree>
    <p:extLst>
      <p:ext uri="{BB962C8B-B14F-4D97-AF65-F5344CB8AC3E}">
        <p14:creationId xmlns:p14="http://schemas.microsoft.com/office/powerpoint/2010/main" val="8861187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7486" y="1025527"/>
            <a:ext cx="10972800" cy="1643063"/>
          </a:xfr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Tree>
    <p:extLst>
      <p:ext uri="{BB962C8B-B14F-4D97-AF65-F5344CB8AC3E}">
        <p14:creationId xmlns:p14="http://schemas.microsoft.com/office/powerpoint/2010/main" val="39130112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p>
        </p:txBody>
      </p:sp>
      <p:sp>
        <p:nvSpPr>
          <p:cNvPr id="6" name="Freeform 6"/>
          <p:cNvSpPr>
            <a:spLocks/>
          </p:cNvSpPr>
          <p:nvPr userDrawn="1"/>
        </p:nvSpPr>
        <p:spPr bwMode="gray">
          <a:xfrm>
            <a:off x="59817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5" name="Date Placeholder 4"/>
          <p:cNvSpPr>
            <a:spLocks noGrp="1"/>
          </p:cNvSpPr>
          <p:nvPr>
            <p:ph type="dt" sz="half" idx="10"/>
          </p:nvPr>
        </p:nvSpPr>
        <p:spPr>
          <a:xfrm>
            <a:off x="1494739" y="6519672"/>
            <a:ext cx="1370886" cy="201168"/>
          </a:xfrm>
          <a:prstGeom prst="rect">
            <a:avLst/>
          </a:prstGeom>
        </p:spPr>
        <p:txBody>
          <a:bodyPr/>
          <a:lstStyle/>
          <a:p>
            <a:r>
              <a:rPr lang="en-US"/>
              <a:t>1 January 2014</a:t>
            </a:r>
          </a:p>
        </p:txBody>
      </p:sp>
      <p:sp>
        <p:nvSpPr>
          <p:cNvPr id="7" name="Footer Placeholder 6"/>
          <p:cNvSpPr>
            <a:spLocks noGrp="1"/>
          </p:cNvSpPr>
          <p:nvPr>
            <p:ph type="ftr" sz="quarter" idx="11"/>
          </p:nvPr>
        </p:nvSpPr>
        <p:spPr>
          <a:xfrm>
            <a:off x="5167706" y="5605272"/>
            <a:ext cx="4579200" cy="201168"/>
          </a:xfrm>
          <a:prstGeom prst="rect">
            <a:avLst/>
          </a:prstGeom>
        </p:spPr>
        <p:txBody>
          <a:bodyPr/>
          <a:lstStyle/>
          <a:p>
            <a:r>
              <a:rPr lang="en-GB"/>
              <a:t>Presentation title</a:t>
            </a:r>
          </a:p>
        </p:txBody>
      </p:sp>
    </p:spTree>
    <p:extLst>
      <p:ext uri="{BB962C8B-B14F-4D97-AF65-F5344CB8AC3E}">
        <p14:creationId xmlns:p14="http://schemas.microsoft.com/office/powerpoint/2010/main" val="19999408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6" name="Freeform 5"/>
          <p:cNvSpPr>
            <a:spLocks/>
          </p:cNvSpPr>
          <p:nvPr userDrawn="1"/>
        </p:nvSpPr>
        <p:spPr bwMode="gray">
          <a:xfrm>
            <a:off x="59817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p>
        </p:txBody>
      </p:sp>
    </p:spTree>
    <p:extLst>
      <p:ext uri="{BB962C8B-B14F-4D97-AF65-F5344CB8AC3E}">
        <p14:creationId xmlns:p14="http://schemas.microsoft.com/office/powerpoint/2010/main" val="25286478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347" y="249294"/>
            <a:ext cx="12241764" cy="6885992"/>
          </a:xfrm>
          <a:prstGeom prst="rect">
            <a:avLst/>
          </a:prstGeom>
        </p:spPr>
      </p:pic>
    </p:spTree>
    <p:extLst>
      <p:ext uri="{BB962C8B-B14F-4D97-AF65-F5344CB8AC3E}">
        <p14:creationId xmlns:p14="http://schemas.microsoft.com/office/powerpoint/2010/main" val="25286478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347" y="201168"/>
            <a:ext cx="12241764" cy="6885991"/>
          </a:xfrm>
          <a:prstGeom prst="rect">
            <a:avLst/>
          </a:prstGeom>
        </p:spPr>
      </p:pic>
    </p:spTree>
    <p:extLst>
      <p:ext uri="{BB962C8B-B14F-4D97-AF65-F5344CB8AC3E}">
        <p14:creationId xmlns:p14="http://schemas.microsoft.com/office/powerpoint/2010/main" val="4572804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347" y="185126"/>
            <a:ext cx="12241764" cy="6885991"/>
          </a:xfrm>
          <a:prstGeom prst="rect">
            <a:avLst/>
          </a:prstGeom>
        </p:spPr>
      </p:pic>
    </p:spTree>
    <p:extLst>
      <p:ext uri="{BB962C8B-B14F-4D97-AF65-F5344CB8AC3E}">
        <p14:creationId xmlns:p14="http://schemas.microsoft.com/office/powerpoint/2010/main" val="30361827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6"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Tree>
    <p:extLst>
      <p:ext uri="{BB962C8B-B14F-4D97-AF65-F5344CB8AC3E}">
        <p14:creationId xmlns:p14="http://schemas.microsoft.com/office/powerpoint/2010/main" val="33506808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pic>
        <p:nvPicPr>
          <p:cNvPr id="3" name="Grafik 4">
            <a:extLst>
              <a:ext uri="{FF2B5EF4-FFF2-40B4-BE49-F238E27FC236}">
                <a16:creationId xmlns:a16="http://schemas.microsoft.com/office/drawing/2014/main" id="{0CE3C6FC-3007-463C-A8C3-A6B5D386A56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1" y="-1"/>
            <a:ext cx="12191999" cy="6861931"/>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900077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Cover alternate">
    <p:spTree>
      <p:nvGrpSpPr>
        <p:cNvPr id="1" name=""/>
        <p:cNvGrpSpPr/>
        <p:nvPr/>
      </p:nvGrpSpPr>
      <p:grpSpPr>
        <a:xfrm>
          <a:off x="0" y="0"/>
          <a:ext cx="0" cy="0"/>
          <a:chOff x="0" y="0"/>
          <a:chExt cx="0" cy="0"/>
        </a:xfrm>
      </p:grpSpPr>
      <p:sp>
        <p:nvSpPr>
          <p:cNvPr id="8" name="Freeform 5"/>
          <p:cNvSpPr>
            <a:spLocks noChangeAspect="1"/>
          </p:cNvSpPr>
          <p:nvPr userDrawn="1"/>
        </p:nvSpPr>
        <p:spPr bwMode="gray">
          <a:xfrm rot="10800000">
            <a:off x="538140" y="457200"/>
            <a:ext cx="5647507" cy="3576149"/>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Title 1"/>
          <p:cNvSpPr>
            <a:spLocks noGrp="1"/>
          </p:cNvSpPr>
          <p:nvPr>
            <p:ph type="ctrTitle"/>
          </p:nvPr>
        </p:nvSpPr>
        <p:spPr>
          <a:xfrm>
            <a:off x="976823" y="1737360"/>
            <a:ext cx="4872648" cy="860400"/>
          </a:xfrm>
        </p:spPr>
        <p:txBody>
          <a:bodyPr/>
          <a:lstStyle>
            <a:lvl1pPr>
              <a:defRPr>
                <a:solidFill>
                  <a:srgbClr val="404040"/>
                </a:solidFill>
                <a:latin typeface="+mn-lt"/>
                <a:cs typeface="Arial" pitchFamily="34" charset="0"/>
              </a:defRPr>
            </a:lvl1pPr>
          </a:lstStyle>
          <a:p>
            <a:r>
              <a:rPr lang="en-US"/>
              <a:t>Click to edit Master title style</a:t>
            </a:r>
            <a:endParaRPr lang="en-GB"/>
          </a:p>
        </p:txBody>
      </p:sp>
      <p:sp>
        <p:nvSpPr>
          <p:cNvPr id="10" name="Subtitle 2"/>
          <p:cNvSpPr>
            <a:spLocks noGrp="1"/>
          </p:cNvSpPr>
          <p:nvPr>
            <p:ph type="subTitle" idx="1"/>
          </p:nvPr>
        </p:nvSpPr>
        <p:spPr>
          <a:xfrm>
            <a:off x="976823" y="2724912"/>
            <a:ext cx="4872648"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sp>
        <p:nvSpPr>
          <p:cNvPr id="2" name="Rectangle 1">
            <a:extLst>
              <a:ext uri="{FF2B5EF4-FFF2-40B4-BE49-F238E27FC236}">
                <a16:creationId xmlns:a16="http://schemas.microsoft.com/office/drawing/2014/main" id="{1A1C8AC8-F241-477E-BFB4-D6359D101394}"/>
              </a:ext>
            </a:extLst>
          </p:cNvPr>
          <p:cNvSpPr/>
          <p:nvPr userDrawn="1"/>
        </p:nvSpPr>
        <p:spPr>
          <a:xfrm>
            <a:off x="10987560" y="6234546"/>
            <a:ext cx="750011" cy="488624"/>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MX" sz="1200">
              <a:solidFill>
                <a:schemeClr val="tx1"/>
              </a:solidFill>
            </a:endParaRP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50533" y="5328541"/>
            <a:ext cx="987038" cy="1156968"/>
          </a:xfrm>
          <a:prstGeom prst="rect">
            <a:avLst/>
          </a:prstGeom>
        </p:spPr>
      </p:pic>
    </p:spTree>
    <p:extLst>
      <p:ext uri="{BB962C8B-B14F-4D97-AF65-F5344CB8AC3E}">
        <p14:creationId xmlns:p14="http://schemas.microsoft.com/office/powerpoint/2010/main" val="952555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marL="0" indent="0">
              <a:buNone/>
              <a:defRPr/>
            </a:lvl1pPr>
            <a:lvl2pPr marL="356616">
              <a:defRPr/>
            </a:lvl2pPr>
            <a:lvl3pPr marL="713232">
              <a:defRPr/>
            </a:lvl3pPr>
            <a:lvl4pPr marL="1069848">
              <a:defRPr/>
            </a:lvl4pPr>
            <a:lvl5pPr marL="142646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4" name="Date Placeholder 3"/>
          <p:cNvSpPr>
            <a:spLocks noGrp="1"/>
          </p:cNvSpPr>
          <p:nvPr>
            <p:ph type="dt" sz="half" idx="10"/>
          </p:nvPr>
        </p:nvSpPr>
        <p:spPr/>
        <p:txBody>
          <a:bodyPr/>
          <a:lstStyle/>
          <a:p>
            <a:r>
              <a:rPr lang="en-US"/>
              <a:t>1 January 2014</a:t>
            </a:r>
          </a:p>
        </p:txBody>
      </p:sp>
      <p:sp>
        <p:nvSpPr>
          <p:cNvPr id="6" name="Footer Placeholder 5"/>
          <p:cNvSpPr>
            <a:spLocks noGrp="1"/>
          </p:cNvSpPr>
          <p:nvPr>
            <p:ph type="ftr" sz="quarter" idx="11"/>
          </p:nvPr>
        </p:nvSpPr>
        <p:spPr/>
        <p:txBody>
          <a:bodyPr/>
          <a:lstStyle/>
          <a:p>
            <a:r>
              <a:rPr lang="es-MX"/>
              <a:t>Actualización Tributaria en Países Mineros de LATAM</a:t>
            </a:r>
            <a:br>
              <a:rPr lang="es-MX"/>
            </a:br>
            <a:endParaRPr lang="en-GB"/>
          </a:p>
        </p:txBody>
      </p:sp>
    </p:spTree>
    <p:extLst>
      <p:ext uri="{BB962C8B-B14F-4D97-AF65-F5344CB8AC3E}">
        <p14:creationId xmlns:p14="http://schemas.microsoft.com/office/powerpoint/2010/main" val="41191799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7856" y="5826613"/>
            <a:ext cx="3876004"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grpSp>
      <p:sp>
        <p:nvSpPr>
          <p:cNvPr id="18" name="Title 1"/>
          <p:cNvSpPr>
            <a:spLocks noGrp="1"/>
          </p:cNvSpPr>
          <p:nvPr userDrawn="1">
            <p:ph type="ctrTitle"/>
          </p:nvPr>
        </p:nvSpPr>
        <p:spPr>
          <a:xfrm>
            <a:off x="944388" y="2158329"/>
            <a:ext cx="4781392"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944580" y="3200329"/>
            <a:ext cx="4805525" cy="645742"/>
          </a:xfrm>
          <a:prstGeom prst="rect">
            <a:avLst/>
          </a:prstGeom>
        </p:spPr>
        <p:txBody>
          <a:bodyPr/>
          <a:lstStyle>
            <a:lvl1pPr marL="0" indent="0" algn="l">
              <a:buNone/>
              <a:defRPr sz="1999">
                <a:solidFill>
                  <a:schemeClr val="bg1"/>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112" y="723658"/>
            <a:ext cx="5677988"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sz="1799"/>
          </a:p>
        </p:txBody>
      </p:sp>
      <p:sp>
        <p:nvSpPr>
          <p:cNvPr id="4" name="Freeform: Shape 3">
            <a:extLst>
              <a:ext uri="{FF2B5EF4-FFF2-40B4-BE49-F238E27FC236}">
                <a16:creationId xmlns:a16="http://schemas.microsoft.com/office/drawing/2014/main" id="{15324C54-B75E-4AC0-90C2-FA558C7716F7}"/>
              </a:ext>
            </a:extLst>
          </p:cNvPr>
          <p:cNvSpPr/>
          <p:nvPr/>
        </p:nvSpPr>
        <p:spPr>
          <a:xfrm>
            <a:off x="489112" y="4021756"/>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a:p>
        </p:txBody>
      </p:sp>
      <p:sp>
        <p:nvSpPr>
          <p:cNvPr id="5" name="Freeform: Shape 4">
            <a:extLst>
              <a:ext uri="{FF2B5EF4-FFF2-40B4-BE49-F238E27FC236}">
                <a16:creationId xmlns:a16="http://schemas.microsoft.com/office/drawing/2014/main" id="{CAA95478-C099-485F-AD95-A617656C6C7C}"/>
              </a:ext>
            </a:extLst>
          </p:cNvPr>
          <p:cNvSpPr/>
          <p:nvPr/>
        </p:nvSpPr>
        <p:spPr>
          <a:xfrm>
            <a:off x="774294" y="4021756"/>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a:p>
        </p:txBody>
      </p:sp>
      <p:sp>
        <p:nvSpPr>
          <p:cNvPr id="6" name="Freeform: Shape 5">
            <a:extLst>
              <a:ext uri="{FF2B5EF4-FFF2-40B4-BE49-F238E27FC236}">
                <a16:creationId xmlns:a16="http://schemas.microsoft.com/office/drawing/2014/main" id="{D65680A1-86D1-44C2-AA38-0DF5735F1F26}"/>
              </a:ext>
            </a:extLst>
          </p:cNvPr>
          <p:cNvSpPr/>
          <p:nvPr/>
        </p:nvSpPr>
        <p:spPr>
          <a:xfrm>
            <a:off x="1059359" y="4021756"/>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a:p>
        </p:txBody>
      </p:sp>
      <p:grpSp>
        <p:nvGrpSpPr>
          <p:cNvPr id="104" name="Group 4">
            <a:extLst>
              <a:ext uri="{FF2B5EF4-FFF2-40B4-BE49-F238E27FC236}">
                <a16:creationId xmlns:a16="http://schemas.microsoft.com/office/drawing/2014/main" id="{89402076-F24D-44C5-B8A7-1127F9C4B9B7}"/>
              </a:ext>
            </a:extLst>
          </p:cNvPr>
          <p:cNvGrpSpPr>
            <a:grpSpLocks noChangeAspect="1"/>
          </p:cNvGrpSpPr>
          <p:nvPr userDrawn="1"/>
        </p:nvGrpSpPr>
        <p:grpSpPr bwMode="auto">
          <a:xfrm>
            <a:off x="10359392" y="4960938"/>
            <a:ext cx="1224912" cy="1435100"/>
            <a:chOff x="6529" y="3125"/>
            <a:chExt cx="772" cy="904"/>
          </a:xfrm>
        </p:grpSpPr>
        <p:sp>
          <p:nvSpPr>
            <p:cNvPr id="105" name="Freeform 5">
              <a:extLst>
                <a:ext uri="{FF2B5EF4-FFF2-40B4-BE49-F238E27FC236}">
                  <a16:creationId xmlns:a16="http://schemas.microsoft.com/office/drawing/2014/main" id="{A239DDBF-0740-4B20-9CF3-A05C2A0BF59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06" name="Freeform 6">
              <a:extLst>
                <a:ext uri="{FF2B5EF4-FFF2-40B4-BE49-F238E27FC236}">
                  <a16:creationId xmlns:a16="http://schemas.microsoft.com/office/drawing/2014/main" id="{380EECCA-3396-425E-AB04-F11ABB1B509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1223408678"/>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sz="2399">
                <a:solidFill>
                  <a:schemeClr val="bg1"/>
                </a:solidFill>
              </a:defRPr>
            </a:lvl1pPr>
          </a:lstStyle>
          <a:p>
            <a:r>
              <a:rPr lang="en-US"/>
              <a:t>Click to edit Master title style</a:t>
            </a:r>
            <a:endParaRPr lang="en-GB"/>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5">
            <a:extLst>
              <a:ext uri="{FF2B5EF4-FFF2-40B4-BE49-F238E27FC236}">
                <a16:creationId xmlns:a16="http://schemas.microsoft.com/office/drawing/2014/main" id="{E7E295DB-E7B6-D74C-A98C-DBE561883811}"/>
              </a:ext>
            </a:extLst>
          </p:cNvPr>
          <p:cNvSpPr>
            <a:spLocks noGrp="1"/>
          </p:cNvSpPr>
          <p:nvPr>
            <p:ph type="sldNum" sz="quarter" idx="4"/>
          </p:nvPr>
        </p:nvSpPr>
        <p:spPr>
          <a:xfrm>
            <a:off x="616900" y="6471244"/>
            <a:ext cx="662721" cy="180000"/>
          </a:xfrm>
          <a:prstGeom prst="rect">
            <a:avLst/>
          </a:prstGeom>
        </p:spPr>
        <p:txBody>
          <a:bodyPr vert="horz" lIns="0" tIns="0" rIns="0" bIns="0" rtlCol="0" anchor="ctr"/>
          <a:lstStyle>
            <a:lvl1pPr marL="0" algn="l" defTabSz="913943" rtl="0" eaLnBrk="1" latinLnBrk="0" hangingPunct="1">
              <a:defRPr lang="en-IN" sz="800" kern="1200" smtClean="0">
                <a:solidFill>
                  <a:schemeClr val="bg1"/>
                </a:solidFill>
                <a:latin typeface="EYInterstate" panose="02000503020000020004" pitchFamily="2" charset="0"/>
                <a:ea typeface="+mn-ea"/>
                <a:cs typeface="+mn-cs"/>
              </a:defRPr>
            </a:lvl1pPr>
          </a:lstStyle>
          <a:p>
            <a:fld id="{F1BC30E3-FFE5-4B91-AA19-87A149EBB9EE}" type="slidenum">
              <a:rPr smtClean="0"/>
              <a:pPr/>
              <a:t>‹Nº›</a:t>
            </a:fld>
            <a:endParaRPr/>
          </a:p>
        </p:txBody>
      </p:sp>
    </p:spTree>
    <p:extLst>
      <p:ext uri="{BB962C8B-B14F-4D97-AF65-F5344CB8AC3E}">
        <p14:creationId xmlns:p14="http://schemas.microsoft.com/office/powerpoint/2010/main" val="29530574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4_Speak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345B5C-A471-1A49-B347-C8160882628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4" name="Rectangle 3">
            <a:extLst>
              <a:ext uri="{FF2B5EF4-FFF2-40B4-BE49-F238E27FC236}">
                <a16:creationId xmlns:a16="http://schemas.microsoft.com/office/drawing/2014/main" id="{5D8501A2-7F4B-3B4B-9708-578764C9D12F}"/>
              </a:ext>
            </a:extLst>
          </p:cNvPr>
          <p:cNvSpPr/>
          <p:nvPr userDrawn="1"/>
        </p:nvSpPr>
        <p:spPr>
          <a:xfrm>
            <a:off x="0" y="0"/>
            <a:ext cx="12192000"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0" name="Rectangle 9">
            <a:extLst>
              <a:ext uri="{FF2B5EF4-FFF2-40B4-BE49-F238E27FC236}">
                <a16:creationId xmlns:a16="http://schemas.microsoft.com/office/drawing/2014/main" id="{47B71FA0-E7B2-854C-B6CD-FFB968309EC2}"/>
              </a:ext>
            </a:extLst>
          </p:cNvPr>
          <p:cNvSpPr/>
          <p:nvPr userDrawn="1"/>
        </p:nvSpPr>
        <p:spPr>
          <a:xfrm>
            <a:off x="3798013" y="2142"/>
            <a:ext cx="8393987" cy="6858000"/>
          </a:xfrm>
          <a:prstGeom prst="rect">
            <a:avLst/>
          </a:prstGeom>
          <a:gradFill>
            <a:gsLst>
              <a:gs pos="0">
                <a:schemeClr val="tx1"/>
              </a:gs>
              <a:gs pos="28000">
                <a:schemeClr val="tx1">
                  <a:alpha val="66000"/>
                </a:schemeClr>
              </a:gs>
              <a:gs pos="100000">
                <a:schemeClr val="tx1">
                  <a:alpha val="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5" name="Picture Placeholder 4">
            <a:extLst>
              <a:ext uri="{FF2B5EF4-FFF2-40B4-BE49-F238E27FC236}">
                <a16:creationId xmlns:a16="http://schemas.microsoft.com/office/drawing/2014/main" id="{1618DAD1-F310-1741-9042-34CB46105A02}"/>
              </a:ext>
            </a:extLst>
          </p:cNvPr>
          <p:cNvSpPr>
            <a:spLocks noGrp="1"/>
          </p:cNvSpPr>
          <p:nvPr>
            <p:ph type="pic" sz="quarter" idx="10" hasCustomPrompt="1"/>
          </p:nvPr>
        </p:nvSpPr>
        <p:spPr>
          <a:xfrm>
            <a:off x="1407380" y="1550988"/>
            <a:ext cx="2932173" cy="2933700"/>
          </a:xfrm>
          <a:prstGeom prst="ellipse">
            <a:avLst/>
          </a:prstGeom>
          <a:solidFill>
            <a:schemeClr val="bg1"/>
          </a:solidFill>
        </p:spPr>
        <p:txBody>
          <a:bodyPr anchor="ctr"/>
          <a:lstStyle>
            <a:lvl1pPr algn="ctr">
              <a:defRPr>
                <a:solidFill>
                  <a:schemeClr val="tx1"/>
                </a:solidFill>
              </a:defRPr>
            </a:lvl1pPr>
          </a:lstStyle>
          <a:p>
            <a:r>
              <a:rPr lang="en-US"/>
              <a:t>Headshot</a:t>
            </a:r>
          </a:p>
        </p:txBody>
      </p:sp>
      <p:sp>
        <p:nvSpPr>
          <p:cNvPr id="7" name="Text Placeholder 6">
            <a:extLst>
              <a:ext uri="{FF2B5EF4-FFF2-40B4-BE49-F238E27FC236}">
                <a16:creationId xmlns:a16="http://schemas.microsoft.com/office/drawing/2014/main" id="{315ACD00-E06C-2B40-A840-96F657E91DDB}"/>
              </a:ext>
            </a:extLst>
          </p:cNvPr>
          <p:cNvSpPr>
            <a:spLocks noGrp="1"/>
          </p:cNvSpPr>
          <p:nvPr>
            <p:ph type="body" sz="quarter" idx="11" hasCustomPrompt="1"/>
          </p:nvPr>
        </p:nvSpPr>
        <p:spPr>
          <a:xfrm>
            <a:off x="4943551" y="2472732"/>
            <a:ext cx="3838163" cy="524910"/>
          </a:xfrm>
        </p:spPr>
        <p:txBody>
          <a:bodyPr/>
          <a:lstStyle>
            <a:lvl1pPr marL="0" indent="0">
              <a:buNone/>
              <a:defRPr sz="2799" b="1"/>
            </a:lvl1pPr>
            <a:lvl2pPr marL="356438" indent="0">
              <a:buNone/>
              <a:defRPr/>
            </a:lvl2pPr>
            <a:lvl3pPr marL="712875" indent="0">
              <a:buNone/>
              <a:defRPr/>
            </a:lvl3pPr>
            <a:lvl4pPr marL="1069313" indent="0">
              <a:buNone/>
              <a:defRPr/>
            </a:lvl4pPr>
            <a:lvl5pPr marL="1425751" indent="0">
              <a:buNone/>
              <a:defRPr/>
            </a:lvl5pPr>
          </a:lstStyle>
          <a:p>
            <a:pPr lvl="0"/>
            <a:r>
              <a:rPr lang="en-US"/>
              <a:t>Name</a:t>
            </a:r>
          </a:p>
          <a:p>
            <a:pPr lvl="0"/>
            <a:endParaRPr lang="en-US"/>
          </a:p>
        </p:txBody>
      </p:sp>
      <p:sp>
        <p:nvSpPr>
          <p:cNvPr id="9" name="Text Placeholder 8">
            <a:extLst>
              <a:ext uri="{FF2B5EF4-FFF2-40B4-BE49-F238E27FC236}">
                <a16:creationId xmlns:a16="http://schemas.microsoft.com/office/drawing/2014/main" id="{85C35FFA-2AF0-C64A-B94E-238A8509CEB7}"/>
              </a:ext>
            </a:extLst>
          </p:cNvPr>
          <p:cNvSpPr>
            <a:spLocks noGrp="1"/>
          </p:cNvSpPr>
          <p:nvPr>
            <p:ph type="body" sz="quarter" idx="12" hasCustomPrompt="1"/>
          </p:nvPr>
        </p:nvSpPr>
        <p:spPr>
          <a:xfrm>
            <a:off x="4943551" y="3101382"/>
            <a:ext cx="3846097" cy="692150"/>
          </a:xfrm>
          <a:ln>
            <a:noFill/>
          </a:ln>
        </p:spPr>
        <p:txBody>
          <a:bodyPr/>
          <a:lstStyle>
            <a:lvl1pPr marL="0" indent="0">
              <a:buNone/>
              <a:defRPr/>
            </a:lvl1pPr>
          </a:lstStyle>
          <a:p>
            <a:pPr lvl="0"/>
            <a:r>
              <a:rPr lang="en-US"/>
              <a:t>Title</a:t>
            </a:r>
          </a:p>
        </p:txBody>
      </p:sp>
      <p:sp>
        <p:nvSpPr>
          <p:cNvPr id="11" name="Slide Number Placeholder 5">
            <a:extLst>
              <a:ext uri="{FF2B5EF4-FFF2-40B4-BE49-F238E27FC236}">
                <a16:creationId xmlns:a16="http://schemas.microsoft.com/office/drawing/2014/main" id="{82D993DA-8613-0E4D-BB1B-8340303F6E71}"/>
              </a:ext>
            </a:extLst>
          </p:cNvPr>
          <p:cNvSpPr>
            <a:spLocks noGrp="1"/>
          </p:cNvSpPr>
          <p:nvPr>
            <p:ph type="sldNum" sz="quarter" idx="4"/>
          </p:nvPr>
        </p:nvSpPr>
        <p:spPr>
          <a:xfrm>
            <a:off x="616900" y="6471244"/>
            <a:ext cx="662721" cy="180000"/>
          </a:xfrm>
          <a:prstGeom prst="rect">
            <a:avLst/>
          </a:prstGeom>
        </p:spPr>
        <p:txBody>
          <a:bodyPr vert="horz" lIns="0" tIns="0" rIns="0" bIns="0" rtlCol="0" anchor="ctr"/>
          <a:lstStyle>
            <a:lvl1pPr marL="0" algn="l" defTabSz="913943" rtl="0" eaLnBrk="1" latinLnBrk="0" hangingPunct="1">
              <a:defRPr lang="en-IN" sz="800" kern="1200" smtClean="0">
                <a:solidFill>
                  <a:schemeClr val="bg1"/>
                </a:solidFill>
                <a:latin typeface="EYInterstate" panose="02000503020000020004" pitchFamily="2" charset="0"/>
                <a:ea typeface="+mn-ea"/>
                <a:cs typeface="+mn-cs"/>
              </a:defRPr>
            </a:lvl1pPr>
          </a:lstStyle>
          <a:p>
            <a:fld id="{F1BC30E3-FFE5-4B91-AA19-87A149EBB9EE}" type="slidenum">
              <a:rPr smtClean="0"/>
              <a:pPr/>
              <a:t>‹Nº›</a:t>
            </a:fld>
            <a:endParaRPr/>
          </a:p>
        </p:txBody>
      </p:sp>
      <p:grpSp>
        <p:nvGrpSpPr>
          <p:cNvPr id="12" name="Group 4">
            <a:extLst>
              <a:ext uri="{FF2B5EF4-FFF2-40B4-BE49-F238E27FC236}">
                <a16:creationId xmlns:a16="http://schemas.microsoft.com/office/drawing/2014/main" id="{DBABCC47-AD95-FE44-8F09-03F072CF840C}"/>
              </a:ext>
            </a:extLst>
          </p:cNvPr>
          <p:cNvGrpSpPr>
            <a:grpSpLocks noChangeAspect="1"/>
          </p:cNvGrpSpPr>
          <p:nvPr userDrawn="1"/>
        </p:nvGrpSpPr>
        <p:grpSpPr bwMode="auto">
          <a:xfrm>
            <a:off x="11281250" y="6356350"/>
            <a:ext cx="303055" cy="311150"/>
            <a:chOff x="7110" y="4004"/>
            <a:chExt cx="191" cy="196"/>
          </a:xfrm>
        </p:grpSpPr>
        <p:sp>
          <p:nvSpPr>
            <p:cNvPr id="13" name="Freeform 5">
              <a:extLst>
                <a:ext uri="{FF2B5EF4-FFF2-40B4-BE49-F238E27FC236}">
                  <a16:creationId xmlns:a16="http://schemas.microsoft.com/office/drawing/2014/main" id="{B81457DB-E14A-7643-973A-7427D74DAC4D}"/>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4" name="Freeform 6">
              <a:extLst>
                <a:ext uri="{FF2B5EF4-FFF2-40B4-BE49-F238E27FC236}">
                  <a16:creationId xmlns:a16="http://schemas.microsoft.com/office/drawing/2014/main" id="{89E79527-30EB-1E41-A283-BF06A1BBFD49}"/>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5" name="Freeform 7">
              <a:extLst>
                <a:ext uri="{FF2B5EF4-FFF2-40B4-BE49-F238E27FC236}">
                  <a16:creationId xmlns:a16="http://schemas.microsoft.com/office/drawing/2014/main" id="{16E13B77-D5FF-4848-BE6F-29513FB08DE2}"/>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31891060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8_Standard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74C31E7-6E87-3449-BC79-0AB502177A8D}"/>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a:xfrm>
            <a:off x="0" y="0"/>
            <a:ext cx="10642977" cy="6858000"/>
          </a:xfrm>
          <a:prstGeom prst="rect">
            <a:avLst/>
          </a:prstGeom>
        </p:spPr>
      </p:pic>
      <p:sp>
        <p:nvSpPr>
          <p:cNvPr id="21" name="Rectangle 20">
            <a:extLst>
              <a:ext uri="{FF2B5EF4-FFF2-40B4-BE49-F238E27FC236}">
                <a16:creationId xmlns:a16="http://schemas.microsoft.com/office/drawing/2014/main" id="{832B2FFB-5563-9C4F-A746-90B322B65CF6}"/>
              </a:ext>
            </a:extLst>
          </p:cNvPr>
          <p:cNvSpPr/>
          <p:nvPr userDrawn="1"/>
        </p:nvSpPr>
        <p:spPr>
          <a:xfrm>
            <a:off x="7295902" y="0"/>
            <a:ext cx="4896098" cy="6858000"/>
          </a:xfrm>
          <a:prstGeom prst="rect">
            <a:avLst/>
          </a:prstGeom>
          <a:solidFill>
            <a:sysClr val="windowText" lastClr="000000"/>
          </a:solidFill>
          <a:ln w="12700" cap="flat" cmpd="sng" algn="ctr">
            <a:noFill/>
            <a:prstDash val="solid"/>
            <a:miter lim="800000"/>
          </a:ln>
          <a:effectLst/>
        </p:spPr>
        <p:txBody>
          <a:bodyPr rtlCol="0" anchor="ctr"/>
          <a:lstStyle/>
          <a:p>
            <a:pPr marL="0" marR="0" lvl="0" indent="0" algn="ctr" defTabSz="913943"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6FD4C5F-380D-BE48-A8BC-9D9CD26987E7}"/>
              </a:ext>
            </a:extLst>
          </p:cNvPr>
          <p:cNvSpPr/>
          <p:nvPr userDrawn="1"/>
        </p:nvSpPr>
        <p:spPr>
          <a:xfrm>
            <a:off x="0" y="0"/>
            <a:ext cx="12192000" cy="6858000"/>
          </a:xfrm>
          <a:prstGeom prst="rect">
            <a:avLst/>
          </a:prstGeom>
          <a:gradFill>
            <a:gsLst>
              <a:gs pos="48000">
                <a:sysClr val="windowText" lastClr="000000">
                  <a:alpha val="54000"/>
                </a:sysClr>
              </a:gs>
              <a:gs pos="0">
                <a:sysClr val="windowText" lastClr="000000">
                  <a:alpha val="70000"/>
                </a:sysClr>
              </a:gs>
              <a:gs pos="100000">
                <a:sysClr val="windowText" lastClr="000000">
                  <a:alpha val="0"/>
                </a:sysClr>
              </a:gs>
            </a:gsLst>
            <a:lin ang="5400000" scaled="1"/>
          </a:gradFill>
          <a:ln w="12700" cap="flat" cmpd="sng" algn="ctr">
            <a:noFill/>
            <a:prstDash val="solid"/>
            <a:miter lim="800000"/>
          </a:ln>
          <a:effectLst/>
        </p:spPr>
        <p:txBody>
          <a:bodyPr rtlCol="0" anchor="ctr"/>
          <a:lstStyle/>
          <a:p>
            <a:pPr marL="0" marR="0" lvl="0" indent="0" algn="ctr" defTabSz="913943"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977B2F93-A715-CC48-9B27-8A0263A8A6EA}"/>
              </a:ext>
            </a:extLst>
          </p:cNvPr>
          <p:cNvSpPr/>
          <p:nvPr userDrawn="1"/>
        </p:nvSpPr>
        <p:spPr>
          <a:xfrm>
            <a:off x="1" y="0"/>
            <a:ext cx="10223196" cy="6858000"/>
          </a:xfrm>
          <a:prstGeom prst="rect">
            <a:avLst/>
          </a:prstGeom>
          <a:gradFill>
            <a:gsLst>
              <a:gs pos="100000">
                <a:srgbClr val="000000">
                  <a:alpha val="0"/>
                </a:srgbClr>
              </a:gs>
              <a:gs pos="0">
                <a:srgbClr val="000000">
                  <a:alpha val="58000"/>
                </a:srgbClr>
              </a:gs>
            </a:gsLst>
            <a:lin ang="0" scaled="0"/>
          </a:gradFill>
          <a:ln w="12700" cap="flat" cmpd="sng" algn="ctr">
            <a:noFill/>
            <a:prstDash val="solid"/>
            <a:miter lim="800000"/>
          </a:ln>
          <a:effectLst/>
        </p:spPr>
        <p:txBody>
          <a:bodyPr rtlCol="0" anchor="ctr"/>
          <a:lstStyle/>
          <a:p>
            <a:pPr marL="0" marR="0" lvl="0" indent="0" algn="ctr" defTabSz="913943"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09601" y="294200"/>
            <a:ext cx="10972800" cy="590400"/>
          </a:xfrm>
        </p:spPr>
        <p:txBody>
          <a:bodyPr/>
          <a:lstStyle>
            <a:lvl1pPr>
              <a:defRPr sz="2399">
                <a:solidFill>
                  <a:schemeClr val="bg1"/>
                </a:solidFill>
              </a:defRPr>
            </a:lvl1pPr>
          </a:lstStyle>
          <a:p>
            <a:r>
              <a:rPr lang="en-US"/>
              <a:t>Click to edit Master title style</a:t>
            </a:r>
            <a:endParaRPr lang="en-GB"/>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5">
            <a:extLst>
              <a:ext uri="{FF2B5EF4-FFF2-40B4-BE49-F238E27FC236}">
                <a16:creationId xmlns:a16="http://schemas.microsoft.com/office/drawing/2014/main" id="{E7E295DB-E7B6-D74C-A98C-DBE561883811}"/>
              </a:ext>
            </a:extLst>
          </p:cNvPr>
          <p:cNvSpPr>
            <a:spLocks noGrp="1"/>
          </p:cNvSpPr>
          <p:nvPr>
            <p:ph type="sldNum" sz="quarter" idx="4"/>
          </p:nvPr>
        </p:nvSpPr>
        <p:spPr>
          <a:xfrm>
            <a:off x="616900" y="6471244"/>
            <a:ext cx="662721" cy="180000"/>
          </a:xfrm>
          <a:prstGeom prst="rect">
            <a:avLst/>
          </a:prstGeom>
        </p:spPr>
        <p:txBody>
          <a:bodyPr vert="horz" lIns="0" tIns="0" rIns="0" bIns="0" rtlCol="0" anchor="ctr"/>
          <a:lstStyle>
            <a:lvl1pPr marL="0" algn="l" defTabSz="913943" rtl="0" eaLnBrk="1" latinLnBrk="0" hangingPunct="1">
              <a:defRPr lang="en-IN" sz="800" kern="1200" smtClean="0">
                <a:solidFill>
                  <a:schemeClr val="bg1"/>
                </a:solidFill>
                <a:latin typeface="EYInterstate" panose="02000503020000020004" pitchFamily="2" charset="0"/>
                <a:ea typeface="+mn-ea"/>
                <a:cs typeface="+mn-cs"/>
              </a:defRPr>
            </a:lvl1pPr>
          </a:lstStyle>
          <a:p>
            <a:fld id="{F1BC30E3-FFE5-4B91-AA19-87A149EBB9EE}" type="slidenum">
              <a:rPr smtClean="0"/>
              <a:pPr/>
              <a:t>‹Nº›</a:t>
            </a:fld>
            <a:endParaRPr/>
          </a:p>
        </p:txBody>
      </p:sp>
      <p:grpSp>
        <p:nvGrpSpPr>
          <p:cNvPr id="24" name="Group 4">
            <a:extLst>
              <a:ext uri="{FF2B5EF4-FFF2-40B4-BE49-F238E27FC236}">
                <a16:creationId xmlns:a16="http://schemas.microsoft.com/office/drawing/2014/main" id="{A5C2F2A2-4D53-1743-92E5-5F04586CDE61}"/>
              </a:ext>
            </a:extLst>
          </p:cNvPr>
          <p:cNvGrpSpPr>
            <a:grpSpLocks noChangeAspect="1"/>
          </p:cNvGrpSpPr>
          <p:nvPr userDrawn="1"/>
        </p:nvGrpSpPr>
        <p:grpSpPr bwMode="auto">
          <a:xfrm>
            <a:off x="11281250" y="6356350"/>
            <a:ext cx="303055" cy="311150"/>
            <a:chOff x="7110" y="4004"/>
            <a:chExt cx="191" cy="196"/>
          </a:xfrm>
        </p:grpSpPr>
        <p:sp>
          <p:nvSpPr>
            <p:cNvPr id="25" name="Freeform 5">
              <a:extLst>
                <a:ext uri="{FF2B5EF4-FFF2-40B4-BE49-F238E27FC236}">
                  <a16:creationId xmlns:a16="http://schemas.microsoft.com/office/drawing/2014/main" id="{5FB695A6-A75D-784D-8013-0883BEF3E5B6}"/>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26" name="Freeform 6">
              <a:extLst>
                <a:ext uri="{FF2B5EF4-FFF2-40B4-BE49-F238E27FC236}">
                  <a16:creationId xmlns:a16="http://schemas.microsoft.com/office/drawing/2014/main" id="{287B26DA-F492-8D46-9EDC-D5382274F826}"/>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27" name="Freeform 7">
              <a:extLst>
                <a:ext uri="{FF2B5EF4-FFF2-40B4-BE49-F238E27FC236}">
                  <a16:creationId xmlns:a16="http://schemas.microsoft.com/office/drawing/2014/main" id="{89306327-B746-C24E-880A-3B76F7C30B18}"/>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16251086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5_Standard slide with imag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74C31E7-6E87-3449-BC79-0AB502177A8D}"/>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a:xfrm>
            <a:off x="0" y="0"/>
            <a:ext cx="10642977" cy="6858000"/>
          </a:xfrm>
          <a:prstGeom prst="rect">
            <a:avLst/>
          </a:prstGeom>
        </p:spPr>
      </p:pic>
      <p:sp>
        <p:nvSpPr>
          <p:cNvPr id="21" name="Rectangle 20">
            <a:extLst>
              <a:ext uri="{FF2B5EF4-FFF2-40B4-BE49-F238E27FC236}">
                <a16:creationId xmlns:a16="http://schemas.microsoft.com/office/drawing/2014/main" id="{832B2FFB-5563-9C4F-A746-90B322B65CF6}"/>
              </a:ext>
            </a:extLst>
          </p:cNvPr>
          <p:cNvSpPr/>
          <p:nvPr userDrawn="1"/>
        </p:nvSpPr>
        <p:spPr>
          <a:xfrm>
            <a:off x="7295902" y="0"/>
            <a:ext cx="4896098" cy="6858000"/>
          </a:xfrm>
          <a:prstGeom prst="rect">
            <a:avLst/>
          </a:prstGeom>
          <a:solidFill>
            <a:sysClr val="windowText" lastClr="000000"/>
          </a:solidFill>
          <a:ln w="12700" cap="flat" cmpd="sng" algn="ctr">
            <a:noFill/>
            <a:prstDash val="solid"/>
            <a:miter lim="800000"/>
          </a:ln>
          <a:effectLst/>
        </p:spPr>
        <p:txBody>
          <a:bodyPr rtlCol="0" anchor="ctr"/>
          <a:lstStyle/>
          <a:p>
            <a:pPr marL="0" marR="0" lvl="0" indent="0" algn="ctr" defTabSz="913943"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6FD4C5F-380D-BE48-A8BC-9D9CD26987E7}"/>
              </a:ext>
            </a:extLst>
          </p:cNvPr>
          <p:cNvSpPr/>
          <p:nvPr userDrawn="1"/>
        </p:nvSpPr>
        <p:spPr>
          <a:xfrm>
            <a:off x="0" y="0"/>
            <a:ext cx="12192000" cy="6858000"/>
          </a:xfrm>
          <a:prstGeom prst="rect">
            <a:avLst/>
          </a:prstGeom>
          <a:gradFill>
            <a:gsLst>
              <a:gs pos="48000">
                <a:sysClr val="windowText" lastClr="000000">
                  <a:alpha val="54000"/>
                </a:sysClr>
              </a:gs>
              <a:gs pos="0">
                <a:sysClr val="windowText" lastClr="000000">
                  <a:alpha val="70000"/>
                </a:sysClr>
              </a:gs>
              <a:gs pos="100000">
                <a:sysClr val="windowText" lastClr="000000">
                  <a:alpha val="0"/>
                </a:sysClr>
              </a:gs>
            </a:gsLst>
            <a:lin ang="5400000" scaled="1"/>
          </a:gradFill>
          <a:ln w="12700" cap="flat" cmpd="sng" algn="ctr">
            <a:noFill/>
            <a:prstDash val="solid"/>
            <a:miter lim="800000"/>
          </a:ln>
          <a:effectLst/>
        </p:spPr>
        <p:txBody>
          <a:bodyPr rtlCol="0" anchor="ctr"/>
          <a:lstStyle/>
          <a:p>
            <a:pPr marL="0" marR="0" lvl="0" indent="0" algn="ctr" defTabSz="913943"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977B2F93-A715-CC48-9B27-8A0263A8A6EA}"/>
              </a:ext>
            </a:extLst>
          </p:cNvPr>
          <p:cNvSpPr/>
          <p:nvPr userDrawn="1"/>
        </p:nvSpPr>
        <p:spPr>
          <a:xfrm>
            <a:off x="1" y="0"/>
            <a:ext cx="10223196" cy="6858000"/>
          </a:xfrm>
          <a:prstGeom prst="rect">
            <a:avLst/>
          </a:prstGeom>
          <a:gradFill>
            <a:gsLst>
              <a:gs pos="100000">
                <a:srgbClr val="000000">
                  <a:alpha val="0"/>
                </a:srgbClr>
              </a:gs>
              <a:gs pos="0">
                <a:srgbClr val="000000">
                  <a:alpha val="58000"/>
                </a:srgbClr>
              </a:gs>
            </a:gsLst>
            <a:lin ang="0" scaled="0"/>
          </a:gradFill>
          <a:ln w="12700" cap="flat" cmpd="sng" algn="ctr">
            <a:noFill/>
            <a:prstDash val="solid"/>
            <a:miter lim="800000"/>
          </a:ln>
          <a:effectLst/>
        </p:spPr>
        <p:txBody>
          <a:bodyPr rtlCol="0" anchor="ctr"/>
          <a:lstStyle/>
          <a:p>
            <a:pPr marL="0" marR="0" lvl="0" indent="0" algn="ctr" defTabSz="913943"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09601" y="294200"/>
            <a:ext cx="10972800" cy="590400"/>
          </a:xfrm>
        </p:spPr>
        <p:txBody>
          <a:bodyPr/>
          <a:lstStyle>
            <a:lvl1pPr>
              <a:defRPr sz="2399">
                <a:solidFill>
                  <a:schemeClr val="bg1"/>
                </a:solidFill>
              </a:defRPr>
            </a:lvl1pPr>
          </a:lstStyle>
          <a:p>
            <a:r>
              <a:rPr lang="en-US"/>
              <a:t>Click to edit Master title style</a:t>
            </a:r>
            <a:endParaRPr lang="en-GB"/>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601" y="1137920"/>
            <a:ext cx="8026319"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5">
            <a:extLst>
              <a:ext uri="{FF2B5EF4-FFF2-40B4-BE49-F238E27FC236}">
                <a16:creationId xmlns:a16="http://schemas.microsoft.com/office/drawing/2014/main" id="{E7E295DB-E7B6-D74C-A98C-DBE561883811}"/>
              </a:ext>
            </a:extLst>
          </p:cNvPr>
          <p:cNvSpPr>
            <a:spLocks noGrp="1"/>
          </p:cNvSpPr>
          <p:nvPr>
            <p:ph type="sldNum" sz="quarter" idx="4"/>
          </p:nvPr>
        </p:nvSpPr>
        <p:spPr>
          <a:xfrm>
            <a:off x="616900" y="6471244"/>
            <a:ext cx="662721" cy="180000"/>
          </a:xfrm>
          <a:prstGeom prst="rect">
            <a:avLst/>
          </a:prstGeom>
        </p:spPr>
        <p:txBody>
          <a:bodyPr vert="horz" lIns="0" tIns="0" rIns="0" bIns="0" rtlCol="0" anchor="ctr"/>
          <a:lstStyle>
            <a:lvl1pPr marL="0" algn="l" defTabSz="913943" rtl="0" eaLnBrk="1" latinLnBrk="0" hangingPunct="1">
              <a:defRPr lang="en-IN" sz="800" kern="1200" smtClean="0">
                <a:solidFill>
                  <a:schemeClr val="bg1"/>
                </a:solidFill>
                <a:latin typeface="EYInterstate" panose="02000503020000020004" pitchFamily="2" charset="0"/>
                <a:ea typeface="+mn-ea"/>
                <a:cs typeface="+mn-cs"/>
              </a:defRPr>
            </a:lvl1pPr>
          </a:lstStyle>
          <a:p>
            <a:fld id="{F1BC30E3-FFE5-4B91-AA19-87A149EBB9EE}" type="slidenum">
              <a:rPr smtClean="0"/>
              <a:pPr/>
              <a:t>‹Nº›</a:t>
            </a:fld>
            <a:endParaRPr/>
          </a:p>
        </p:txBody>
      </p:sp>
      <p:grpSp>
        <p:nvGrpSpPr>
          <p:cNvPr id="24" name="Group 4">
            <a:extLst>
              <a:ext uri="{FF2B5EF4-FFF2-40B4-BE49-F238E27FC236}">
                <a16:creationId xmlns:a16="http://schemas.microsoft.com/office/drawing/2014/main" id="{A5C2F2A2-4D53-1743-92E5-5F04586CDE61}"/>
              </a:ext>
            </a:extLst>
          </p:cNvPr>
          <p:cNvGrpSpPr>
            <a:grpSpLocks noChangeAspect="1"/>
          </p:cNvGrpSpPr>
          <p:nvPr userDrawn="1"/>
        </p:nvGrpSpPr>
        <p:grpSpPr bwMode="auto">
          <a:xfrm>
            <a:off x="11281250" y="6356350"/>
            <a:ext cx="303055" cy="311150"/>
            <a:chOff x="7110" y="4004"/>
            <a:chExt cx="191" cy="196"/>
          </a:xfrm>
        </p:grpSpPr>
        <p:sp>
          <p:nvSpPr>
            <p:cNvPr id="25" name="Freeform 5">
              <a:extLst>
                <a:ext uri="{FF2B5EF4-FFF2-40B4-BE49-F238E27FC236}">
                  <a16:creationId xmlns:a16="http://schemas.microsoft.com/office/drawing/2014/main" id="{5FB695A6-A75D-784D-8013-0883BEF3E5B6}"/>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26" name="Freeform 6">
              <a:extLst>
                <a:ext uri="{FF2B5EF4-FFF2-40B4-BE49-F238E27FC236}">
                  <a16:creationId xmlns:a16="http://schemas.microsoft.com/office/drawing/2014/main" id="{287B26DA-F492-8D46-9EDC-D5382274F826}"/>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27" name="Freeform 7">
              <a:extLst>
                <a:ext uri="{FF2B5EF4-FFF2-40B4-BE49-F238E27FC236}">
                  <a16:creationId xmlns:a16="http://schemas.microsoft.com/office/drawing/2014/main" id="{89306327-B746-C24E-880A-3B76F7C30B18}"/>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
        <p:nvSpPr>
          <p:cNvPr id="4" name="Picture Placeholder 3">
            <a:extLst>
              <a:ext uri="{FF2B5EF4-FFF2-40B4-BE49-F238E27FC236}">
                <a16:creationId xmlns:a16="http://schemas.microsoft.com/office/drawing/2014/main" id="{254D058F-9517-DB4C-AFE2-DE3A66931629}"/>
              </a:ext>
            </a:extLst>
          </p:cNvPr>
          <p:cNvSpPr>
            <a:spLocks noGrp="1"/>
          </p:cNvSpPr>
          <p:nvPr>
            <p:ph type="pic" sz="quarter" idx="10"/>
          </p:nvPr>
        </p:nvSpPr>
        <p:spPr>
          <a:xfrm>
            <a:off x="8755266" y="1137921"/>
            <a:ext cx="2827452" cy="4948555"/>
          </a:xfrm>
        </p:spPr>
        <p:txBody>
          <a:bodyPr/>
          <a:lstStyle/>
          <a:p>
            <a:endParaRPr lang="en-US"/>
          </a:p>
        </p:txBody>
      </p:sp>
    </p:spTree>
    <p:extLst>
      <p:ext uri="{BB962C8B-B14F-4D97-AF65-F5344CB8AC3E}">
        <p14:creationId xmlns:p14="http://schemas.microsoft.com/office/powerpoint/2010/main" val="30977787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5_TOC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1899BDB-9BD2-074D-BBC1-89F2AAD592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53" y="-44388"/>
            <a:ext cx="12240688" cy="6933460"/>
          </a:xfrm>
          <a:prstGeom prst="rect">
            <a:avLst/>
          </a:prstGeom>
          <a:ln>
            <a:noFill/>
          </a:ln>
        </p:spPr>
      </p:pic>
      <p:sp>
        <p:nvSpPr>
          <p:cNvPr id="23" name="Rectangle 22">
            <a:extLst>
              <a:ext uri="{FF2B5EF4-FFF2-40B4-BE49-F238E27FC236}">
                <a16:creationId xmlns:a16="http://schemas.microsoft.com/office/drawing/2014/main" id="{977B2F93-A715-CC48-9B27-8A0263A8A6EA}"/>
              </a:ext>
            </a:extLst>
          </p:cNvPr>
          <p:cNvSpPr/>
          <p:nvPr userDrawn="1"/>
        </p:nvSpPr>
        <p:spPr>
          <a:xfrm>
            <a:off x="-4753" y="-44388"/>
            <a:ext cx="12240688" cy="6902388"/>
          </a:xfrm>
          <a:prstGeom prst="rect">
            <a:avLst/>
          </a:prstGeom>
          <a:gradFill>
            <a:gsLst>
              <a:gs pos="100000">
                <a:srgbClr val="000000">
                  <a:alpha val="20000"/>
                </a:srgbClr>
              </a:gs>
              <a:gs pos="0">
                <a:srgbClr val="000000">
                  <a:alpha val="83000"/>
                </a:srgbClr>
              </a:gs>
            </a:gsLst>
            <a:lin ang="0" scaled="0"/>
          </a:gradFill>
          <a:ln w="12700" cap="flat" cmpd="sng" algn="ctr">
            <a:noFill/>
            <a:prstDash val="solid"/>
            <a:miter lim="800000"/>
          </a:ln>
          <a:effectLst/>
        </p:spPr>
        <p:txBody>
          <a:bodyPr rtlCol="0" anchor="ctr"/>
          <a:lstStyle/>
          <a:p>
            <a:pPr marL="0" marR="0" lvl="0" indent="0" algn="ctr" defTabSz="913943"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09601" y="294200"/>
            <a:ext cx="10972800" cy="590400"/>
          </a:xfrm>
        </p:spPr>
        <p:txBody>
          <a:bodyPr/>
          <a:lstStyle>
            <a:lvl1pPr>
              <a:defRPr sz="2399">
                <a:solidFill>
                  <a:schemeClr val="bg1"/>
                </a:solidFill>
              </a:defRPr>
            </a:lvl1pPr>
          </a:lstStyle>
          <a:p>
            <a:r>
              <a:rPr lang="en-US"/>
              <a:t>Click to edit Master title style</a:t>
            </a:r>
            <a:endParaRPr lang="en-GB"/>
          </a:p>
        </p:txBody>
      </p:sp>
      <p:sp>
        <p:nvSpPr>
          <p:cNvPr id="10" name="Slide Number Placeholder 5">
            <a:extLst>
              <a:ext uri="{FF2B5EF4-FFF2-40B4-BE49-F238E27FC236}">
                <a16:creationId xmlns:a16="http://schemas.microsoft.com/office/drawing/2014/main" id="{E7E295DB-E7B6-D74C-A98C-DBE561883811}"/>
              </a:ext>
            </a:extLst>
          </p:cNvPr>
          <p:cNvSpPr>
            <a:spLocks noGrp="1"/>
          </p:cNvSpPr>
          <p:nvPr>
            <p:ph type="sldNum" sz="quarter" idx="4"/>
          </p:nvPr>
        </p:nvSpPr>
        <p:spPr>
          <a:xfrm>
            <a:off x="616900" y="6471244"/>
            <a:ext cx="662721" cy="180000"/>
          </a:xfrm>
          <a:prstGeom prst="rect">
            <a:avLst/>
          </a:prstGeom>
        </p:spPr>
        <p:txBody>
          <a:bodyPr vert="horz" lIns="0" tIns="0" rIns="0" bIns="0" rtlCol="0" anchor="ctr"/>
          <a:lstStyle>
            <a:lvl1pPr marL="0" algn="l" defTabSz="913943" rtl="0" eaLnBrk="1" latinLnBrk="0" hangingPunct="1">
              <a:defRPr lang="en-IN" sz="800" kern="1200" smtClean="0">
                <a:solidFill>
                  <a:schemeClr val="bg1"/>
                </a:solidFill>
                <a:latin typeface="EYInterstate" panose="02000503020000020004" pitchFamily="2" charset="0"/>
                <a:ea typeface="+mn-ea"/>
                <a:cs typeface="+mn-cs"/>
              </a:defRPr>
            </a:lvl1pPr>
          </a:lstStyle>
          <a:p>
            <a:fld id="{F1BC30E3-FFE5-4B91-AA19-87A149EBB9EE}" type="slidenum">
              <a:rPr smtClean="0"/>
              <a:pPr/>
              <a:t>‹Nº›</a:t>
            </a:fld>
            <a:endParaRPr/>
          </a:p>
        </p:txBody>
      </p:sp>
      <p:grpSp>
        <p:nvGrpSpPr>
          <p:cNvPr id="24" name="Group 4">
            <a:extLst>
              <a:ext uri="{FF2B5EF4-FFF2-40B4-BE49-F238E27FC236}">
                <a16:creationId xmlns:a16="http://schemas.microsoft.com/office/drawing/2014/main" id="{A5C2F2A2-4D53-1743-92E5-5F04586CDE61}"/>
              </a:ext>
            </a:extLst>
          </p:cNvPr>
          <p:cNvGrpSpPr>
            <a:grpSpLocks noChangeAspect="1"/>
          </p:cNvGrpSpPr>
          <p:nvPr userDrawn="1"/>
        </p:nvGrpSpPr>
        <p:grpSpPr bwMode="auto">
          <a:xfrm>
            <a:off x="11281250" y="6356350"/>
            <a:ext cx="303055" cy="311150"/>
            <a:chOff x="7110" y="4004"/>
            <a:chExt cx="191" cy="196"/>
          </a:xfrm>
        </p:grpSpPr>
        <p:sp>
          <p:nvSpPr>
            <p:cNvPr id="25" name="Freeform 5">
              <a:extLst>
                <a:ext uri="{FF2B5EF4-FFF2-40B4-BE49-F238E27FC236}">
                  <a16:creationId xmlns:a16="http://schemas.microsoft.com/office/drawing/2014/main" id="{5FB695A6-A75D-784D-8013-0883BEF3E5B6}"/>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26" name="Freeform 6">
              <a:extLst>
                <a:ext uri="{FF2B5EF4-FFF2-40B4-BE49-F238E27FC236}">
                  <a16:creationId xmlns:a16="http://schemas.microsoft.com/office/drawing/2014/main" id="{287B26DA-F492-8D46-9EDC-D5382274F826}"/>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27" name="Freeform 7">
              <a:extLst>
                <a:ext uri="{FF2B5EF4-FFF2-40B4-BE49-F238E27FC236}">
                  <a16:creationId xmlns:a16="http://schemas.microsoft.com/office/drawing/2014/main" id="{89306327-B746-C24E-880A-3B76F7C30B18}"/>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35866310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9_Standard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DA20357-8C55-3741-BF8C-F8862E9D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53" y="1"/>
            <a:ext cx="12185654" cy="6858001"/>
          </a:xfrm>
          <a:prstGeom prst="rect">
            <a:avLst/>
          </a:prstGeom>
        </p:spPr>
      </p:pic>
      <p:sp>
        <p:nvSpPr>
          <p:cNvPr id="14" name="Rectangle 13">
            <a:extLst>
              <a:ext uri="{FF2B5EF4-FFF2-40B4-BE49-F238E27FC236}">
                <a16:creationId xmlns:a16="http://schemas.microsoft.com/office/drawing/2014/main" id="{B04F8968-A6D7-F940-81D0-26F02EBDCD05}"/>
              </a:ext>
            </a:extLst>
          </p:cNvPr>
          <p:cNvSpPr/>
          <p:nvPr userDrawn="1"/>
        </p:nvSpPr>
        <p:spPr>
          <a:xfrm>
            <a:off x="11100" y="0"/>
            <a:ext cx="12180901" cy="6858000"/>
          </a:xfrm>
          <a:prstGeom prst="rect">
            <a:avLst/>
          </a:prstGeom>
          <a:gradFill>
            <a:gsLst>
              <a:gs pos="100000">
                <a:srgbClr val="000000">
                  <a:alpha val="40000"/>
                </a:srgbClr>
              </a:gs>
              <a:gs pos="0">
                <a:srgbClr val="000000">
                  <a:alpha val="80000"/>
                </a:srgbClr>
              </a:gs>
            </a:gsLst>
            <a:lin ang="0" scaled="0"/>
          </a:gradFill>
          <a:ln w="12700" cap="flat" cmpd="sng" algn="ctr">
            <a:noFill/>
            <a:prstDash val="solid"/>
            <a:miter lim="800000"/>
          </a:ln>
          <a:effectLst/>
        </p:spPr>
        <p:txBody>
          <a:bodyPr rtlCol="0" anchor="ctr"/>
          <a:lstStyle/>
          <a:p>
            <a:pPr marL="0" marR="0" lvl="0" indent="0" algn="ctr" defTabSz="913943"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09601" y="294200"/>
            <a:ext cx="10972800" cy="590400"/>
          </a:xfrm>
        </p:spPr>
        <p:txBody>
          <a:bodyPr/>
          <a:lstStyle>
            <a:lvl1pPr>
              <a:defRPr sz="2399">
                <a:solidFill>
                  <a:schemeClr val="bg1"/>
                </a:solidFill>
              </a:defRPr>
            </a:lvl1pPr>
          </a:lstStyle>
          <a:p>
            <a:r>
              <a:rPr lang="en-US"/>
              <a:t>Click to edit Master title style</a:t>
            </a:r>
            <a:endParaRPr lang="en-GB"/>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5">
            <a:extLst>
              <a:ext uri="{FF2B5EF4-FFF2-40B4-BE49-F238E27FC236}">
                <a16:creationId xmlns:a16="http://schemas.microsoft.com/office/drawing/2014/main" id="{E7E295DB-E7B6-D74C-A98C-DBE561883811}"/>
              </a:ext>
            </a:extLst>
          </p:cNvPr>
          <p:cNvSpPr>
            <a:spLocks noGrp="1"/>
          </p:cNvSpPr>
          <p:nvPr>
            <p:ph type="sldNum" sz="quarter" idx="4"/>
          </p:nvPr>
        </p:nvSpPr>
        <p:spPr>
          <a:xfrm>
            <a:off x="616900" y="6471244"/>
            <a:ext cx="662721" cy="180000"/>
          </a:xfrm>
          <a:prstGeom prst="rect">
            <a:avLst/>
          </a:prstGeom>
        </p:spPr>
        <p:txBody>
          <a:bodyPr vert="horz" lIns="0" tIns="0" rIns="0" bIns="0" rtlCol="0" anchor="ctr"/>
          <a:lstStyle>
            <a:lvl1pPr marL="0" algn="l" defTabSz="913943" rtl="0" eaLnBrk="1" latinLnBrk="0" hangingPunct="1">
              <a:defRPr lang="en-IN" sz="800" kern="1200" smtClean="0">
                <a:solidFill>
                  <a:schemeClr val="bg1"/>
                </a:solidFill>
                <a:latin typeface="EYInterstate" panose="02000503020000020004" pitchFamily="2" charset="0"/>
                <a:ea typeface="+mn-ea"/>
                <a:cs typeface="+mn-cs"/>
              </a:defRPr>
            </a:lvl1pPr>
          </a:lstStyle>
          <a:p>
            <a:fld id="{F1BC30E3-FFE5-4B91-AA19-87A149EBB9EE}" type="slidenum">
              <a:rPr smtClean="0"/>
              <a:pPr/>
              <a:t>‹Nº›</a:t>
            </a:fld>
            <a:endParaRPr/>
          </a:p>
        </p:txBody>
      </p:sp>
      <p:grpSp>
        <p:nvGrpSpPr>
          <p:cNvPr id="24" name="Group 4">
            <a:extLst>
              <a:ext uri="{FF2B5EF4-FFF2-40B4-BE49-F238E27FC236}">
                <a16:creationId xmlns:a16="http://schemas.microsoft.com/office/drawing/2014/main" id="{A5C2F2A2-4D53-1743-92E5-5F04586CDE61}"/>
              </a:ext>
            </a:extLst>
          </p:cNvPr>
          <p:cNvGrpSpPr>
            <a:grpSpLocks noChangeAspect="1"/>
          </p:cNvGrpSpPr>
          <p:nvPr userDrawn="1"/>
        </p:nvGrpSpPr>
        <p:grpSpPr bwMode="auto">
          <a:xfrm>
            <a:off x="11281250" y="6356350"/>
            <a:ext cx="303055" cy="311150"/>
            <a:chOff x="7110" y="4004"/>
            <a:chExt cx="191" cy="196"/>
          </a:xfrm>
        </p:grpSpPr>
        <p:sp>
          <p:nvSpPr>
            <p:cNvPr id="25" name="Freeform 5">
              <a:extLst>
                <a:ext uri="{FF2B5EF4-FFF2-40B4-BE49-F238E27FC236}">
                  <a16:creationId xmlns:a16="http://schemas.microsoft.com/office/drawing/2014/main" id="{5FB695A6-A75D-784D-8013-0883BEF3E5B6}"/>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26" name="Freeform 6">
              <a:extLst>
                <a:ext uri="{FF2B5EF4-FFF2-40B4-BE49-F238E27FC236}">
                  <a16:creationId xmlns:a16="http://schemas.microsoft.com/office/drawing/2014/main" id="{287B26DA-F492-8D46-9EDC-D5382274F826}"/>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27" name="Freeform 7">
              <a:extLst>
                <a:ext uri="{FF2B5EF4-FFF2-40B4-BE49-F238E27FC236}">
                  <a16:creationId xmlns:a16="http://schemas.microsoft.com/office/drawing/2014/main" id="{89306327-B746-C24E-880A-3B76F7C30B18}"/>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35076312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3_Standard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DA20357-8C55-3741-BF8C-F8862E9D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53" y="1"/>
            <a:ext cx="12185654" cy="6858001"/>
          </a:xfrm>
          <a:prstGeom prst="rect">
            <a:avLst/>
          </a:prstGeom>
        </p:spPr>
      </p:pic>
      <p:sp>
        <p:nvSpPr>
          <p:cNvPr id="14" name="Rectangle 13">
            <a:extLst>
              <a:ext uri="{FF2B5EF4-FFF2-40B4-BE49-F238E27FC236}">
                <a16:creationId xmlns:a16="http://schemas.microsoft.com/office/drawing/2014/main" id="{B04F8968-A6D7-F940-81D0-26F02EBDCD05}"/>
              </a:ext>
            </a:extLst>
          </p:cNvPr>
          <p:cNvSpPr/>
          <p:nvPr userDrawn="1"/>
        </p:nvSpPr>
        <p:spPr>
          <a:xfrm>
            <a:off x="11100" y="0"/>
            <a:ext cx="12180901" cy="6858000"/>
          </a:xfrm>
          <a:prstGeom prst="rect">
            <a:avLst/>
          </a:prstGeom>
          <a:gradFill>
            <a:gsLst>
              <a:gs pos="100000">
                <a:srgbClr val="000000">
                  <a:alpha val="40000"/>
                </a:srgbClr>
              </a:gs>
              <a:gs pos="0">
                <a:srgbClr val="000000">
                  <a:alpha val="80000"/>
                </a:srgbClr>
              </a:gs>
            </a:gsLst>
            <a:lin ang="0" scaled="0"/>
          </a:gradFill>
          <a:ln w="12700" cap="flat" cmpd="sng" algn="ctr">
            <a:noFill/>
            <a:prstDash val="solid"/>
            <a:miter lim="800000"/>
          </a:ln>
          <a:effectLst/>
        </p:spPr>
        <p:txBody>
          <a:bodyPr rtlCol="0" anchor="ctr"/>
          <a:lstStyle/>
          <a:p>
            <a:pPr marL="0" marR="0" lvl="0" indent="0" algn="ctr" defTabSz="913943"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09601" y="294200"/>
            <a:ext cx="10972800" cy="590400"/>
          </a:xfrm>
        </p:spPr>
        <p:txBody>
          <a:bodyPr/>
          <a:lstStyle>
            <a:lvl1pPr>
              <a:defRPr sz="2399">
                <a:solidFill>
                  <a:schemeClr val="bg1"/>
                </a:solidFill>
              </a:defRPr>
            </a:lvl1pPr>
          </a:lstStyle>
          <a:p>
            <a:r>
              <a:rPr lang="en-US"/>
              <a:t>Click to edit Master title style</a:t>
            </a:r>
            <a:endParaRPr lang="en-GB"/>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600" y="1137920"/>
            <a:ext cx="5308734"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5">
            <a:extLst>
              <a:ext uri="{FF2B5EF4-FFF2-40B4-BE49-F238E27FC236}">
                <a16:creationId xmlns:a16="http://schemas.microsoft.com/office/drawing/2014/main" id="{E7E295DB-E7B6-D74C-A98C-DBE561883811}"/>
              </a:ext>
            </a:extLst>
          </p:cNvPr>
          <p:cNvSpPr>
            <a:spLocks noGrp="1"/>
          </p:cNvSpPr>
          <p:nvPr>
            <p:ph type="sldNum" sz="quarter" idx="4"/>
          </p:nvPr>
        </p:nvSpPr>
        <p:spPr>
          <a:xfrm>
            <a:off x="616900" y="6471244"/>
            <a:ext cx="662721" cy="180000"/>
          </a:xfrm>
          <a:prstGeom prst="rect">
            <a:avLst/>
          </a:prstGeom>
        </p:spPr>
        <p:txBody>
          <a:bodyPr vert="horz" lIns="0" tIns="0" rIns="0" bIns="0" rtlCol="0" anchor="ctr"/>
          <a:lstStyle>
            <a:lvl1pPr marL="0" algn="l" defTabSz="913943" rtl="0" eaLnBrk="1" latinLnBrk="0" hangingPunct="1">
              <a:defRPr lang="en-IN" sz="800" kern="1200" smtClean="0">
                <a:solidFill>
                  <a:schemeClr val="bg1"/>
                </a:solidFill>
                <a:latin typeface="EYInterstate" panose="02000503020000020004" pitchFamily="2" charset="0"/>
                <a:ea typeface="+mn-ea"/>
                <a:cs typeface="+mn-cs"/>
              </a:defRPr>
            </a:lvl1pPr>
          </a:lstStyle>
          <a:p>
            <a:fld id="{F1BC30E3-FFE5-4B91-AA19-87A149EBB9EE}" type="slidenum">
              <a:rPr smtClean="0"/>
              <a:pPr/>
              <a:t>‹Nº›</a:t>
            </a:fld>
            <a:endParaRPr/>
          </a:p>
        </p:txBody>
      </p:sp>
      <p:grpSp>
        <p:nvGrpSpPr>
          <p:cNvPr id="24" name="Group 4">
            <a:extLst>
              <a:ext uri="{FF2B5EF4-FFF2-40B4-BE49-F238E27FC236}">
                <a16:creationId xmlns:a16="http://schemas.microsoft.com/office/drawing/2014/main" id="{A5C2F2A2-4D53-1743-92E5-5F04586CDE61}"/>
              </a:ext>
            </a:extLst>
          </p:cNvPr>
          <p:cNvGrpSpPr>
            <a:grpSpLocks noChangeAspect="1"/>
          </p:cNvGrpSpPr>
          <p:nvPr userDrawn="1"/>
        </p:nvGrpSpPr>
        <p:grpSpPr bwMode="auto">
          <a:xfrm>
            <a:off x="11281250" y="6356350"/>
            <a:ext cx="303055" cy="311150"/>
            <a:chOff x="7110" y="4004"/>
            <a:chExt cx="191" cy="196"/>
          </a:xfrm>
        </p:grpSpPr>
        <p:sp>
          <p:nvSpPr>
            <p:cNvPr id="25" name="Freeform 5">
              <a:extLst>
                <a:ext uri="{FF2B5EF4-FFF2-40B4-BE49-F238E27FC236}">
                  <a16:creationId xmlns:a16="http://schemas.microsoft.com/office/drawing/2014/main" id="{5FB695A6-A75D-784D-8013-0883BEF3E5B6}"/>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26" name="Freeform 6">
              <a:extLst>
                <a:ext uri="{FF2B5EF4-FFF2-40B4-BE49-F238E27FC236}">
                  <a16:creationId xmlns:a16="http://schemas.microsoft.com/office/drawing/2014/main" id="{287B26DA-F492-8D46-9EDC-D5382274F826}"/>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27" name="Freeform 7">
              <a:extLst>
                <a:ext uri="{FF2B5EF4-FFF2-40B4-BE49-F238E27FC236}">
                  <a16:creationId xmlns:a16="http://schemas.microsoft.com/office/drawing/2014/main" id="{89306327-B746-C24E-880A-3B76F7C30B18}"/>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
        <p:nvSpPr>
          <p:cNvPr id="11" name="Text Placeholder 2">
            <a:extLst>
              <a:ext uri="{FF2B5EF4-FFF2-40B4-BE49-F238E27FC236}">
                <a16:creationId xmlns:a16="http://schemas.microsoft.com/office/drawing/2014/main" id="{C32D4157-BC71-8E48-A2D6-C03C81B82759}"/>
              </a:ext>
            </a:extLst>
          </p:cNvPr>
          <p:cNvSpPr>
            <a:spLocks noGrp="1"/>
          </p:cNvSpPr>
          <p:nvPr>
            <p:ph idx="10"/>
          </p:nvPr>
        </p:nvSpPr>
        <p:spPr>
          <a:xfrm>
            <a:off x="6273669" y="1137920"/>
            <a:ext cx="5308734"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a:extLst>
              <a:ext uri="{FF2B5EF4-FFF2-40B4-BE49-F238E27FC236}">
                <a16:creationId xmlns:a16="http://schemas.microsoft.com/office/drawing/2014/main" id="{3F983DDC-84A3-3D4C-B6B4-E74924AD3B59}"/>
              </a:ext>
            </a:extLst>
          </p:cNvPr>
          <p:cNvCxnSpPr/>
          <p:nvPr userDrawn="1"/>
        </p:nvCxnSpPr>
        <p:spPr>
          <a:xfrm>
            <a:off x="6096000" y="1137920"/>
            <a:ext cx="0" cy="4947920"/>
          </a:xfrm>
          <a:prstGeom prst="line">
            <a:avLst/>
          </a:prstGeom>
          <a:ln w="3175">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1331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4_Standard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DA20357-8C55-3741-BF8C-F8862E9D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53" y="1"/>
            <a:ext cx="12185654" cy="6858001"/>
          </a:xfrm>
          <a:prstGeom prst="rect">
            <a:avLst/>
          </a:prstGeom>
        </p:spPr>
      </p:pic>
      <p:sp>
        <p:nvSpPr>
          <p:cNvPr id="14" name="Rectangle 13">
            <a:extLst>
              <a:ext uri="{FF2B5EF4-FFF2-40B4-BE49-F238E27FC236}">
                <a16:creationId xmlns:a16="http://schemas.microsoft.com/office/drawing/2014/main" id="{B04F8968-A6D7-F940-81D0-26F02EBDCD05}"/>
              </a:ext>
            </a:extLst>
          </p:cNvPr>
          <p:cNvSpPr/>
          <p:nvPr userDrawn="1"/>
        </p:nvSpPr>
        <p:spPr>
          <a:xfrm>
            <a:off x="11100" y="0"/>
            <a:ext cx="12180901" cy="6858000"/>
          </a:xfrm>
          <a:prstGeom prst="rect">
            <a:avLst/>
          </a:prstGeom>
          <a:gradFill>
            <a:gsLst>
              <a:gs pos="100000">
                <a:srgbClr val="000000">
                  <a:alpha val="40000"/>
                </a:srgbClr>
              </a:gs>
              <a:gs pos="0">
                <a:srgbClr val="000000">
                  <a:alpha val="80000"/>
                </a:srgbClr>
              </a:gs>
            </a:gsLst>
            <a:lin ang="0" scaled="0"/>
          </a:gradFill>
          <a:ln w="12700" cap="flat" cmpd="sng" algn="ctr">
            <a:noFill/>
            <a:prstDash val="solid"/>
            <a:miter lim="800000"/>
          </a:ln>
          <a:effectLst/>
        </p:spPr>
        <p:txBody>
          <a:bodyPr rtlCol="0" anchor="ctr"/>
          <a:lstStyle/>
          <a:p>
            <a:pPr marL="0" marR="0" lvl="0" indent="0" algn="ctr" defTabSz="913943"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09601" y="294200"/>
            <a:ext cx="10972800" cy="590400"/>
          </a:xfrm>
        </p:spPr>
        <p:txBody>
          <a:bodyPr/>
          <a:lstStyle>
            <a:lvl1pPr>
              <a:defRPr sz="2399">
                <a:solidFill>
                  <a:schemeClr val="bg1"/>
                </a:solidFill>
              </a:defRPr>
            </a:lvl1pPr>
          </a:lstStyle>
          <a:p>
            <a:r>
              <a:rPr lang="en-US"/>
              <a:t>Click to edit Master title style</a:t>
            </a:r>
            <a:endParaRPr lang="en-GB"/>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600" y="1137920"/>
            <a:ext cx="3558289"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5">
            <a:extLst>
              <a:ext uri="{FF2B5EF4-FFF2-40B4-BE49-F238E27FC236}">
                <a16:creationId xmlns:a16="http://schemas.microsoft.com/office/drawing/2014/main" id="{E7E295DB-E7B6-D74C-A98C-DBE561883811}"/>
              </a:ext>
            </a:extLst>
          </p:cNvPr>
          <p:cNvSpPr>
            <a:spLocks noGrp="1"/>
          </p:cNvSpPr>
          <p:nvPr>
            <p:ph type="sldNum" sz="quarter" idx="4"/>
          </p:nvPr>
        </p:nvSpPr>
        <p:spPr>
          <a:xfrm>
            <a:off x="616900" y="6471244"/>
            <a:ext cx="662721" cy="180000"/>
          </a:xfrm>
          <a:prstGeom prst="rect">
            <a:avLst/>
          </a:prstGeom>
        </p:spPr>
        <p:txBody>
          <a:bodyPr vert="horz" lIns="0" tIns="0" rIns="0" bIns="0" rtlCol="0" anchor="ctr"/>
          <a:lstStyle>
            <a:lvl1pPr marL="0" algn="l" defTabSz="913943" rtl="0" eaLnBrk="1" latinLnBrk="0" hangingPunct="1">
              <a:defRPr lang="en-IN" sz="800" kern="1200" smtClean="0">
                <a:solidFill>
                  <a:schemeClr val="bg1"/>
                </a:solidFill>
                <a:latin typeface="EYInterstate" panose="02000503020000020004" pitchFamily="2" charset="0"/>
                <a:ea typeface="+mn-ea"/>
                <a:cs typeface="+mn-cs"/>
              </a:defRPr>
            </a:lvl1pPr>
          </a:lstStyle>
          <a:p>
            <a:fld id="{F1BC30E3-FFE5-4B91-AA19-87A149EBB9EE}" type="slidenum">
              <a:rPr smtClean="0"/>
              <a:pPr/>
              <a:t>‹Nº›</a:t>
            </a:fld>
            <a:endParaRPr/>
          </a:p>
        </p:txBody>
      </p:sp>
      <p:grpSp>
        <p:nvGrpSpPr>
          <p:cNvPr id="24" name="Group 4">
            <a:extLst>
              <a:ext uri="{FF2B5EF4-FFF2-40B4-BE49-F238E27FC236}">
                <a16:creationId xmlns:a16="http://schemas.microsoft.com/office/drawing/2014/main" id="{A5C2F2A2-4D53-1743-92E5-5F04586CDE61}"/>
              </a:ext>
            </a:extLst>
          </p:cNvPr>
          <p:cNvGrpSpPr>
            <a:grpSpLocks noChangeAspect="1"/>
          </p:cNvGrpSpPr>
          <p:nvPr userDrawn="1"/>
        </p:nvGrpSpPr>
        <p:grpSpPr bwMode="auto">
          <a:xfrm>
            <a:off x="11281250" y="6356350"/>
            <a:ext cx="303055" cy="311150"/>
            <a:chOff x="7110" y="4004"/>
            <a:chExt cx="191" cy="196"/>
          </a:xfrm>
        </p:grpSpPr>
        <p:sp>
          <p:nvSpPr>
            <p:cNvPr id="25" name="Freeform 5">
              <a:extLst>
                <a:ext uri="{FF2B5EF4-FFF2-40B4-BE49-F238E27FC236}">
                  <a16:creationId xmlns:a16="http://schemas.microsoft.com/office/drawing/2014/main" id="{5FB695A6-A75D-784D-8013-0883BEF3E5B6}"/>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26" name="Freeform 6">
              <a:extLst>
                <a:ext uri="{FF2B5EF4-FFF2-40B4-BE49-F238E27FC236}">
                  <a16:creationId xmlns:a16="http://schemas.microsoft.com/office/drawing/2014/main" id="{287B26DA-F492-8D46-9EDC-D5382274F826}"/>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27" name="Freeform 7">
              <a:extLst>
                <a:ext uri="{FF2B5EF4-FFF2-40B4-BE49-F238E27FC236}">
                  <a16:creationId xmlns:a16="http://schemas.microsoft.com/office/drawing/2014/main" id="{89306327-B746-C24E-880A-3B76F7C30B18}"/>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
        <p:nvSpPr>
          <p:cNvPr id="11" name="Text Placeholder 2">
            <a:extLst>
              <a:ext uri="{FF2B5EF4-FFF2-40B4-BE49-F238E27FC236}">
                <a16:creationId xmlns:a16="http://schemas.microsoft.com/office/drawing/2014/main" id="{C32D4157-BC71-8E48-A2D6-C03C81B82759}"/>
              </a:ext>
            </a:extLst>
          </p:cNvPr>
          <p:cNvSpPr>
            <a:spLocks noGrp="1"/>
          </p:cNvSpPr>
          <p:nvPr>
            <p:ph idx="10"/>
          </p:nvPr>
        </p:nvSpPr>
        <p:spPr>
          <a:xfrm>
            <a:off x="4316857" y="1137920"/>
            <a:ext cx="3558289"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2">
            <a:extLst>
              <a:ext uri="{FF2B5EF4-FFF2-40B4-BE49-F238E27FC236}">
                <a16:creationId xmlns:a16="http://schemas.microsoft.com/office/drawing/2014/main" id="{2B5E997B-85BD-9E41-BD9E-E029BEEA2CCF}"/>
              </a:ext>
            </a:extLst>
          </p:cNvPr>
          <p:cNvSpPr>
            <a:spLocks noGrp="1"/>
          </p:cNvSpPr>
          <p:nvPr>
            <p:ph idx="11"/>
          </p:nvPr>
        </p:nvSpPr>
        <p:spPr>
          <a:xfrm>
            <a:off x="8024113" y="1137920"/>
            <a:ext cx="3558289"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751655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2_Standard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B33596F-96C0-F64B-85D0-4CFA884BF4A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53" y="1"/>
            <a:ext cx="12185654" cy="6858001"/>
          </a:xfrm>
          <a:prstGeom prst="rect">
            <a:avLst/>
          </a:prstGeom>
        </p:spPr>
      </p:pic>
      <p:sp>
        <p:nvSpPr>
          <p:cNvPr id="14" name="Rectangle 13">
            <a:extLst>
              <a:ext uri="{FF2B5EF4-FFF2-40B4-BE49-F238E27FC236}">
                <a16:creationId xmlns:a16="http://schemas.microsoft.com/office/drawing/2014/main" id="{B04F8968-A6D7-F940-81D0-26F02EBDCD05}"/>
              </a:ext>
            </a:extLst>
          </p:cNvPr>
          <p:cNvSpPr/>
          <p:nvPr userDrawn="1"/>
        </p:nvSpPr>
        <p:spPr>
          <a:xfrm>
            <a:off x="11100" y="0"/>
            <a:ext cx="12180901" cy="6858000"/>
          </a:xfrm>
          <a:prstGeom prst="rect">
            <a:avLst/>
          </a:prstGeom>
          <a:gradFill>
            <a:gsLst>
              <a:gs pos="100000">
                <a:srgbClr val="000000">
                  <a:alpha val="30000"/>
                </a:srgbClr>
              </a:gs>
              <a:gs pos="0">
                <a:srgbClr val="000000">
                  <a:alpha val="70000"/>
                </a:srgbClr>
              </a:gs>
            </a:gsLst>
            <a:lin ang="0" scaled="0"/>
          </a:gradFill>
          <a:ln w="12700" cap="flat" cmpd="sng" algn="ctr">
            <a:noFill/>
            <a:prstDash val="solid"/>
            <a:miter lim="800000"/>
          </a:ln>
          <a:effectLst/>
        </p:spPr>
        <p:txBody>
          <a:bodyPr rtlCol="0" anchor="ctr"/>
          <a:lstStyle/>
          <a:p>
            <a:pPr marL="0" marR="0" lvl="0" indent="0" algn="ctr" defTabSz="913943"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09601" y="294200"/>
            <a:ext cx="10972800" cy="590400"/>
          </a:xfrm>
        </p:spPr>
        <p:txBody>
          <a:bodyPr/>
          <a:lstStyle>
            <a:lvl1pPr>
              <a:defRPr sz="2399">
                <a:solidFill>
                  <a:schemeClr val="bg1"/>
                </a:solidFill>
              </a:defRPr>
            </a:lvl1pPr>
          </a:lstStyle>
          <a:p>
            <a:r>
              <a:rPr lang="en-US"/>
              <a:t>Click to edit Master title style</a:t>
            </a:r>
            <a:endParaRPr lang="en-GB"/>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5">
            <a:extLst>
              <a:ext uri="{FF2B5EF4-FFF2-40B4-BE49-F238E27FC236}">
                <a16:creationId xmlns:a16="http://schemas.microsoft.com/office/drawing/2014/main" id="{E7E295DB-E7B6-D74C-A98C-DBE561883811}"/>
              </a:ext>
            </a:extLst>
          </p:cNvPr>
          <p:cNvSpPr>
            <a:spLocks noGrp="1"/>
          </p:cNvSpPr>
          <p:nvPr>
            <p:ph type="sldNum" sz="quarter" idx="4"/>
          </p:nvPr>
        </p:nvSpPr>
        <p:spPr>
          <a:xfrm>
            <a:off x="616900" y="6471244"/>
            <a:ext cx="662721" cy="180000"/>
          </a:xfrm>
          <a:prstGeom prst="rect">
            <a:avLst/>
          </a:prstGeom>
        </p:spPr>
        <p:txBody>
          <a:bodyPr vert="horz" lIns="0" tIns="0" rIns="0" bIns="0" rtlCol="0" anchor="ctr"/>
          <a:lstStyle>
            <a:lvl1pPr marL="0" algn="l" defTabSz="913943" rtl="0" eaLnBrk="1" latinLnBrk="0" hangingPunct="1">
              <a:defRPr lang="en-IN" sz="800" kern="1200" smtClean="0">
                <a:solidFill>
                  <a:schemeClr val="bg1"/>
                </a:solidFill>
                <a:latin typeface="EYInterstate" panose="02000503020000020004" pitchFamily="2" charset="0"/>
                <a:ea typeface="+mn-ea"/>
                <a:cs typeface="+mn-cs"/>
              </a:defRPr>
            </a:lvl1pPr>
          </a:lstStyle>
          <a:p>
            <a:fld id="{F1BC30E3-FFE5-4B91-AA19-87A149EBB9EE}" type="slidenum">
              <a:rPr smtClean="0"/>
              <a:pPr/>
              <a:t>‹Nº›</a:t>
            </a:fld>
            <a:endParaRPr/>
          </a:p>
        </p:txBody>
      </p:sp>
      <p:grpSp>
        <p:nvGrpSpPr>
          <p:cNvPr id="24" name="Group 4">
            <a:extLst>
              <a:ext uri="{FF2B5EF4-FFF2-40B4-BE49-F238E27FC236}">
                <a16:creationId xmlns:a16="http://schemas.microsoft.com/office/drawing/2014/main" id="{A5C2F2A2-4D53-1743-92E5-5F04586CDE61}"/>
              </a:ext>
            </a:extLst>
          </p:cNvPr>
          <p:cNvGrpSpPr>
            <a:grpSpLocks noChangeAspect="1"/>
          </p:cNvGrpSpPr>
          <p:nvPr userDrawn="1"/>
        </p:nvGrpSpPr>
        <p:grpSpPr bwMode="auto">
          <a:xfrm>
            <a:off x="11281250" y="6356350"/>
            <a:ext cx="303055" cy="311150"/>
            <a:chOff x="7110" y="4004"/>
            <a:chExt cx="191" cy="196"/>
          </a:xfrm>
        </p:grpSpPr>
        <p:sp>
          <p:nvSpPr>
            <p:cNvPr id="25" name="Freeform 5">
              <a:extLst>
                <a:ext uri="{FF2B5EF4-FFF2-40B4-BE49-F238E27FC236}">
                  <a16:creationId xmlns:a16="http://schemas.microsoft.com/office/drawing/2014/main" id="{5FB695A6-A75D-784D-8013-0883BEF3E5B6}"/>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26" name="Freeform 6">
              <a:extLst>
                <a:ext uri="{FF2B5EF4-FFF2-40B4-BE49-F238E27FC236}">
                  <a16:creationId xmlns:a16="http://schemas.microsoft.com/office/drawing/2014/main" id="{287B26DA-F492-8D46-9EDC-D5382274F826}"/>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27" name="Freeform 7">
              <a:extLst>
                <a:ext uri="{FF2B5EF4-FFF2-40B4-BE49-F238E27FC236}">
                  <a16:creationId xmlns:a16="http://schemas.microsoft.com/office/drawing/2014/main" id="{89306327-B746-C24E-880A-3B76F7C30B18}"/>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1373863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
        <p:nvSpPr>
          <p:cNvPr id="3" name="Date Placeholder 2"/>
          <p:cNvSpPr>
            <a:spLocks noGrp="1"/>
          </p:cNvSpPr>
          <p:nvPr>
            <p:ph type="dt" sz="half" idx="10"/>
          </p:nvPr>
        </p:nvSpPr>
        <p:spPr/>
        <p:txBody>
          <a:bodyPr/>
          <a:lstStyle>
            <a:lvl1pPr>
              <a:defRPr>
                <a:solidFill>
                  <a:schemeClr val="bg1"/>
                </a:solidFill>
              </a:defRPr>
            </a:lvl1pPr>
          </a:lstStyle>
          <a:p>
            <a:r>
              <a:rPr lang="en-US"/>
              <a:t>1 January 2014</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s-MX"/>
              <a:t>Actualización Tributaria en Países Mineros de LATAM</a:t>
            </a:r>
            <a:br>
              <a:rPr lang="es-MX"/>
            </a:br>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3_Chart and graphic slid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B33596F-96C0-F64B-85D0-4CFA884BF4A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53" y="1"/>
            <a:ext cx="12185654" cy="6858001"/>
          </a:xfrm>
          <a:prstGeom prst="rect">
            <a:avLst/>
          </a:prstGeom>
        </p:spPr>
      </p:pic>
      <p:sp>
        <p:nvSpPr>
          <p:cNvPr id="14" name="Rectangle 13">
            <a:extLst>
              <a:ext uri="{FF2B5EF4-FFF2-40B4-BE49-F238E27FC236}">
                <a16:creationId xmlns:a16="http://schemas.microsoft.com/office/drawing/2014/main" id="{B04F8968-A6D7-F940-81D0-26F02EBDCD05}"/>
              </a:ext>
            </a:extLst>
          </p:cNvPr>
          <p:cNvSpPr/>
          <p:nvPr userDrawn="1"/>
        </p:nvSpPr>
        <p:spPr>
          <a:xfrm>
            <a:off x="11100" y="0"/>
            <a:ext cx="12180901" cy="6858000"/>
          </a:xfrm>
          <a:prstGeom prst="rect">
            <a:avLst/>
          </a:prstGeom>
          <a:gradFill>
            <a:gsLst>
              <a:gs pos="100000">
                <a:srgbClr val="000000">
                  <a:alpha val="70000"/>
                </a:srgbClr>
              </a:gs>
              <a:gs pos="0">
                <a:srgbClr val="000000">
                  <a:alpha val="85000"/>
                </a:srgbClr>
              </a:gs>
            </a:gsLst>
            <a:lin ang="0" scaled="0"/>
          </a:gradFill>
          <a:ln w="12700" cap="flat" cmpd="sng" algn="ctr">
            <a:noFill/>
            <a:prstDash val="solid"/>
            <a:miter lim="800000"/>
          </a:ln>
          <a:effectLst/>
        </p:spPr>
        <p:txBody>
          <a:bodyPr rtlCol="0" anchor="ctr"/>
          <a:lstStyle/>
          <a:p>
            <a:pPr marL="0" marR="0" lvl="0" indent="0" algn="ctr" defTabSz="913943"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09601" y="294200"/>
            <a:ext cx="10972800" cy="590400"/>
          </a:xfrm>
        </p:spPr>
        <p:txBody>
          <a:bodyPr/>
          <a:lstStyle>
            <a:lvl1pPr>
              <a:defRPr sz="2399">
                <a:solidFill>
                  <a:schemeClr val="bg1"/>
                </a:solidFill>
              </a:defRPr>
            </a:lvl1pPr>
          </a:lstStyle>
          <a:p>
            <a:r>
              <a:rPr lang="en-US"/>
              <a:t>Click to edit Master title style</a:t>
            </a:r>
            <a:endParaRPr lang="en-GB"/>
          </a:p>
        </p:txBody>
      </p:sp>
      <p:sp>
        <p:nvSpPr>
          <p:cNvPr id="10" name="Slide Number Placeholder 5">
            <a:extLst>
              <a:ext uri="{FF2B5EF4-FFF2-40B4-BE49-F238E27FC236}">
                <a16:creationId xmlns:a16="http://schemas.microsoft.com/office/drawing/2014/main" id="{E7E295DB-E7B6-D74C-A98C-DBE561883811}"/>
              </a:ext>
            </a:extLst>
          </p:cNvPr>
          <p:cNvSpPr>
            <a:spLocks noGrp="1"/>
          </p:cNvSpPr>
          <p:nvPr>
            <p:ph type="sldNum" sz="quarter" idx="4"/>
          </p:nvPr>
        </p:nvSpPr>
        <p:spPr>
          <a:xfrm>
            <a:off x="616900" y="6471244"/>
            <a:ext cx="662721" cy="180000"/>
          </a:xfrm>
          <a:prstGeom prst="rect">
            <a:avLst/>
          </a:prstGeom>
        </p:spPr>
        <p:txBody>
          <a:bodyPr vert="horz" lIns="0" tIns="0" rIns="0" bIns="0" rtlCol="0" anchor="ctr"/>
          <a:lstStyle>
            <a:lvl1pPr marL="0" algn="l" defTabSz="913943" rtl="0" eaLnBrk="1" latinLnBrk="0" hangingPunct="1">
              <a:defRPr lang="en-IN" sz="800" kern="1200" smtClean="0">
                <a:solidFill>
                  <a:schemeClr val="bg1"/>
                </a:solidFill>
                <a:latin typeface="EYInterstate" panose="02000503020000020004" pitchFamily="2" charset="0"/>
                <a:ea typeface="+mn-ea"/>
                <a:cs typeface="+mn-cs"/>
              </a:defRPr>
            </a:lvl1pPr>
          </a:lstStyle>
          <a:p>
            <a:fld id="{F1BC30E3-FFE5-4B91-AA19-87A149EBB9EE}" type="slidenum">
              <a:rPr smtClean="0"/>
              <a:pPr/>
              <a:t>‹Nº›</a:t>
            </a:fld>
            <a:endParaRPr/>
          </a:p>
        </p:txBody>
      </p:sp>
      <p:grpSp>
        <p:nvGrpSpPr>
          <p:cNvPr id="24" name="Group 4">
            <a:extLst>
              <a:ext uri="{FF2B5EF4-FFF2-40B4-BE49-F238E27FC236}">
                <a16:creationId xmlns:a16="http://schemas.microsoft.com/office/drawing/2014/main" id="{A5C2F2A2-4D53-1743-92E5-5F04586CDE61}"/>
              </a:ext>
            </a:extLst>
          </p:cNvPr>
          <p:cNvGrpSpPr>
            <a:grpSpLocks noChangeAspect="1"/>
          </p:cNvGrpSpPr>
          <p:nvPr userDrawn="1"/>
        </p:nvGrpSpPr>
        <p:grpSpPr bwMode="auto">
          <a:xfrm>
            <a:off x="11281250" y="6356350"/>
            <a:ext cx="303055" cy="311150"/>
            <a:chOff x="7110" y="4004"/>
            <a:chExt cx="191" cy="196"/>
          </a:xfrm>
        </p:grpSpPr>
        <p:sp>
          <p:nvSpPr>
            <p:cNvPr id="25" name="Freeform 5">
              <a:extLst>
                <a:ext uri="{FF2B5EF4-FFF2-40B4-BE49-F238E27FC236}">
                  <a16:creationId xmlns:a16="http://schemas.microsoft.com/office/drawing/2014/main" id="{5FB695A6-A75D-784D-8013-0883BEF3E5B6}"/>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26" name="Freeform 6">
              <a:extLst>
                <a:ext uri="{FF2B5EF4-FFF2-40B4-BE49-F238E27FC236}">
                  <a16:creationId xmlns:a16="http://schemas.microsoft.com/office/drawing/2014/main" id="{287B26DA-F492-8D46-9EDC-D5382274F826}"/>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27" name="Freeform 7">
              <a:extLst>
                <a:ext uri="{FF2B5EF4-FFF2-40B4-BE49-F238E27FC236}">
                  <a16:creationId xmlns:a16="http://schemas.microsoft.com/office/drawing/2014/main" id="{89306327-B746-C24E-880A-3B76F7C30B18}"/>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
        <p:nvSpPr>
          <p:cNvPr id="4" name="Chart Placeholder 3">
            <a:extLst>
              <a:ext uri="{FF2B5EF4-FFF2-40B4-BE49-F238E27FC236}">
                <a16:creationId xmlns:a16="http://schemas.microsoft.com/office/drawing/2014/main" id="{DA182432-9389-6E4E-BF19-6F1C458EDF7B}"/>
              </a:ext>
            </a:extLst>
          </p:cNvPr>
          <p:cNvSpPr>
            <a:spLocks noGrp="1"/>
          </p:cNvSpPr>
          <p:nvPr>
            <p:ph type="chart" sz="quarter" idx="10"/>
          </p:nvPr>
        </p:nvSpPr>
        <p:spPr>
          <a:xfrm>
            <a:off x="616901" y="1112838"/>
            <a:ext cx="5316983" cy="4983162"/>
          </a:xfrm>
        </p:spPr>
        <p:txBody>
          <a:bodyPr/>
          <a:lstStyle/>
          <a:p>
            <a:endParaRPr lang="en-US"/>
          </a:p>
        </p:txBody>
      </p:sp>
      <p:sp>
        <p:nvSpPr>
          <p:cNvPr id="6" name="SmartArt Placeholder 5">
            <a:extLst>
              <a:ext uri="{FF2B5EF4-FFF2-40B4-BE49-F238E27FC236}">
                <a16:creationId xmlns:a16="http://schemas.microsoft.com/office/drawing/2014/main" id="{96FD40B4-50FF-E646-9443-61A7541D2022}"/>
              </a:ext>
            </a:extLst>
          </p:cNvPr>
          <p:cNvSpPr>
            <a:spLocks noGrp="1"/>
          </p:cNvSpPr>
          <p:nvPr>
            <p:ph type="dgm" sz="quarter" idx="11"/>
          </p:nvPr>
        </p:nvSpPr>
        <p:spPr>
          <a:xfrm>
            <a:off x="6258119" y="1087438"/>
            <a:ext cx="5330945" cy="5021262"/>
          </a:xfrm>
        </p:spPr>
        <p:txBody>
          <a:bodyPr/>
          <a:lstStyle/>
          <a:p>
            <a:endParaRPr lang="en-US"/>
          </a:p>
        </p:txBody>
      </p:sp>
    </p:spTree>
    <p:extLst>
      <p:ext uri="{BB962C8B-B14F-4D97-AF65-F5344CB8AC3E}">
        <p14:creationId xmlns:p14="http://schemas.microsoft.com/office/powerpoint/2010/main" val="8136633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4_Tab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B33596F-96C0-F64B-85D0-4CFA884BF4A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53" y="1"/>
            <a:ext cx="12185654" cy="6858001"/>
          </a:xfrm>
          <a:prstGeom prst="rect">
            <a:avLst/>
          </a:prstGeom>
        </p:spPr>
      </p:pic>
      <p:sp>
        <p:nvSpPr>
          <p:cNvPr id="14" name="Rectangle 13">
            <a:extLst>
              <a:ext uri="{FF2B5EF4-FFF2-40B4-BE49-F238E27FC236}">
                <a16:creationId xmlns:a16="http://schemas.microsoft.com/office/drawing/2014/main" id="{B04F8968-A6D7-F940-81D0-26F02EBDCD05}"/>
              </a:ext>
            </a:extLst>
          </p:cNvPr>
          <p:cNvSpPr/>
          <p:nvPr userDrawn="1"/>
        </p:nvSpPr>
        <p:spPr>
          <a:xfrm>
            <a:off x="11100" y="0"/>
            <a:ext cx="12180901" cy="6858000"/>
          </a:xfrm>
          <a:prstGeom prst="rect">
            <a:avLst/>
          </a:prstGeom>
          <a:gradFill>
            <a:gsLst>
              <a:gs pos="100000">
                <a:srgbClr val="000000">
                  <a:alpha val="70000"/>
                </a:srgbClr>
              </a:gs>
              <a:gs pos="0">
                <a:srgbClr val="000000">
                  <a:alpha val="85000"/>
                </a:srgbClr>
              </a:gs>
            </a:gsLst>
            <a:lin ang="0" scaled="0"/>
          </a:gradFill>
          <a:ln w="12700" cap="flat" cmpd="sng" algn="ctr">
            <a:noFill/>
            <a:prstDash val="solid"/>
            <a:miter lim="800000"/>
          </a:ln>
          <a:effectLst/>
        </p:spPr>
        <p:txBody>
          <a:bodyPr rtlCol="0" anchor="ctr"/>
          <a:lstStyle/>
          <a:p>
            <a:pPr marL="0" marR="0" lvl="0" indent="0" algn="ctr" defTabSz="913943"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09601" y="294200"/>
            <a:ext cx="10972800" cy="590400"/>
          </a:xfrm>
        </p:spPr>
        <p:txBody>
          <a:bodyPr/>
          <a:lstStyle>
            <a:lvl1pPr>
              <a:defRPr sz="2399">
                <a:solidFill>
                  <a:schemeClr val="bg1"/>
                </a:solidFill>
              </a:defRPr>
            </a:lvl1pPr>
          </a:lstStyle>
          <a:p>
            <a:r>
              <a:rPr lang="en-US"/>
              <a:t>Click to edit Master title style</a:t>
            </a:r>
            <a:endParaRPr lang="en-GB"/>
          </a:p>
        </p:txBody>
      </p:sp>
      <p:sp>
        <p:nvSpPr>
          <p:cNvPr id="10" name="Slide Number Placeholder 5">
            <a:extLst>
              <a:ext uri="{FF2B5EF4-FFF2-40B4-BE49-F238E27FC236}">
                <a16:creationId xmlns:a16="http://schemas.microsoft.com/office/drawing/2014/main" id="{E7E295DB-E7B6-D74C-A98C-DBE561883811}"/>
              </a:ext>
            </a:extLst>
          </p:cNvPr>
          <p:cNvSpPr>
            <a:spLocks noGrp="1"/>
          </p:cNvSpPr>
          <p:nvPr>
            <p:ph type="sldNum" sz="quarter" idx="4"/>
          </p:nvPr>
        </p:nvSpPr>
        <p:spPr>
          <a:xfrm>
            <a:off x="616900" y="6471244"/>
            <a:ext cx="662721" cy="180000"/>
          </a:xfrm>
          <a:prstGeom prst="rect">
            <a:avLst/>
          </a:prstGeom>
        </p:spPr>
        <p:txBody>
          <a:bodyPr vert="horz" lIns="0" tIns="0" rIns="0" bIns="0" rtlCol="0" anchor="ctr"/>
          <a:lstStyle>
            <a:lvl1pPr marL="0" algn="l" defTabSz="913943" rtl="0" eaLnBrk="1" latinLnBrk="0" hangingPunct="1">
              <a:defRPr lang="en-IN" sz="800" kern="1200" smtClean="0">
                <a:solidFill>
                  <a:schemeClr val="bg1"/>
                </a:solidFill>
                <a:latin typeface="EYInterstate" panose="02000503020000020004" pitchFamily="2" charset="0"/>
                <a:ea typeface="+mn-ea"/>
                <a:cs typeface="+mn-cs"/>
              </a:defRPr>
            </a:lvl1pPr>
          </a:lstStyle>
          <a:p>
            <a:fld id="{F1BC30E3-FFE5-4B91-AA19-87A149EBB9EE}" type="slidenum">
              <a:rPr smtClean="0"/>
              <a:pPr/>
              <a:t>‹Nº›</a:t>
            </a:fld>
            <a:endParaRPr/>
          </a:p>
        </p:txBody>
      </p:sp>
      <p:grpSp>
        <p:nvGrpSpPr>
          <p:cNvPr id="24" name="Group 4">
            <a:extLst>
              <a:ext uri="{FF2B5EF4-FFF2-40B4-BE49-F238E27FC236}">
                <a16:creationId xmlns:a16="http://schemas.microsoft.com/office/drawing/2014/main" id="{A5C2F2A2-4D53-1743-92E5-5F04586CDE61}"/>
              </a:ext>
            </a:extLst>
          </p:cNvPr>
          <p:cNvGrpSpPr>
            <a:grpSpLocks noChangeAspect="1"/>
          </p:cNvGrpSpPr>
          <p:nvPr userDrawn="1"/>
        </p:nvGrpSpPr>
        <p:grpSpPr bwMode="auto">
          <a:xfrm>
            <a:off x="11281250" y="6356350"/>
            <a:ext cx="303055" cy="311150"/>
            <a:chOff x="7110" y="4004"/>
            <a:chExt cx="191" cy="196"/>
          </a:xfrm>
        </p:grpSpPr>
        <p:sp>
          <p:nvSpPr>
            <p:cNvPr id="25" name="Freeform 5">
              <a:extLst>
                <a:ext uri="{FF2B5EF4-FFF2-40B4-BE49-F238E27FC236}">
                  <a16:creationId xmlns:a16="http://schemas.microsoft.com/office/drawing/2014/main" id="{5FB695A6-A75D-784D-8013-0883BEF3E5B6}"/>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26" name="Freeform 6">
              <a:extLst>
                <a:ext uri="{FF2B5EF4-FFF2-40B4-BE49-F238E27FC236}">
                  <a16:creationId xmlns:a16="http://schemas.microsoft.com/office/drawing/2014/main" id="{287B26DA-F492-8D46-9EDC-D5382274F826}"/>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27" name="Freeform 7">
              <a:extLst>
                <a:ext uri="{FF2B5EF4-FFF2-40B4-BE49-F238E27FC236}">
                  <a16:creationId xmlns:a16="http://schemas.microsoft.com/office/drawing/2014/main" id="{89306327-B746-C24E-880A-3B76F7C30B18}"/>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
        <p:nvSpPr>
          <p:cNvPr id="5" name="Table Placeholder 4">
            <a:extLst>
              <a:ext uri="{FF2B5EF4-FFF2-40B4-BE49-F238E27FC236}">
                <a16:creationId xmlns:a16="http://schemas.microsoft.com/office/drawing/2014/main" id="{E64037D9-3841-D443-9949-17DA0ED42627}"/>
              </a:ext>
            </a:extLst>
          </p:cNvPr>
          <p:cNvSpPr>
            <a:spLocks noGrp="1"/>
          </p:cNvSpPr>
          <p:nvPr>
            <p:ph type="tbl" sz="quarter" idx="10"/>
          </p:nvPr>
        </p:nvSpPr>
        <p:spPr>
          <a:xfrm>
            <a:off x="617216" y="1139825"/>
            <a:ext cx="10965501" cy="4903788"/>
          </a:xfrm>
        </p:spPr>
        <p:txBody>
          <a:bodyPr/>
          <a:lstStyle/>
          <a:p>
            <a:endParaRPr lang="en-US"/>
          </a:p>
        </p:txBody>
      </p:sp>
    </p:spTree>
    <p:extLst>
      <p:ext uri="{BB962C8B-B14F-4D97-AF65-F5344CB8AC3E}">
        <p14:creationId xmlns:p14="http://schemas.microsoft.com/office/powerpoint/2010/main" val="40952828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0_Standard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17F090-BC07-AE44-9DB2-B74BE69E35F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678" y="40049"/>
            <a:ext cx="12201505" cy="6777905"/>
          </a:xfrm>
          <a:prstGeom prst="rect">
            <a:avLst/>
          </a:prstGeom>
        </p:spPr>
      </p:pic>
      <p:sp>
        <p:nvSpPr>
          <p:cNvPr id="14" name="Rectangle 13">
            <a:extLst>
              <a:ext uri="{FF2B5EF4-FFF2-40B4-BE49-F238E27FC236}">
                <a16:creationId xmlns:a16="http://schemas.microsoft.com/office/drawing/2014/main" id="{B04F8968-A6D7-F940-81D0-26F02EBDCD05}"/>
              </a:ext>
            </a:extLst>
          </p:cNvPr>
          <p:cNvSpPr/>
          <p:nvPr userDrawn="1"/>
        </p:nvSpPr>
        <p:spPr>
          <a:xfrm>
            <a:off x="-12678" y="0"/>
            <a:ext cx="12180901" cy="6858000"/>
          </a:xfrm>
          <a:prstGeom prst="rect">
            <a:avLst/>
          </a:prstGeom>
          <a:gradFill>
            <a:gsLst>
              <a:gs pos="100000">
                <a:srgbClr val="000000">
                  <a:alpha val="40000"/>
                </a:srgbClr>
              </a:gs>
              <a:gs pos="0">
                <a:srgbClr val="000000">
                  <a:alpha val="80000"/>
                </a:srgbClr>
              </a:gs>
            </a:gsLst>
            <a:lin ang="0" scaled="0"/>
          </a:gradFill>
          <a:ln w="12700" cap="flat" cmpd="sng" algn="ctr">
            <a:noFill/>
            <a:prstDash val="solid"/>
            <a:miter lim="800000"/>
          </a:ln>
          <a:effectLst/>
        </p:spPr>
        <p:txBody>
          <a:bodyPr rtlCol="0" anchor="ctr"/>
          <a:lstStyle/>
          <a:p>
            <a:pPr marL="0" marR="0" lvl="0" indent="0" algn="ctr" defTabSz="913943"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09601" y="294200"/>
            <a:ext cx="10972800" cy="590400"/>
          </a:xfrm>
        </p:spPr>
        <p:txBody>
          <a:bodyPr/>
          <a:lstStyle>
            <a:lvl1pPr>
              <a:defRPr sz="2399">
                <a:solidFill>
                  <a:schemeClr val="bg1"/>
                </a:solidFill>
              </a:defRPr>
            </a:lvl1pPr>
          </a:lstStyle>
          <a:p>
            <a:r>
              <a:rPr lang="en-US"/>
              <a:t>Click to edit Master title style</a:t>
            </a:r>
            <a:endParaRPr lang="en-GB"/>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5">
            <a:extLst>
              <a:ext uri="{FF2B5EF4-FFF2-40B4-BE49-F238E27FC236}">
                <a16:creationId xmlns:a16="http://schemas.microsoft.com/office/drawing/2014/main" id="{E7E295DB-E7B6-D74C-A98C-DBE561883811}"/>
              </a:ext>
            </a:extLst>
          </p:cNvPr>
          <p:cNvSpPr>
            <a:spLocks noGrp="1"/>
          </p:cNvSpPr>
          <p:nvPr>
            <p:ph type="sldNum" sz="quarter" idx="4"/>
          </p:nvPr>
        </p:nvSpPr>
        <p:spPr>
          <a:xfrm>
            <a:off x="616900" y="6471244"/>
            <a:ext cx="662721" cy="180000"/>
          </a:xfrm>
          <a:prstGeom prst="rect">
            <a:avLst/>
          </a:prstGeom>
        </p:spPr>
        <p:txBody>
          <a:bodyPr vert="horz" lIns="0" tIns="0" rIns="0" bIns="0" rtlCol="0" anchor="ctr"/>
          <a:lstStyle>
            <a:lvl1pPr marL="0" algn="l" defTabSz="913943" rtl="0" eaLnBrk="1" latinLnBrk="0" hangingPunct="1">
              <a:defRPr lang="en-IN" sz="800" kern="1200" smtClean="0">
                <a:solidFill>
                  <a:schemeClr val="bg1"/>
                </a:solidFill>
                <a:latin typeface="EYInterstate" panose="02000503020000020004" pitchFamily="2" charset="0"/>
                <a:ea typeface="+mn-ea"/>
                <a:cs typeface="+mn-cs"/>
              </a:defRPr>
            </a:lvl1pPr>
          </a:lstStyle>
          <a:p>
            <a:fld id="{F1BC30E3-FFE5-4B91-AA19-87A149EBB9EE}" type="slidenum">
              <a:rPr smtClean="0"/>
              <a:pPr/>
              <a:t>‹Nº›</a:t>
            </a:fld>
            <a:endParaRPr/>
          </a:p>
        </p:txBody>
      </p:sp>
      <p:grpSp>
        <p:nvGrpSpPr>
          <p:cNvPr id="24" name="Group 4">
            <a:extLst>
              <a:ext uri="{FF2B5EF4-FFF2-40B4-BE49-F238E27FC236}">
                <a16:creationId xmlns:a16="http://schemas.microsoft.com/office/drawing/2014/main" id="{A5C2F2A2-4D53-1743-92E5-5F04586CDE61}"/>
              </a:ext>
            </a:extLst>
          </p:cNvPr>
          <p:cNvGrpSpPr>
            <a:grpSpLocks noChangeAspect="1"/>
          </p:cNvGrpSpPr>
          <p:nvPr userDrawn="1"/>
        </p:nvGrpSpPr>
        <p:grpSpPr bwMode="auto">
          <a:xfrm>
            <a:off x="11281250" y="6356350"/>
            <a:ext cx="303055" cy="311150"/>
            <a:chOff x="7110" y="4004"/>
            <a:chExt cx="191" cy="196"/>
          </a:xfrm>
        </p:grpSpPr>
        <p:sp>
          <p:nvSpPr>
            <p:cNvPr id="25" name="Freeform 5">
              <a:extLst>
                <a:ext uri="{FF2B5EF4-FFF2-40B4-BE49-F238E27FC236}">
                  <a16:creationId xmlns:a16="http://schemas.microsoft.com/office/drawing/2014/main" id="{5FB695A6-A75D-784D-8013-0883BEF3E5B6}"/>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26" name="Freeform 6">
              <a:extLst>
                <a:ext uri="{FF2B5EF4-FFF2-40B4-BE49-F238E27FC236}">
                  <a16:creationId xmlns:a16="http://schemas.microsoft.com/office/drawing/2014/main" id="{287B26DA-F492-8D46-9EDC-D5382274F826}"/>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27" name="Freeform 7">
              <a:extLst>
                <a:ext uri="{FF2B5EF4-FFF2-40B4-BE49-F238E27FC236}">
                  <a16:creationId xmlns:a16="http://schemas.microsoft.com/office/drawing/2014/main" id="{89306327-B746-C24E-880A-3B76F7C30B18}"/>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20399848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1_Standard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D3E68B3-DEE1-AF42-80FB-7EDC604F919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53" y="1"/>
            <a:ext cx="12185654" cy="6858001"/>
          </a:xfrm>
          <a:prstGeom prst="rect">
            <a:avLst/>
          </a:prstGeom>
        </p:spPr>
      </p:pic>
      <p:sp>
        <p:nvSpPr>
          <p:cNvPr id="14" name="Rectangle 13">
            <a:extLst>
              <a:ext uri="{FF2B5EF4-FFF2-40B4-BE49-F238E27FC236}">
                <a16:creationId xmlns:a16="http://schemas.microsoft.com/office/drawing/2014/main" id="{B04F8968-A6D7-F940-81D0-26F02EBDCD05}"/>
              </a:ext>
            </a:extLst>
          </p:cNvPr>
          <p:cNvSpPr/>
          <p:nvPr userDrawn="1"/>
        </p:nvSpPr>
        <p:spPr>
          <a:xfrm>
            <a:off x="-4753" y="0"/>
            <a:ext cx="12180901" cy="6858000"/>
          </a:xfrm>
          <a:prstGeom prst="rect">
            <a:avLst/>
          </a:prstGeom>
          <a:gradFill>
            <a:gsLst>
              <a:gs pos="100000">
                <a:srgbClr val="000000">
                  <a:alpha val="85000"/>
                </a:srgbClr>
              </a:gs>
              <a:gs pos="0">
                <a:srgbClr val="000000">
                  <a:alpha val="81000"/>
                </a:srgbClr>
              </a:gs>
            </a:gsLst>
            <a:lin ang="0" scaled="0"/>
          </a:gradFill>
          <a:ln w="12700" cap="flat" cmpd="sng" algn="ctr">
            <a:noFill/>
            <a:prstDash val="solid"/>
            <a:miter lim="800000"/>
          </a:ln>
          <a:effectLst/>
        </p:spPr>
        <p:txBody>
          <a:bodyPr rtlCol="0" anchor="ctr"/>
          <a:lstStyle/>
          <a:p>
            <a:pPr marL="0" marR="0" lvl="0" indent="0" algn="ctr" defTabSz="913943"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09601" y="294200"/>
            <a:ext cx="10972800" cy="590400"/>
          </a:xfrm>
        </p:spPr>
        <p:txBody>
          <a:bodyPr/>
          <a:lstStyle>
            <a:lvl1pPr>
              <a:defRPr sz="2399">
                <a:solidFill>
                  <a:schemeClr val="bg1"/>
                </a:solidFill>
              </a:defRPr>
            </a:lvl1pPr>
          </a:lstStyle>
          <a:p>
            <a:r>
              <a:rPr lang="en-US"/>
              <a:t>Click to edit Master title style</a:t>
            </a:r>
            <a:endParaRPr lang="en-GB"/>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5">
            <a:extLst>
              <a:ext uri="{FF2B5EF4-FFF2-40B4-BE49-F238E27FC236}">
                <a16:creationId xmlns:a16="http://schemas.microsoft.com/office/drawing/2014/main" id="{E7E295DB-E7B6-D74C-A98C-DBE561883811}"/>
              </a:ext>
            </a:extLst>
          </p:cNvPr>
          <p:cNvSpPr>
            <a:spLocks noGrp="1"/>
          </p:cNvSpPr>
          <p:nvPr>
            <p:ph type="sldNum" sz="quarter" idx="4"/>
          </p:nvPr>
        </p:nvSpPr>
        <p:spPr>
          <a:xfrm>
            <a:off x="616900" y="6471244"/>
            <a:ext cx="662721" cy="180000"/>
          </a:xfrm>
          <a:prstGeom prst="rect">
            <a:avLst/>
          </a:prstGeom>
        </p:spPr>
        <p:txBody>
          <a:bodyPr vert="horz" lIns="0" tIns="0" rIns="0" bIns="0" rtlCol="0" anchor="ctr"/>
          <a:lstStyle>
            <a:lvl1pPr marL="0" algn="l" defTabSz="913943" rtl="0" eaLnBrk="1" latinLnBrk="0" hangingPunct="1">
              <a:defRPr lang="en-IN" sz="800" kern="1200" smtClean="0">
                <a:solidFill>
                  <a:schemeClr val="bg1"/>
                </a:solidFill>
                <a:latin typeface="EYInterstate" panose="02000503020000020004" pitchFamily="2" charset="0"/>
                <a:ea typeface="+mn-ea"/>
                <a:cs typeface="+mn-cs"/>
              </a:defRPr>
            </a:lvl1pPr>
          </a:lstStyle>
          <a:p>
            <a:fld id="{F1BC30E3-FFE5-4B91-AA19-87A149EBB9EE}" type="slidenum">
              <a:rPr smtClean="0"/>
              <a:pPr/>
              <a:t>‹Nº›</a:t>
            </a:fld>
            <a:endParaRPr/>
          </a:p>
        </p:txBody>
      </p:sp>
      <p:grpSp>
        <p:nvGrpSpPr>
          <p:cNvPr id="24" name="Group 4">
            <a:extLst>
              <a:ext uri="{FF2B5EF4-FFF2-40B4-BE49-F238E27FC236}">
                <a16:creationId xmlns:a16="http://schemas.microsoft.com/office/drawing/2014/main" id="{A5C2F2A2-4D53-1743-92E5-5F04586CDE61}"/>
              </a:ext>
            </a:extLst>
          </p:cNvPr>
          <p:cNvGrpSpPr>
            <a:grpSpLocks noChangeAspect="1"/>
          </p:cNvGrpSpPr>
          <p:nvPr userDrawn="1"/>
        </p:nvGrpSpPr>
        <p:grpSpPr bwMode="auto">
          <a:xfrm>
            <a:off x="11281250" y="6356350"/>
            <a:ext cx="303055" cy="311150"/>
            <a:chOff x="7110" y="4004"/>
            <a:chExt cx="191" cy="196"/>
          </a:xfrm>
        </p:grpSpPr>
        <p:sp>
          <p:nvSpPr>
            <p:cNvPr id="25" name="Freeform 5">
              <a:extLst>
                <a:ext uri="{FF2B5EF4-FFF2-40B4-BE49-F238E27FC236}">
                  <a16:creationId xmlns:a16="http://schemas.microsoft.com/office/drawing/2014/main" id="{5FB695A6-A75D-784D-8013-0883BEF3E5B6}"/>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26" name="Freeform 6">
              <a:extLst>
                <a:ext uri="{FF2B5EF4-FFF2-40B4-BE49-F238E27FC236}">
                  <a16:creationId xmlns:a16="http://schemas.microsoft.com/office/drawing/2014/main" id="{287B26DA-F492-8D46-9EDC-D5382274F826}"/>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27" name="Freeform 7">
              <a:extLst>
                <a:ext uri="{FF2B5EF4-FFF2-40B4-BE49-F238E27FC236}">
                  <a16:creationId xmlns:a16="http://schemas.microsoft.com/office/drawing/2014/main" id="{89306327-B746-C24E-880A-3B76F7C30B18}"/>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11611926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27C32AF-8DC9-9D42-9616-1618BE609D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
            <a:ext cx="12185654" cy="6858001"/>
          </a:xfrm>
          <a:prstGeom prst="rect">
            <a:avLst/>
          </a:prstGeom>
        </p:spPr>
      </p:pic>
      <p:grpSp>
        <p:nvGrpSpPr>
          <p:cNvPr id="13" name="Group 4">
            <a:extLst>
              <a:ext uri="{FF2B5EF4-FFF2-40B4-BE49-F238E27FC236}">
                <a16:creationId xmlns:a16="http://schemas.microsoft.com/office/drawing/2014/main" id="{483F10A0-1A67-EC45-B184-90AECC1E74AD}"/>
              </a:ext>
            </a:extLst>
          </p:cNvPr>
          <p:cNvGrpSpPr>
            <a:grpSpLocks noChangeAspect="1"/>
          </p:cNvGrpSpPr>
          <p:nvPr userDrawn="1"/>
        </p:nvGrpSpPr>
        <p:grpSpPr bwMode="auto">
          <a:xfrm>
            <a:off x="11286003" y="6356350"/>
            <a:ext cx="303055" cy="311150"/>
            <a:chOff x="7110" y="4004"/>
            <a:chExt cx="191" cy="196"/>
          </a:xfrm>
        </p:grpSpPr>
        <p:sp>
          <p:nvSpPr>
            <p:cNvPr id="14" name="Freeform 5">
              <a:extLst>
                <a:ext uri="{FF2B5EF4-FFF2-40B4-BE49-F238E27FC236}">
                  <a16:creationId xmlns:a16="http://schemas.microsoft.com/office/drawing/2014/main" id="{4E532FF4-BC4A-7C4E-82AA-463C40E0D53F}"/>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 name="Freeform 6">
              <a:extLst>
                <a:ext uri="{FF2B5EF4-FFF2-40B4-BE49-F238E27FC236}">
                  <a16:creationId xmlns:a16="http://schemas.microsoft.com/office/drawing/2014/main" id="{6B8DEC7B-24F2-AC4C-AF39-57D64A37B363}"/>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9" name="Freeform 7">
              <a:extLst>
                <a:ext uri="{FF2B5EF4-FFF2-40B4-BE49-F238E27FC236}">
                  <a16:creationId xmlns:a16="http://schemas.microsoft.com/office/drawing/2014/main" id="{AC736915-FACB-2948-BB92-5E1923AB03C1}"/>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
        <p:nvSpPr>
          <p:cNvPr id="16" name="Freeform 6">
            <a:extLst>
              <a:ext uri="{FF2B5EF4-FFF2-40B4-BE49-F238E27FC236}">
                <a16:creationId xmlns:a16="http://schemas.microsoft.com/office/drawing/2014/main" id="{B4B01977-1AD9-D148-B689-47F41EC26D05}"/>
              </a:ext>
            </a:extLst>
          </p:cNvPr>
          <p:cNvSpPr>
            <a:spLocks/>
          </p:cNvSpPr>
          <p:nvPr userDrawn="1"/>
        </p:nvSpPr>
        <p:spPr bwMode="gray">
          <a:xfrm>
            <a:off x="0" y="0"/>
            <a:ext cx="6019840"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392" tIns="45696" rIns="91392" bIns="45696" numCol="1" anchor="t" anchorCtr="0" compatLnSpc="1">
            <a:prstTxWarp prst="textNoShape">
              <a:avLst/>
            </a:prstTxWarp>
          </a:bodyPr>
          <a:lstStyle/>
          <a:p>
            <a:endParaRPr lang="en-GB" sz="1799">
              <a:solidFill>
                <a:schemeClr val="bg1"/>
              </a:solidFill>
            </a:endParaRPr>
          </a:p>
        </p:txBody>
      </p:sp>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802858" y="367990"/>
            <a:ext cx="4386835" cy="3523786"/>
          </a:xfrm>
        </p:spPr>
        <p:txBody>
          <a:bodyPr vert="horz" lIns="0" tIns="0" rIns="0" bIns="0" rtlCol="0" anchor="ctr" anchorCtr="0">
            <a:noAutofit/>
          </a:bodyPr>
          <a:lstStyle>
            <a:lvl1pPr marL="9520" indent="0">
              <a:buNone/>
              <a:tabLst/>
              <a:defRPr kumimoji="0" lang="en-IN" sz="2999" b="0" i="0" u="none" strike="noStrike" cap="none" spc="0" normalizeH="0" baseline="0" dirty="0">
                <a:ln>
                  <a:noFill/>
                </a:ln>
                <a:solidFill>
                  <a:schemeClr val="tx1"/>
                </a:solidFill>
                <a:effectLst/>
                <a:uLnTx/>
                <a:uFillTx/>
                <a:latin typeface="+mj-lt"/>
                <a:ea typeface="+mj-ea"/>
                <a:cs typeface="+mj-cs"/>
              </a:defRPr>
            </a:lvl1pPr>
          </a:lstStyle>
          <a:p>
            <a:r>
              <a:rPr lang="en-US" b="0">
                <a:solidFill>
                  <a:srgbClr val="2E2E38"/>
                </a:solidFill>
                <a:latin typeface="+mj-lt"/>
              </a:rPr>
              <a:t>Section divider over two lines or three lines</a:t>
            </a:r>
          </a:p>
        </p:txBody>
      </p:sp>
      <p:sp>
        <p:nvSpPr>
          <p:cNvPr id="7" name="Slide Number Placeholder 5">
            <a:extLst>
              <a:ext uri="{FF2B5EF4-FFF2-40B4-BE49-F238E27FC236}">
                <a16:creationId xmlns:a16="http://schemas.microsoft.com/office/drawing/2014/main" id="{7EB4FF8D-78EC-434A-993B-35A0FB8C1B56}"/>
              </a:ext>
            </a:extLst>
          </p:cNvPr>
          <p:cNvSpPr>
            <a:spLocks noGrp="1"/>
          </p:cNvSpPr>
          <p:nvPr>
            <p:ph type="sldNum" sz="quarter" idx="4"/>
          </p:nvPr>
        </p:nvSpPr>
        <p:spPr>
          <a:xfrm>
            <a:off x="616900" y="6471244"/>
            <a:ext cx="662721" cy="180000"/>
          </a:xfrm>
          <a:prstGeom prst="rect">
            <a:avLst/>
          </a:prstGeom>
        </p:spPr>
        <p:txBody>
          <a:bodyPr vert="horz" lIns="0" tIns="0" rIns="0" bIns="0" rtlCol="0" anchor="ctr"/>
          <a:lstStyle>
            <a:lvl1pPr marL="0" algn="l" defTabSz="913943" rtl="0" eaLnBrk="1" latinLnBrk="0" hangingPunct="1">
              <a:defRPr lang="en-IN" sz="800" kern="1200" smtClean="0">
                <a:solidFill>
                  <a:schemeClr val="bg1"/>
                </a:solidFill>
                <a:latin typeface="EYInterstate" panose="02000503020000020004" pitchFamily="2" charset="0"/>
                <a:ea typeface="+mn-ea"/>
                <a:cs typeface="+mn-cs"/>
              </a:defRPr>
            </a:lvl1pPr>
          </a:lstStyle>
          <a:p>
            <a:fld id="{F1BC30E3-FFE5-4B91-AA19-87A149EBB9EE}" type="slidenum">
              <a:rPr lang="en-US" smtClean="0"/>
              <a:pPr/>
              <a:t>‹Nº›</a:t>
            </a:fld>
            <a:endParaRPr lang="en-US"/>
          </a:p>
        </p:txBody>
      </p:sp>
      <p:grpSp>
        <p:nvGrpSpPr>
          <p:cNvPr id="20" name="Group 4">
            <a:extLst>
              <a:ext uri="{FF2B5EF4-FFF2-40B4-BE49-F238E27FC236}">
                <a16:creationId xmlns:a16="http://schemas.microsoft.com/office/drawing/2014/main" id="{6D952064-82C5-8D42-8F70-2BDD6ED06D62}"/>
              </a:ext>
            </a:extLst>
          </p:cNvPr>
          <p:cNvGrpSpPr>
            <a:grpSpLocks noChangeAspect="1"/>
          </p:cNvGrpSpPr>
          <p:nvPr userDrawn="1"/>
        </p:nvGrpSpPr>
        <p:grpSpPr bwMode="auto">
          <a:xfrm>
            <a:off x="11281250" y="6356350"/>
            <a:ext cx="303055" cy="311150"/>
            <a:chOff x="7110" y="4004"/>
            <a:chExt cx="191" cy="196"/>
          </a:xfrm>
        </p:grpSpPr>
        <p:sp>
          <p:nvSpPr>
            <p:cNvPr id="21" name="Freeform 5">
              <a:extLst>
                <a:ext uri="{FF2B5EF4-FFF2-40B4-BE49-F238E27FC236}">
                  <a16:creationId xmlns:a16="http://schemas.microsoft.com/office/drawing/2014/main" id="{51DA324D-5447-7F4C-B436-DCB83441E680}"/>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22" name="Freeform 6">
              <a:extLst>
                <a:ext uri="{FF2B5EF4-FFF2-40B4-BE49-F238E27FC236}">
                  <a16:creationId xmlns:a16="http://schemas.microsoft.com/office/drawing/2014/main" id="{55B8AAE7-FC85-774E-8895-310851D97A5D}"/>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23" name="Freeform 7">
              <a:extLst>
                <a:ext uri="{FF2B5EF4-FFF2-40B4-BE49-F238E27FC236}">
                  <a16:creationId xmlns:a16="http://schemas.microsoft.com/office/drawing/2014/main" id="{438043EA-FA14-6E4A-B494-5942194741F7}"/>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29094400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_Standard slide_no bullets">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6E79089-AC33-C04F-B4FD-6D00B0F0DAD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753" y="1"/>
            <a:ext cx="12185654" cy="6858001"/>
          </a:xfrm>
          <a:prstGeom prst="rect">
            <a:avLst/>
          </a:prstGeom>
        </p:spPr>
      </p:pic>
      <p:grpSp>
        <p:nvGrpSpPr>
          <p:cNvPr id="13" name="Group 4">
            <a:extLst>
              <a:ext uri="{FF2B5EF4-FFF2-40B4-BE49-F238E27FC236}">
                <a16:creationId xmlns:a16="http://schemas.microsoft.com/office/drawing/2014/main" id="{483F10A0-1A67-EC45-B184-90AECC1E74AD}"/>
              </a:ext>
            </a:extLst>
          </p:cNvPr>
          <p:cNvGrpSpPr>
            <a:grpSpLocks noChangeAspect="1"/>
          </p:cNvGrpSpPr>
          <p:nvPr userDrawn="1"/>
        </p:nvGrpSpPr>
        <p:grpSpPr bwMode="auto">
          <a:xfrm>
            <a:off x="11286003" y="6356350"/>
            <a:ext cx="303055" cy="311150"/>
            <a:chOff x="7110" y="4004"/>
            <a:chExt cx="191" cy="196"/>
          </a:xfrm>
        </p:grpSpPr>
        <p:sp>
          <p:nvSpPr>
            <p:cNvPr id="14" name="Freeform 5">
              <a:extLst>
                <a:ext uri="{FF2B5EF4-FFF2-40B4-BE49-F238E27FC236}">
                  <a16:creationId xmlns:a16="http://schemas.microsoft.com/office/drawing/2014/main" id="{4E532FF4-BC4A-7C4E-82AA-463C40E0D53F}"/>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 name="Freeform 6">
              <a:extLst>
                <a:ext uri="{FF2B5EF4-FFF2-40B4-BE49-F238E27FC236}">
                  <a16:creationId xmlns:a16="http://schemas.microsoft.com/office/drawing/2014/main" id="{6B8DEC7B-24F2-AC4C-AF39-57D64A37B363}"/>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9" name="Freeform 7">
              <a:extLst>
                <a:ext uri="{FF2B5EF4-FFF2-40B4-BE49-F238E27FC236}">
                  <a16:creationId xmlns:a16="http://schemas.microsoft.com/office/drawing/2014/main" id="{AC736915-FACB-2948-BB92-5E1923AB03C1}"/>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
        <p:nvSpPr>
          <p:cNvPr id="16" name="Freeform 6">
            <a:extLst>
              <a:ext uri="{FF2B5EF4-FFF2-40B4-BE49-F238E27FC236}">
                <a16:creationId xmlns:a16="http://schemas.microsoft.com/office/drawing/2014/main" id="{B4B01977-1AD9-D148-B689-47F41EC26D05}"/>
              </a:ext>
            </a:extLst>
          </p:cNvPr>
          <p:cNvSpPr>
            <a:spLocks/>
          </p:cNvSpPr>
          <p:nvPr userDrawn="1"/>
        </p:nvSpPr>
        <p:spPr bwMode="gray">
          <a:xfrm>
            <a:off x="0" y="0"/>
            <a:ext cx="6019840"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392" tIns="45696" rIns="91392" bIns="45696" numCol="1" anchor="t" anchorCtr="0" compatLnSpc="1">
            <a:prstTxWarp prst="textNoShape">
              <a:avLst/>
            </a:prstTxWarp>
          </a:bodyPr>
          <a:lstStyle/>
          <a:p>
            <a:endParaRPr lang="en-GB" sz="1799">
              <a:solidFill>
                <a:schemeClr val="bg1"/>
              </a:solidFill>
            </a:endParaRPr>
          </a:p>
        </p:txBody>
      </p:sp>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802858" y="367990"/>
            <a:ext cx="4386835" cy="3523786"/>
          </a:xfrm>
        </p:spPr>
        <p:txBody>
          <a:bodyPr vert="horz" lIns="0" tIns="0" rIns="0" bIns="0" rtlCol="0" anchor="ctr" anchorCtr="0">
            <a:noAutofit/>
          </a:bodyPr>
          <a:lstStyle>
            <a:lvl1pPr marL="9520" indent="0">
              <a:buNone/>
              <a:tabLst/>
              <a:defRPr kumimoji="0" lang="en-IN" sz="2999" b="0" i="0" u="none" strike="noStrike" cap="none" spc="0" normalizeH="0" baseline="0" dirty="0">
                <a:ln>
                  <a:noFill/>
                </a:ln>
                <a:solidFill>
                  <a:schemeClr val="tx1"/>
                </a:solidFill>
                <a:effectLst/>
                <a:uLnTx/>
                <a:uFillTx/>
                <a:latin typeface="+mj-lt"/>
                <a:ea typeface="+mj-ea"/>
                <a:cs typeface="+mj-cs"/>
              </a:defRPr>
            </a:lvl1pPr>
          </a:lstStyle>
          <a:p>
            <a:r>
              <a:rPr lang="en-US" b="0">
                <a:solidFill>
                  <a:srgbClr val="2E2E38"/>
                </a:solidFill>
                <a:latin typeface="+mj-lt"/>
              </a:rPr>
              <a:t>Section divider over two lines or three lines</a:t>
            </a:r>
          </a:p>
        </p:txBody>
      </p:sp>
      <p:sp>
        <p:nvSpPr>
          <p:cNvPr id="7" name="Slide Number Placeholder 5">
            <a:extLst>
              <a:ext uri="{FF2B5EF4-FFF2-40B4-BE49-F238E27FC236}">
                <a16:creationId xmlns:a16="http://schemas.microsoft.com/office/drawing/2014/main" id="{7EB4FF8D-78EC-434A-993B-35A0FB8C1B56}"/>
              </a:ext>
            </a:extLst>
          </p:cNvPr>
          <p:cNvSpPr>
            <a:spLocks noGrp="1"/>
          </p:cNvSpPr>
          <p:nvPr>
            <p:ph type="sldNum" sz="quarter" idx="4"/>
          </p:nvPr>
        </p:nvSpPr>
        <p:spPr>
          <a:xfrm>
            <a:off x="616900" y="6471244"/>
            <a:ext cx="662721" cy="180000"/>
          </a:xfrm>
          <a:prstGeom prst="rect">
            <a:avLst/>
          </a:prstGeom>
        </p:spPr>
        <p:txBody>
          <a:bodyPr vert="horz" lIns="0" tIns="0" rIns="0" bIns="0" rtlCol="0" anchor="ctr"/>
          <a:lstStyle>
            <a:lvl1pPr marL="0" algn="l" defTabSz="913943" rtl="0" eaLnBrk="1" latinLnBrk="0" hangingPunct="1">
              <a:defRPr lang="en-IN" sz="800" kern="1200" smtClean="0">
                <a:solidFill>
                  <a:schemeClr val="bg1"/>
                </a:solidFill>
                <a:latin typeface="EYInterstate" panose="02000503020000020004" pitchFamily="2" charset="0"/>
                <a:ea typeface="+mn-ea"/>
                <a:cs typeface="+mn-cs"/>
              </a:defRPr>
            </a:lvl1pPr>
          </a:lstStyle>
          <a:p>
            <a:fld id="{F1BC30E3-FFE5-4B91-AA19-87A149EBB9EE}" type="slidenum">
              <a:rPr lang="en-US" smtClean="0"/>
              <a:pPr/>
              <a:t>‹Nº›</a:t>
            </a:fld>
            <a:endParaRPr lang="en-US"/>
          </a:p>
        </p:txBody>
      </p:sp>
      <p:grpSp>
        <p:nvGrpSpPr>
          <p:cNvPr id="20" name="Group 4">
            <a:extLst>
              <a:ext uri="{FF2B5EF4-FFF2-40B4-BE49-F238E27FC236}">
                <a16:creationId xmlns:a16="http://schemas.microsoft.com/office/drawing/2014/main" id="{6D952064-82C5-8D42-8F70-2BDD6ED06D62}"/>
              </a:ext>
            </a:extLst>
          </p:cNvPr>
          <p:cNvGrpSpPr>
            <a:grpSpLocks noChangeAspect="1"/>
          </p:cNvGrpSpPr>
          <p:nvPr userDrawn="1"/>
        </p:nvGrpSpPr>
        <p:grpSpPr bwMode="auto">
          <a:xfrm>
            <a:off x="11281250" y="6356350"/>
            <a:ext cx="303055" cy="311150"/>
            <a:chOff x="7110" y="4004"/>
            <a:chExt cx="191" cy="196"/>
          </a:xfrm>
        </p:grpSpPr>
        <p:sp>
          <p:nvSpPr>
            <p:cNvPr id="21" name="Freeform 5">
              <a:extLst>
                <a:ext uri="{FF2B5EF4-FFF2-40B4-BE49-F238E27FC236}">
                  <a16:creationId xmlns:a16="http://schemas.microsoft.com/office/drawing/2014/main" id="{51DA324D-5447-7F4C-B436-DCB83441E680}"/>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22" name="Freeform 6">
              <a:extLst>
                <a:ext uri="{FF2B5EF4-FFF2-40B4-BE49-F238E27FC236}">
                  <a16:creationId xmlns:a16="http://schemas.microsoft.com/office/drawing/2014/main" id="{55B8AAE7-FC85-774E-8895-310851D97A5D}"/>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23" name="Freeform 7">
              <a:extLst>
                <a:ext uri="{FF2B5EF4-FFF2-40B4-BE49-F238E27FC236}">
                  <a16:creationId xmlns:a16="http://schemas.microsoft.com/office/drawing/2014/main" id="{438043EA-FA14-6E4A-B494-5942194741F7}"/>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17507884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_Standard slide_no bullet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D50D5A8-2584-534B-A563-DBDF71BE90D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53" y="1"/>
            <a:ext cx="12185654" cy="6858001"/>
          </a:xfrm>
          <a:prstGeom prst="rect">
            <a:avLst/>
          </a:prstGeom>
        </p:spPr>
      </p:pic>
      <p:grpSp>
        <p:nvGrpSpPr>
          <p:cNvPr id="13" name="Group 4">
            <a:extLst>
              <a:ext uri="{FF2B5EF4-FFF2-40B4-BE49-F238E27FC236}">
                <a16:creationId xmlns:a16="http://schemas.microsoft.com/office/drawing/2014/main" id="{483F10A0-1A67-EC45-B184-90AECC1E74AD}"/>
              </a:ext>
            </a:extLst>
          </p:cNvPr>
          <p:cNvGrpSpPr>
            <a:grpSpLocks noChangeAspect="1"/>
          </p:cNvGrpSpPr>
          <p:nvPr userDrawn="1"/>
        </p:nvGrpSpPr>
        <p:grpSpPr bwMode="auto">
          <a:xfrm>
            <a:off x="11286003" y="6356350"/>
            <a:ext cx="303055" cy="311150"/>
            <a:chOff x="7110" y="4004"/>
            <a:chExt cx="191" cy="196"/>
          </a:xfrm>
        </p:grpSpPr>
        <p:sp>
          <p:nvSpPr>
            <p:cNvPr id="14" name="Freeform 5">
              <a:extLst>
                <a:ext uri="{FF2B5EF4-FFF2-40B4-BE49-F238E27FC236}">
                  <a16:creationId xmlns:a16="http://schemas.microsoft.com/office/drawing/2014/main" id="{4E532FF4-BC4A-7C4E-82AA-463C40E0D53F}"/>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 name="Freeform 6">
              <a:extLst>
                <a:ext uri="{FF2B5EF4-FFF2-40B4-BE49-F238E27FC236}">
                  <a16:creationId xmlns:a16="http://schemas.microsoft.com/office/drawing/2014/main" id="{6B8DEC7B-24F2-AC4C-AF39-57D64A37B363}"/>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9" name="Freeform 7">
              <a:extLst>
                <a:ext uri="{FF2B5EF4-FFF2-40B4-BE49-F238E27FC236}">
                  <a16:creationId xmlns:a16="http://schemas.microsoft.com/office/drawing/2014/main" id="{AC736915-FACB-2948-BB92-5E1923AB03C1}"/>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
        <p:nvSpPr>
          <p:cNvPr id="16" name="Freeform 6">
            <a:extLst>
              <a:ext uri="{FF2B5EF4-FFF2-40B4-BE49-F238E27FC236}">
                <a16:creationId xmlns:a16="http://schemas.microsoft.com/office/drawing/2014/main" id="{B4B01977-1AD9-D148-B689-47F41EC26D05}"/>
              </a:ext>
            </a:extLst>
          </p:cNvPr>
          <p:cNvSpPr>
            <a:spLocks/>
          </p:cNvSpPr>
          <p:nvPr userDrawn="1"/>
        </p:nvSpPr>
        <p:spPr bwMode="gray">
          <a:xfrm>
            <a:off x="0" y="0"/>
            <a:ext cx="6019840"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392" tIns="45696" rIns="91392" bIns="45696" numCol="1" anchor="t" anchorCtr="0" compatLnSpc="1">
            <a:prstTxWarp prst="textNoShape">
              <a:avLst/>
            </a:prstTxWarp>
          </a:bodyPr>
          <a:lstStyle/>
          <a:p>
            <a:endParaRPr lang="en-GB" sz="1799">
              <a:solidFill>
                <a:schemeClr val="bg1"/>
              </a:solidFill>
            </a:endParaRPr>
          </a:p>
        </p:txBody>
      </p:sp>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802858" y="367990"/>
            <a:ext cx="4386835" cy="3523786"/>
          </a:xfrm>
        </p:spPr>
        <p:txBody>
          <a:bodyPr vert="horz" lIns="0" tIns="0" rIns="0" bIns="0" rtlCol="0" anchor="ctr" anchorCtr="0">
            <a:noAutofit/>
          </a:bodyPr>
          <a:lstStyle>
            <a:lvl1pPr marL="9520" indent="0">
              <a:buNone/>
              <a:tabLst/>
              <a:defRPr kumimoji="0" lang="en-IN" sz="2999" b="0" i="0" u="none" strike="noStrike" cap="none" spc="0" normalizeH="0" baseline="0" dirty="0">
                <a:ln>
                  <a:noFill/>
                </a:ln>
                <a:solidFill>
                  <a:schemeClr val="tx1"/>
                </a:solidFill>
                <a:effectLst/>
                <a:uLnTx/>
                <a:uFillTx/>
                <a:latin typeface="+mj-lt"/>
                <a:ea typeface="+mj-ea"/>
                <a:cs typeface="+mj-cs"/>
              </a:defRPr>
            </a:lvl1pPr>
          </a:lstStyle>
          <a:p>
            <a:r>
              <a:rPr lang="en-US" b="0">
                <a:solidFill>
                  <a:srgbClr val="2E2E38"/>
                </a:solidFill>
                <a:latin typeface="+mj-lt"/>
              </a:rPr>
              <a:t>Section divider over two lines or three lines</a:t>
            </a:r>
          </a:p>
        </p:txBody>
      </p:sp>
      <p:sp>
        <p:nvSpPr>
          <p:cNvPr id="7" name="Slide Number Placeholder 5">
            <a:extLst>
              <a:ext uri="{FF2B5EF4-FFF2-40B4-BE49-F238E27FC236}">
                <a16:creationId xmlns:a16="http://schemas.microsoft.com/office/drawing/2014/main" id="{7EB4FF8D-78EC-434A-993B-35A0FB8C1B56}"/>
              </a:ext>
            </a:extLst>
          </p:cNvPr>
          <p:cNvSpPr>
            <a:spLocks noGrp="1"/>
          </p:cNvSpPr>
          <p:nvPr>
            <p:ph type="sldNum" sz="quarter" idx="4"/>
          </p:nvPr>
        </p:nvSpPr>
        <p:spPr>
          <a:xfrm>
            <a:off x="616900" y="6471244"/>
            <a:ext cx="662721" cy="180000"/>
          </a:xfrm>
          <a:prstGeom prst="rect">
            <a:avLst/>
          </a:prstGeom>
        </p:spPr>
        <p:txBody>
          <a:bodyPr vert="horz" lIns="0" tIns="0" rIns="0" bIns="0" rtlCol="0" anchor="ctr"/>
          <a:lstStyle>
            <a:lvl1pPr marL="0" algn="l" defTabSz="913943" rtl="0" eaLnBrk="1" latinLnBrk="0" hangingPunct="1">
              <a:defRPr lang="en-IN" sz="800" kern="1200" smtClean="0">
                <a:solidFill>
                  <a:schemeClr val="bg1"/>
                </a:solidFill>
                <a:latin typeface="EYInterstate" panose="02000503020000020004" pitchFamily="2" charset="0"/>
                <a:ea typeface="+mn-ea"/>
                <a:cs typeface="+mn-cs"/>
              </a:defRPr>
            </a:lvl1pPr>
          </a:lstStyle>
          <a:p>
            <a:fld id="{F1BC30E3-FFE5-4B91-AA19-87A149EBB9EE}" type="slidenum">
              <a:rPr lang="en-US" smtClean="0"/>
              <a:pPr/>
              <a:t>‹Nº›</a:t>
            </a:fld>
            <a:endParaRPr lang="en-US"/>
          </a:p>
        </p:txBody>
      </p:sp>
      <p:grpSp>
        <p:nvGrpSpPr>
          <p:cNvPr id="20" name="Group 4">
            <a:extLst>
              <a:ext uri="{FF2B5EF4-FFF2-40B4-BE49-F238E27FC236}">
                <a16:creationId xmlns:a16="http://schemas.microsoft.com/office/drawing/2014/main" id="{6D952064-82C5-8D42-8F70-2BDD6ED06D62}"/>
              </a:ext>
            </a:extLst>
          </p:cNvPr>
          <p:cNvGrpSpPr>
            <a:grpSpLocks noChangeAspect="1"/>
          </p:cNvGrpSpPr>
          <p:nvPr userDrawn="1"/>
        </p:nvGrpSpPr>
        <p:grpSpPr bwMode="auto">
          <a:xfrm>
            <a:off x="11281250" y="6356350"/>
            <a:ext cx="303055" cy="311150"/>
            <a:chOff x="7110" y="4004"/>
            <a:chExt cx="191" cy="196"/>
          </a:xfrm>
        </p:grpSpPr>
        <p:sp>
          <p:nvSpPr>
            <p:cNvPr id="21" name="Freeform 5">
              <a:extLst>
                <a:ext uri="{FF2B5EF4-FFF2-40B4-BE49-F238E27FC236}">
                  <a16:creationId xmlns:a16="http://schemas.microsoft.com/office/drawing/2014/main" id="{51DA324D-5447-7F4C-B436-DCB83441E680}"/>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22" name="Freeform 6">
              <a:extLst>
                <a:ext uri="{FF2B5EF4-FFF2-40B4-BE49-F238E27FC236}">
                  <a16:creationId xmlns:a16="http://schemas.microsoft.com/office/drawing/2014/main" id="{55B8AAE7-FC85-774E-8895-310851D97A5D}"/>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23" name="Freeform 7">
              <a:extLst>
                <a:ext uri="{FF2B5EF4-FFF2-40B4-BE49-F238E27FC236}">
                  <a16:creationId xmlns:a16="http://schemas.microsoft.com/office/drawing/2014/main" id="{438043EA-FA14-6E4A-B494-5942194741F7}"/>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15568995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7_Standard slide_no bullets">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0A41348-FCCC-A942-8236-F15E2E5CBF6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13" name="Group 4">
            <a:extLst>
              <a:ext uri="{FF2B5EF4-FFF2-40B4-BE49-F238E27FC236}">
                <a16:creationId xmlns:a16="http://schemas.microsoft.com/office/drawing/2014/main" id="{483F10A0-1A67-EC45-B184-90AECC1E74AD}"/>
              </a:ext>
            </a:extLst>
          </p:cNvPr>
          <p:cNvGrpSpPr>
            <a:grpSpLocks noChangeAspect="1"/>
          </p:cNvGrpSpPr>
          <p:nvPr userDrawn="1"/>
        </p:nvGrpSpPr>
        <p:grpSpPr bwMode="auto">
          <a:xfrm>
            <a:off x="11286003" y="6356350"/>
            <a:ext cx="303055" cy="311150"/>
            <a:chOff x="7110" y="4004"/>
            <a:chExt cx="191" cy="196"/>
          </a:xfrm>
        </p:grpSpPr>
        <p:sp>
          <p:nvSpPr>
            <p:cNvPr id="14" name="Freeform 5">
              <a:extLst>
                <a:ext uri="{FF2B5EF4-FFF2-40B4-BE49-F238E27FC236}">
                  <a16:creationId xmlns:a16="http://schemas.microsoft.com/office/drawing/2014/main" id="{4E532FF4-BC4A-7C4E-82AA-463C40E0D53F}"/>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 name="Freeform 6">
              <a:extLst>
                <a:ext uri="{FF2B5EF4-FFF2-40B4-BE49-F238E27FC236}">
                  <a16:creationId xmlns:a16="http://schemas.microsoft.com/office/drawing/2014/main" id="{6B8DEC7B-24F2-AC4C-AF39-57D64A37B363}"/>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9" name="Freeform 7">
              <a:extLst>
                <a:ext uri="{FF2B5EF4-FFF2-40B4-BE49-F238E27FC236}">
                  <a16:creationId xmlns:a16="http://schemas.microsoft.com/office/drawing/2014/main" id="{AC736915-FACB-2948-BB92-5E1923AB03C1}"/>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
        <p:nvSpPr>
          <p:cNvPr id="7" name="Slide Number Placeholder 5">
            <a:extLst>
              <a:ext uri="{FF2B5EF4-FFF2-40B4-BE49-F238E27FC236}">
                <a16:creationId xmlns:a16="http://schemas.microsoft.com/office/drawing/2014/main" id="{7EB4FF8D-78EC-434A-993B-35A0FB8C1B56}"/>
              </a:ext>
            </a:extLst>
          </p:cNvPr>
          <p:cNvSpPr>
            <a:spLocks noGrp="1"/>
          </p:cNvSpPr>
          <p:nvPr>
            <p:ph type="sldNum" sz="quarter" idx="4"/>
          </p:nvPr>
        </p:nvSpPr>
        <p:spPr>
          <a:xfrm>
            <a:off x="616900" y="6471244"/>
            <a:ext cx="662721" cy="180000"/>
          </a:xfrm>
          <a:prstGeom prst="rect">
            <a:avLst/>
          </a:prstGeom>
        </p:spPr>
        <p:txBody>
          <a:bodyPr vert="horz" lIns="0" tIns="0" rIns="0" bIns="0" rtlCol="0" anchor="ctr"/>
          <a:lstStyle>
            <a:lvl1pPr marL="0" algn="l" defTabSz="913943" rtl="0" eaLnBrk="1" latinLnBrk="0" hangingPunct="1">
              <a:defRPr lang="en-IN" sz="800" kern="1200" smtClean="0">
                <a:solidFill>
                  <a:schemeClr val="bg1"/>
                </a:solidFill>
                <a:latin typeface="EYInterstate" panose="02000503020000020004" pitchFamily="2" charset="0"/>
                <a:ea typeface="+mn-ea"/>
                <a:cs typeface="+mn-cs"/>
              </a:defRPr>
            </a:lvl1pPr>
          </a:lstStyle>
          <a:p>
            <a:fld id="{F1BC30E3-FFE5-4B91-AA19-87A149EBB9EE}" type="slidenum">
              <a:rPr lang="en-US" smtClean="0"/>
              <a:pPr/>
              <a:t>‹Nº›</a:t>
            </a:fld>
            <a:endParaRPr lang="en-US"/>
          </a:p>
        </p:txBody>
      </p:sp>
      <p:grpSp>
        <p:nvGrpSpPr>
          <p:cNvPr id="20" name="Group 4">
            <a:extLst>
              <a:ext uri="{FF2B5EF4-FFF2-40B4-BE49-F238E27FC236}">
                <a16:creationId xmlns:a16="http://schemas.microsoft.com/office/drawing/2014/main" id="{6D952064-82C5-8D42-8F70-2BDD6ED06D62}"/>
              </a:ext>
            </a:extLst>
          </p:cNvPr>
          <p:cNvGrpSpPr>
            <a:grpSpLocks noChangeAspect="1"/>
          </p:cNvGrpSpPr>
          <p:nvPr userDrawn="1"/>
        </p:nvGrpSpPr>
        <p:grpSpPr bwMode="auto">
          <a:xfrm>
            <a:off x="11281250" y="6356350"/>
            <a:ext cx="303055" cy="311150"/>
            <a:chOff x="7110" y="4004"/>
            <a:chExt cx="191" cy="196"/>
          </a:xfrm>
        </p:grpSpPr>
        <p:sp>
          <p:nvSpPr>
            <p:cNvPr id="21" name="Freeform 5">
              <a:extLst>
                <a:ext uri="{FF2B5EF4-FFF2-40B4-BE49-F238E27FC236}">
                  <a16:creationId xmlns:a16="http://schemas.microsoft.com/office/drawing/2014/main" id="{51DA324D-5447-7F4C-B436-DCB83441E680}"/>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22" name="Freeform 6">
              <a:extLst>
                <a:ext uri="{FF2B5EF4-FFF2-40B4-BE49-F238E27FC236}">
                  <a16:creationId xmlns:a16="http://schemas.microsoft.com/office/drawing/2014/main" id="{55B8AAE7-FC85-774E-8895-310851D97A5D}"/>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23" name="Freeform 7">
              <a:extLst>
                <a:ext uri="{FF2B5EF4-FFF2-40B4-BE49-F238E27FC236}">
                  <a16:creationId xmlns:a16="http://schemas.microsoft.com/office/drawing/2014/main" id="{438043EA-FA14-6E4A-B494-5942194741F7}"/>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
        <p:nvSpPr>
          <p:cNvPr id="3" name="Text Placeholder 2">
            <a:extLst>
              <a:ext uri="{FF2B5EF4-FFF2-40B4-BE49-F238E27FC236}">
                <a16:creationId xmlns:a16="http://schemas.microsoft.com/office/drawing/2014/main" id="{E6E2B37D-AEF7-6944-BD8E-C760F7AFD801}"/>
              </a:ext>
            </a:extLst>
          </p:cNvPr>
          <p:cNvSpPr>
            <a:spLocks noGrp="1"/>
          </p:cNvSpPr>
          <p:nvPr>
            <p:ph type="body" sz="quarter" idx="10" hasCustomPrompt="1"/>
          </p:nvPr>
        </p:nvSpPr>
        <p:spPr>
          <a:xfrm>
            <a:off x="6549790" y="441326"/>
            <a:ext cx="5034516" cy="2378075"/>
          </a:xfrm>
        </p:spPr>
        <p:txBody>
          <a:bodyPr/>
          <a:lstStyle>
            <a:lvl1pPr marL="0" indent="0" algn="r">
              <a:buNone/>
              <a:defRPr sz="5397" b="1">
                <a:solidFill>
                  <a:schemeClr val="tx2"/>
                </a:solidFill>
              </a:defRPr>
            </a:lvl1pPr>
            <a:lvl2pPr marL="356438" indent="0">
              <a:buNone/>
              <a:defRPr sz="4398"/>
            </a:lvl2pPr>
            <a:lvl3pPr marL="712875" indent="0">
              <a:buNone/>
              <a:defRPr sz="3998"/>
            </a:lvl3pPr>
            <a:lvl4pPr marL="1069313" indent="0">
              <a:buNone/>
              <a:defRPr sz="3598"/>
            </a:lvl4pPr>
            <a:lvl5pPr marL="1425751" indent="0">
              <a:buNone/>
              <a:defRPr sz="3198"/>
            </a:lvl5pPr>
          </a:lstStyle>
          <a:p>
            <a:pPr lvl="0"/>
            <a:r>
              <a:rPr lang="en-US"/>
              <a:t>Section divider alternative</a:t>
            </a:r>
          </a:p>
        </p:txBody>
      </p:sp>
    </p:spTree>
    <p:extLst>
      <p:ext uri="{BB962C8B-B14F-4D97-AF65-F5344CB8AC3E}">
        <p14:creationId xmlns:p14="http://schemas.microsoft.com/office/powerpoint/2010/main" val="211300244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8_Standard slide_no bullet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563AC7F-FEC6-ED4C-9B1B-891F3E22AE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89976" y="-1"/>
            <a:ext cx="12319739" cy="6858001"/>
          </a:xfrm>
          <a:prstGeom prst="rect">
            <a:avLst/>
          </a:prstGeom>
        </p:spPr>
      </p:pic>
      <p:sp>
        <p:nvSpPr>
          <p:cNvPr id="2" name="Rectangle 1">
            <a:extLst>
              <a:ext uri="{FF2B5EF4-FFF2-40B4-BE49-F238E27FC236}">
                <a16:creationId xmlns:a16="http://schemas.microsoft.com/office/drawing/2014/main" id="{0D58937D-F5EA-E545-B2FB-2D1235BF57B3}"/>
              </a:ext>
            </a:extLst>
          </p:cNvPr>
          <p:cNvSpPr/>
          <p:nvPr userDrawn="1"/>
        </p:nvSpPr>
        <p:spPr>
          <a:xfrm>
            <a:off x="-89976" y="-1"/>
            <a:ext cx="2701187" cy="6858001"/>
          </a:xfrm>
          <a:prstGeom prst="rect">
            <a:avLst/>
          </a:pr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a:solidFill>
                <a:schemeClr val="tx1"/>
              </a:solidFill>
            </a:endParaRPr>
          </a:p>
        </p:txBody>
      </p:sp>
      <p:grpSp>
        <p:nvGrpSpPr>
          <p:cNvPr id="13" name="Group 4">
            <a:extLst>
              <a:ext uri="{FF2B5EF4-FFF2-40B4-BE49-F238E27FC236}">
                <a16:creationId xmlns:a16="http://schemas.microsoft.com/office/drawing/2014/main" id="{483F10A0-1A67-EC45-B184-90AECC1E74AD}"/>
              </a:ext>
            </a:extLst>
          </p:cNvPr>
          <p:cNvGrpSpPr>
            <a:grpSpLocks noChangeAspect="1"/>
          </p:cNvGrpSpPr>
          <p:nvPr userDrawn="1"/>
        </p:nvGrpSpPr>
        <p:grpSpPr bwMode="auto">
          <a:xfrm>
            <a:off x="11286003" y="6356350"/>
            <a:ext cx="303055" cy="311150"/>
            <a:chOff x="7110" y="4004"/>
            <a:chExt cx="191" cy="196"/>
          </a:xfrm>
        </p:grpSpPr>
        <p:sp>
          <p:nvSpPr>
            <p:cNvPr id="14" name="Freeform 5">
              <a:extLst>
                <a:ext uri="{FF2B5EF4-FFF2-40B4-BE49-F238E27FC236}">
                  <a16:creationId xmlns:a16="http://schemas.microsoft.com/office/drawing/2014/main" id="{4E532FF4-BC4A-7C4E-82AA-463C40E0D53F}"/>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 name="Freeform 6">
              <a:extLst>
                <a:ext uri="{FF2B5EF4-FFF2-40B4-BE49-F238E27FC236}">
                  <a16:creationId xmlns:a16="http://schemas.microsoft.com/office/drawing/2014/main" id="{6B8DEC7B-24F2-AC4C-AF39-57D64A37B363}"/>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9" name="Freeform 7">
              <a:extLst>
                <a:ext uri="{FF2B5EF4-FFF2-40B4-BE49-F238E27FC236}">
                  <a16:creationId xmlns:a16="http://schemas.microsoft.com/office/drawing/2014/main" id="{AC736915-FACB-2948-BB92-5E1923AB03C1}"/>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
        <p:nvSpPr>
          <p:cNvPr id="7" name="Slide Number Placeholder 5">
            <a:extLst>
              <a:ext uri="{FF2B5EF4-FFF2-40B4-BE49-F238E27FC236}">
                <a16:creationId xmlns:a16="http://schemas.microsoft.com/office/drawing/2014/main" id="{7EB4FF8D-78EC-434A-993B-35A0FB8C1B56}"/>
              </a:ext>
            </a:extLst>
          </p:cNvPr>
          <p:cNvSpPr>
            <a:spLocks noGrp="1"/>
          </p:cNvSpPr>
          <p:nvPr>
            <p:ph type="sldNum" sz="quarter" idx="4"/>
          </p:nvPr>
        </p:nvSpPr>
        <p:spPr>
          <a:xfrm>
            <a:off x="616900" y="6471244"/>
            <a:ext cx="662721" cy="180000"/>
          </a:xfrm>
          <a:prstGeom prst="rect">
            <a:avLst/>
          </a:prstGeom>
        </p:spPr>
        <p:txBody>
          <a:bodyPr vert="horz" lIns="0" tIns="0" rIns="0" bIns="0" rtlCol="0" anchor="ctr"/>
          <a:lstStyle>
            <a:lvl1pPr marL="0" algn="l" defTabSz="913943" rtl="0" eaLnBrk="1" latinLnBrk="0" hangingPunct="1">
              <a:defRPr lang="en-IN" sz="800" kern="1200" smtClean="0">
                <a:solidFill>
                  <a:schemeClr val="bg1"/>
                </a:solidFill>
                <a:latin typeface="EYInterstate" panose="02000503020000020004" pitchFamily="2" charset="0"/>
                <a:ea typeface="+mn-ea"/>
                <a:cs typeface="+mn-cs"/>
              </a:defRPr>
            </a:lvl1pPr>
          </a:lstStyle>
          <a:p>
            <a:fld id="{F1BC30E3-FFE5-4B91-AA19-87A149EBB9EE}" type="slidenum">
              <a:rPr lang="en-US" smtClean="0"/>
              <a:pPr/>
              <a:t>‹Nº›</a:t>
            </a:fld>
            <a:endParaRPr lang="en-US"/>
          </a:p>
        </p:txBody>
      </p:sp>
      <p:grpSp>
        <p:nvGrpSpPr>
          <p:cNvPr id="20" name="Group 4">
            <a:extLst>
              <a:ext uri="{FF2B5EF4-FFF2-40B4-BE49-F238E27FC236}">
                <a16:creationId xmlns:a16="http://schemas.microsoft.com/office/drawing/2014/main" id="{6D952064-82C5-8D42-8F70-2BDD6ED06D62}"/>
              </a:ext>
            </a:extLst>
          </p:cNvPr>
          <p:cNvGrpSpPr>
            <a:grpSpLocks noChangeAspect="1"/>
          </p:cNvGrpSpPr>
          <p:nvPr userDrawn="1"/>
        </p:nvGrpSpPr>
        <p:grpSpPr bwMode="auto">
          <a:xfrm>
            <a:off x="11281250" y="6356350"/>
            <a:ext cx="303055" cy="311150"/>
            <a:chOff x="7110" y="4004"/>
            <a:chExt cx="191" cy="196"/>
          </a:xfrm>
        </p:grpSpPr>
        <p:sp>
          <p:nvSpPr>
            <p:cNvPr id="21" name="Freeform 5">
              <a:extLst>
                <a:ext uri="{FF2B5EF4-FFF2-40B4-BE49-F238E27FC236}">
                  <a16:creationId xmlns:a16="http://schemas.microsoft.com/office/drawing/2014/main" id="{51DA324D-5447-7F4C-B436-DCB83441E680}"/>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22" name="Freeform 6">
              <a:extLst>
                <a:ext uri="{FF2B5EF4-FFF2-40B4-BE49-F238E27FC236}">
                  <a16:creationId xmlns:a16="http://schemas.microsoft.com/office/drawing/2014/main" id="{55B8AAE7-FC85-774E-8895-310851D97A5D}"/>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23" name="Freeform 7">
              <a:extLst>
                <a:ext uri="{FF2B5EF4-FFF2-40B4-BE49-F238E27FC236}">
                  <a16:creationId xmlns:a16="http://schemas.microsoft.com/office/drawing/2014/main" id="{438043EA-FA14-6E4A-B494-5942194741F7}"/>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
        <p:nvSpPr>
          <p:cNvPr id="3" name="Text Placeholder 2">
            <a:extLst>
              <a:ext uri="{FF2B5EF4-FFF2-40B4-BE49-F238E27FC236}">
                <a16:creationId xmlns:a16="http://schemas.microsoft.com/office/drawing/2014/main" id="{E6E2B37D-AEF7-6944-BD8E-C760F7AFD801}"/>
              </a:ext>
            </a:extLst>
          </p:cNvPr>
          <p:cNvSpPr>
            <a:spLocks noGrp="1"/>
          </p:cNvSpPr>
          <p:nvPr>
            <p:ph type="body" sz="quarter" idx="10" hasCustomPrompt="1"/>
          </p:nvPr>
        </p:nvSpPr>
        <p:spPr>
          <a:xfrm>
            <a:off x="616900" y="2239964"/>
            <a:ext cx="5034516" cy="2378075"/>
          </a:xfrm>
        </p:spPr>
        <p:txBody>
          <a:bodyPr anchor="ctr"/>
          <a:lstStyle>
            <a:lvl1pPr marL="0" indent="0" algn="l">
              <a:buNone/>
              <a:defRPr sz="5397" b="1">
                <a:solidFill>
                  <a:schemeClr val="tx2"/>
                </a:solidFill>
              </a:defRPr>
            </a:lvl1pPr>
            <a:lvl2pPr marL="356438" indent="0">
              <a:buNone/>
              <a:defRPr sz="4398"/>
            </a:lvl2pPr>
            <a:lvl3pPr marL="712875" indent="0">
              <a:buNone/>
              <a:defRPr sz="3998"/>
            </a:lvl3pPr>
            <a:lvl4pPr marL="1069313" indent="0">
              <a:buNone/>
              <a:defRPr sz="3598"/>
            </a:lvl4pPr>
            <a:lvl5pPr marL="1425751" indent="0">
              <a:buNone/>
              <a:defRPr sz="3198"/>
            </a:lvl5pPr>
          </a:lstStyle>
          <a:p>
            <a:pPr lvl="0"/>
            <a:r>
              <a:rPr lang="en-US"/>
              <a:t>Section divider alternative</a:t>
            </a:r>
          </a:p>
        </p:txBody>
      </p:sp>
    </p:spTree>
    <p:extLst>
      <p:ext uri="{BB962C8B-B14F-4D97-AF65-F5344CB8AC3E}">
        <p14:creationId xmlns:p14="http://schemas.microsoft.com/office/powerpoint/2010/main" val="28484561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1378" y="2060235"/>
            <a:ext cx="5289245" cy="3025522"/>
          </a:xfrm>
        </p:spPr>
        <p:txBody>
          <a:bodyPr lIns="0" tIns="0" rIns="0" bIns="0">
            <a:noAutofit/>
          </a:bodyPr>
          <a:lstStyle>
            <a:lvl1pPr marL="0" indent="0" algn="ctr">
              <a:buNone/>
              <a:defRPr lang="en-US" sz="2799" dirty="0" smtClean="0">
                <a:latin typeface="Georgia" panose="02040502050405020303" pitchFamily="18" charset="0"/>
              </a:defRPr>
            </a:lvl1pPr>
          </a:lstStyle>
          <a:p>
            <a:pPr marL="356438" lvl="0" indent="-356438" algn="ctr">
              <a:spcBef>
                <a:spcPts val="0"/>
              </a:spcBef>
            </a:pPr>
            <a:r>
              <a:rPr lang="en-US"/>
              <a:t>Click to 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1378" y="5506678"/>
            <a:ext cx="5289245" cy="316838"/>
          </a:xfrm>
        </p:spPr>
        <p:txBody>
          <a:bodyPr lIns="0" tIns="0" rIns="0" bIns="0">
            <a:noAutofit/>
          </a:bodyPr>
          <a:lstStyle>
            <a:lvl1pPr marL="0" indent="0" algn="ctr">
              <a:buNone/>
              <a:defRPr lang="en-US" sz="1599" dirty="0" smtClean="0">
                <a:solidFill>
                  <a:srgbClr val="FFE600"/>
                </a:solidFill>
                <a:latin typeface="+mn-lt"/>
              </a:defRPr>
            </a:lvl1pPr>
          </a:lstStyle>
          <a:p>
            <a:pPr marL="356438" lvl="0" indent="-356438"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1378" y="5818717"/>
            <a:ext cx="5289245" cy="316838"/>
          </a:xfrm>
        </p:spPr>
        <p:txBody>
          <a:bodyPr vert="horz" lIns="0" tIns="0" rIns="0" bIns="0" rtlCol="0" anchor="t" anchorCtr="0">
            <a:noAutofit/>
          </a:bodyPr>
          <a:lstStyle>
            <a:lvl1pPr marL="0" indent="0" algn="ctr">
              <a:buNone/>
              <a:defRPr lang="en-US" sz="1599" dirty="0" smtClean="0">
                <a:latin typeface="+mn-lt"/>
              </a:defRPr>
            </a:lvl1pPr>
          </a:lstStyle>
          <a:p>
            <a:pPr marL="356438" lvl="0" indent="-356438"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7415" y="979788"/>
            <a:ext cx="2337171"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194">
                <a:solidFill>
                  <a:schemeClr val="tx2"/>
                </a:solidFill>
                <a:latin typeface="Georgia" panose="02040502050405020303" pitchFamily="18" charset="0"/>
              </a:rPr>
              <a:t>“ </a:t>
            </a:r>
          </a:p>
        </p:txBody>
      </p:sp>
      <p:sp>
        <p:nvSpPr>
          <p:cNvPr id="7" name="Footer Placeholder 4">
            <a:extLst>
              <a:ext uri="{FF2B5EF4-FFF2-40B4-BE49-F238E27FC236}">
                <a16:creationId xmlns:a16="http://schemas.microsoft.com/office/drawing/2014/main" id="{D3174B8C-5E59-8648-9BCC-4C87B01C3276}"/>
              </a:ext>
            </a:extLst>
          </p:cNvPr>
          <p:cNvSpPr>
            <a:spLocks noGrp="1"/>
          </p:cNvSpPr>
          <p:nvPr>
            <p:ph type="ftr" sz="quarter" idx="3"/>
          </p:nvPr>
        </p:nvSpPr>
        <p:spPr>
          <a:xfrm>
            <a:off x="978079" y="6471244"/>
            <a:ext cx="3084493" cy="180000"/>
          </a:xfrm>
          <a:prstGeom prst="rect">
            <a:avLst/>
          </a:prstGeom>
        </p:spPr>
        <p:txBody>
          <a:bodyPr vert="horz" lIns="0" tIns="0" rIns="0" bIns="0" rtlCol="0" anchor="ctr"/>
          <a:lstStyle>
            <a:lvl1pPr marL="0" algn="l" defTabSz="913943" rtl="0" eaLnBrk="1" latinLnBrk="0" hangingPunct="1">
              <a:defRPr lang="en-IN" sz="800" i="0" kern="1200" dirty="0">
                <a:solidFill>
                  <a:schemeClr val="bg1"/>
                </a:solidFill>
                <a:latin typeface="+mj-lt"/>
                <a:ea typeface="+mn-ea"/>
                <a:cs typeface="+mn-cs"/>
              </a:defRPr>
            </a:lvl1pPr>
          </a:lstStyle>
          <a:p>
            <a:endParaRPr lang="en-US"/>
          </a:p>
        </p:txBody>
      </p:sp>
      <p:sp>
        <p:nvSpPr>
          <p:cNvPr id="8" name="Slide Number Placeholder 5">
            <a:extLst>
              <a:ext uri="{FF2B5EF4-FFF2-40B4-BE49-F238E27FC236}">
                <a16:creationId xmlns:a16="http://schemas.microsoft.com/office/drawing/2014/main" id="{94454F8A-0800-EB4B-A372-B359FCC38757}"/>
              </a:ext>
            </a:extLst>
          </p:cNvPr>
          <p:cNvSpPr>
            <a:spLocks noGrp="1"/>
          </p:cNvSpPr>
          <p:nvPr>
            <p:ph type="sldNum" sz="quarter" idx="4"/>
          </p:nvPr>
        </p:nvSpPr>
        <p:spPr>
          <a:xfrm>
            <a:off x="616900" y="6471244"/>
            <a:ext cx="662721" cy="180000"/>
          </a:xfrm>
          <a:prstGeom prst="rect">
            <a:avLst/>
          </a:prstGeom>
        </p:spPr>
        <p:txBody>
          <a:bodyPr vert="horz" lIns="0" tIns="0" rIns="0" bIns="0" rtlCol="0" anchor="ctr"/>
          <a:lstStyle>
            <a:lvl1pPr marL="0" algn="l" defTabSz="913943" rtl="0" eaLnBrk="1" latinLnBrk="0" hangingPunct="1">
              <a:defRPr lang="en-IN" sz="800" kern="1200" smtClean="0">
                <a:solidFill>
                  <a:schemeClr val="bg1"/>
                </a:solidFill>
                <a:latin typeface="EYInterstate" panose="02000503020000020004" pitchFamily="2" charset="0"/>
                <a:ea typeface="+mn-ea"/>
                <a:cs typeface="+mn-cs"/>
              </a:defRPr>
            </a:lvl1pPr>
          </a:lstStyle>
          <a:p>
            <a:fld id="{F1BC30E3-FFE5-4B91-AA19-87A149EBB9EE}" type="slidenum">
              <a:rPr smtClean="0"/>
              <a:pPr/>
              <a:t>‹Nº›</a:t>
            </a:fld>
            <a:endParaRPr/>
          </a:p>
        </p:txBody>
      </p:sp>
    </p:spTree>
    <p:extLst>
      <p:ext uri="{BB962C8B-B14F-4D97-AF65-F5344CB8AC3E}">
        <p14:creationId xmlns:p14="http://schemas.microsoft.com/office/powerpoint/2010/main" val="3542905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w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9.wmf"/><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4.wmf"/><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3.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image" Target="../media/image19.wmf"/><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theme" Target="../theme/theme4.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26" Type="http://schemas.openxmlformats.org/officeDocument/2006/relationships/theme" Target="../theme/theme5.xml"/><Relationship Id="rId3" Type="http://schemas.openxmlformats.org/officeDocument/2006/relationships/slideLayout" Target="../slideLayouts/slideLayout82.xml"/><Relationship Id="rId21" Type="http://schemas.openxmlformats.org/officeDocument/2006/relationships/slideLayout" Target="../slideLayouts/slideLayout100.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slideLayout" Target="../slideLayouts/slideLayout104.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image" Target="../media/image1.wmf"/><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3" Type="http://schemas.openxmlformats.org/officeDocument/2006/relationships/slideLayout" Target="../slideLayouts/slideLayout120.xml"/><Relationship Id="rId21" Type="http://schemas.openxmlformats.org/officeDocument/2006/relationships/theme" Target="../theme/theme7.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image" Target="../media/image1.wmf"/></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01600"/>
            <a:ext cx="10972800" cy="8604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601" y="1425600"/>
            <a:ext cx="10972800" cy="470001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3451201" y="6519672"/>
            <a:ext cx="4579200" cy="201168"/>
          </a:xfrm>
          <a:prstGeom prst="rect">
            <a:avLst/>
          </a:prstGeom>
        </p:spPr>
        <p:txBody>
          <a:bodyPr vert="horz" lIns="0" tIns="0" rIns="0" bIns="0" rtlCol="0" anchor="t" anchorCtr="0">
            <a:noAutofit/>
          </a:bodyPr>
          <a:lstStyle>
            <a:lvl1pPr algn="l">
              <a:defRPr sz="1100">
                <a:solidFill>
                  <a:schemeClr val="bg1"/>
                </a:solidFill>
                <a:latin typeface="+mn-lt"/>
              </a:defRPr>
            </a:lvl1pPr>
          </a:lstStyle>
          <a:p>
            <a:r>
              <a:rPr lang="en-GB"/>
              <a:t>Presentation title</a:t>
            </a:r>
          </a:p>
        </p:txBody>
      </p:sp>
      <p:sp>
        <p:nvSpPr>
          <p:cNvPr id="7" name="TextBox 6"/>
          <p:cNvSpPr txBox="1"/>
          <p:nvPr/>
        </p:nvSpPr>
        <p:spPr>
          <a:xfrm>
            <a:off x="609600" y="6519672"/>
            <a:ext cx="885139" cy="201168"/>
          </a:xfrm>
          <a:prstGeom prst="rect">
            <a:avLst/>
          </a:prstGeom>
          <a:noFill/>
        </p:spPr>
        <p:txBody>
          <a:bodyPr wrap="square" lIns="0" tIns="0" rIns="0" bIns="0" rtlCol="0" anchor="t" anchorCtr="0">
            <a:noAutofit/>
          </a:bodyPr>
          <a:lstStyle/>
          <a:p>
            <a:r>
              <a:rPr lang="en-GB" sz="1100" err="1">
                <a:solidFill>
                  <a:schemeClr val="bg1"/>
                </a:solidFill>
                <a:latin typeface="+mn-lt"/>
              </a:rPr>
              <a:t>Página</a:t>
            </a:r>
            <a:r>
              <a:rPr lang="en-GB" sz="1100">
                <a:solidFill>
                  <a:schemeClr val="bg1"/>
                </a:solidFill>
                <a:latin typeface="+mn-lt"/>
              </a:rPr>
              <a:t> </a:t>
            </a:r>
            <a:fld id="{9AE4D82F-B047-469B-AC52-A46321747EAF}" type="slidenum">
              <a:rPr lang="en-GB" sz="1100" smtClean="0">
                <a:solidFill>
                  <a:schemeClr val="bg1"/>
                </a:solidFill>
                <a:latin typeface="+mn-lt"/>
              </a:rPr>
              <a:pPr/>
              <a:t>‹Nº›</a:t>
            </a:fld>
            <a:endParaRPr lang="en-GB" sz="1100">
              <a:solidFill>
                <a:schemeClr val="bg1"/>
              </a:solidFill>
              <a:latin typeface="+mn-lt"/>
            </a:endParaRPr>
          </a:p>
        </p:txBody>
      </p:sp>
      <p:sp>
        <p:nvSpPr>
          <p:cNvPr id="4" name="Date Placeholder 3"/>
          <p:cNvSpPr>
            <a:spLocks noGrp="1"/>
          </p:cNvSpPr>
          <p:nvPr>
            <p:ph type="dt" sz="half" idx="2"/>
          </p:nvPr>
        </p:nvSpPr>
        <p:spPr>
          <a:xfrm>
            <a:off x="1494739" y="6519672"/>
            <a:ext cx="1370886" cy="201168"/>
          </a:xfrm>
          <a:prstGeom prst="rect">
            <a:avLst/>
          </a:prstGeom>
        </p:spPr>
        <p:txBody>
          <a:bodyPr vert="horz" wrap="none" lIns="0" tIns="0" rIns="0" bIns="0" rtlCol="0" anchor="t" anchorCtr="0"/>
          <a:lstStyle>
            <a:lvl1pPr algn="l">
              <a:defRPr sz="1100">
                <a:solidFill>
                  <a:schemeClr val="bg1"/>
                </a:solidFill>
                <a:latin typeface="+mn-lt"/>
              </a:defRPr>
            </a:lvl1pPr>
          </a:lstStyle>
          <a:p>
            <a:r>
              <a:rPr lang="en-US"/>
              <a:t>1 January 2014</a:t>
            </a:r>
          </a:p>
        </p:txBody>
      </p:sp>
      <p:pic>
        <p:nvPicPr>
          <p:cNvPr id="12" name="Picture 11"/>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11185135" y="6327648"/>
            <a:ext cx="399711" cy="408838"/>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 id="2147483744" r:id="rId2"/>
    <p:sldLayoutId id="2147483745" r:id="rId3"/>
    <p:sldLayoutId id="2147483747" r:id="rId4"/>
    <p:sldLayoutId id="2147483777" r:id="rId5"/>
    <p:sldLayoutId id="2147483668" r:id="rId6"/>
    <p:sldLayoutId id="2147483730" r:id="rId7"/>
    <p:sldLayoutId id="2147483731" r:id="rId8"/>
    <p:sldLayoutId id="2147483669" r:id="rId9"/>
    <p:sldLayoutId id="2147483773" r:id="rId10"/>
    <p:sldLayoutId id="2147483670" r:id="rId11"/>
    <p:sldLayoutId id="2147483671" r:id="rId12"/>
    <p:sldLayoutId id="2147483672" r:id="rId13"/>
    <p:sldLayoutId id="2147483673" r:id="rId14"/>
    <p:sldLayoutId id="2147483674" r:id="rId15"/>
    <p:sldLayoutId id="2147483726" r:id="rId16"/>
    <p:sldLayoutId id="2147483677" r:id="rId17"/>
    <p:sldLayoutId id="2147483678" r:id="rId18"/>
    <p:sldLayoutId id="2147483679" r:id="rId19"/>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01600"/>
            <a:ext cx="10972800" cy="8604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601" y="1425600"/>
            <a:ext cx="10972800" cy="46980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3451201" y="6519672"/>
            <a:ext cx="4579200" cy="201168"/>
          </a:xfrm>
          <a:prstGeom prst="rect">
            <a:avLst/>
          </a:prstGeom>
        </p:spPr>
        <p:txBody>
          <a:bodyPr vert="horz" lIns="0" tIns="0" rIns="0" bIns="0" rtlCol="0" anchor="t" anchorCtr="0">
            <a:noAutofit/>
          </a:bodyPr>
          <a:lstStyle>
            <a:lvl1pPr algn="l">
              <a:defRPr sz="1100">
                <a:solidFill>
                  <a:schemeClr val="bg1"/>
                </a:solidFill>
                <a:latin typeface="+mn-lt"/>
              </a:defRPr>
            </a:lvl1pPr>
          </a:lstStyle>
          <a:p>
            <a:r>
              <a:rPr lang="es-MX"/>
              <a:t>Actualización Tributaria en Países Mineros de LATAM</a:t>
            </a:r>
            <a:br>
              <a:rPr lang="es-MX"/>
            </a:br>
            <a:endParaRPr lang="en-GB"/>
          </a:p>
        </p:txBody>
      </p:sp>
      <p:sp>
        <p:nvSpPr>
          <p:cNvPr id="7" name="TextBox 6"/>
          <p:cNvSpPr txBox="1"/>
          <p:nvPr/>
        </p:nvSpPr>
        <p:spPr>
          <a:xfrm>
            <a:off x="609601" y="6519672"/>
            <a:ext cx="886506" cy="201168"/>
          </a:xfrm>
          <a:prstGeom prst="rect">
            <a:avLst/>
          </a:prstGeom>
          <a:noFill/>
        </p:spPr>
        <p:txBody>
          <a:bodyPr wrap="square" lIns="0" tIns="0" rIns="0" bIns="0" rtlCol="0" anchor="t" anchorCtr="0">
            <a:noAutofit/>
          </a:bodyPr>
          <a:lstStyle/>
          <a:p>
            <a:r>
              <a:rPr lang="en-GB" sz="1100">
                <a:solidFill>
                  <a:schemeClr val="bg1"/>
                </a:solidFill>
                <a:latin typeface="+mn-lt"/>
              </a:rPr>
              <a:t>Page </a:t>
            </a:r>
            <a:fld id="{9AE4D82F-B047-469B-AC52-A46321747EAF}" type="slidenum">
              <a:rPr lang="en-GB" sz="1100" smtClean="0">
                <a:solidFill>
                  <a:schemeClr val="bg1"/>
                </a:solidFill>
                <a:latin typeface="+mn-lt"/>
              </a:rPr>
              <a:pPr/>
              <a:t>‹Nº›</a:t>
            </a:fld>
            <a:endParaRPr lang="en-GB" sz="1100">
              <a:solidFill>
                <a:schemeClr val="bg1"/>
              </a:solidFill>
              <a:latin typeface="+mn-lt"/>
            </a:endParaRPr>
          </a:p>
        </p:txBody>
      </p:sp>
      <p:sp>
        <p:nvSpPr>
          <p:cNvPr id="12" name="Date Placeholder 3"/>
          <p:cNvSpPr>
            <a:spLocks noGrp="1"/>
          </p:cNvSpPr>
          <p:nvPr>
            <p:ph type="dt" sz="half" idx="2"/>
          </p:nvPr>
        </p:nvSpPr>
        <p:spPr>
          <a:xfrm>
            <a:off x="1494739" y="6519672"/>
            <a:ext cx="1370886" cy="201168"/>
          </a:xfrm>
          <a:prstGeom prst="rect">
            <a:avLst/>
          </a:prstGeom>
        </p:spPr>
        <p:txBody>
          <a:bodyPr vert="horz" wrap="none" lIns="0" tIns="0" rIns="0" bIns="0" rtlCol="0" anchor="t" anchorCtr="0"/>
          <a:lstStyle>
            <a:lvl1pPr algn="l">
              <a:defRPr sz="1100">
                <a:solidFill>
                  <a:schemeClr val="bg1"/>
                </a:solidFill>
                <a:latin typeface="+mn-lt"/>
              </a:defRPr>
            </a:lvl1pPr>
          </a:lstStyle>
          <a:p>
            <a:r>
              <a:rPr lang="en-US"/>
              <a:t>1 January 2014</a:t>
            </a:r>
          </a:p>
        </p:txBody>
      </p:sp>
      <p:pic>
        <p:nvPicPr>
          <p:cNvPr id="10" name="Picture 9"/>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11186430" y="6327648"/>
            <a:ext cx="402294" cy="411480"/>
          </a:xfrm>
          <a:prstGeom prst="rect">
            <a:avLst/>
          </a:prstGeom>
        </p:spPr>
      </p:pic>
    </p:spTree>
    <p:extLst>
      <p:ext uri="{BB962C8B-B14F-4D97-AF65-F5344CB8AC3E}">
        <p14:creationId xmlns:p14="http://schemas.microsoft.com/office/powerpoint/2010/main" val="2074791551"/>
      </p:ext>
    </p:extLst>
  </p:cSld>
  <p:clrMap bg1="lt1" tx1="dk1" bg2="lt2" tx2="dk2" accent1="accent1" accent2="accent2" accent3="accent3" accent4="accent4" accent5="accent5" accent6="accent6" hlink="hlink" folHlink="folHlink"/>
  <p:sldLayoutIdLst>
    <p:sldLayoutId id="2147483709" r:id="rId1"/>
    <p:sldLayoutId id="2147483763" r:id="rId2"/>
    <p:sldLayoutId id="2147483764" r:id="rId3"/>
    <p:sldLayoutId id="2147483766" r:id="rId4"/>
    <p:sldLayoutId id="2147483778" r:id="rId5"/>
    <p:sldLayoutId id="2147483710" r:id="rId6"/>
    <p:sldLayoutId id="2147483732" r:id="rId7"/>
    <p:sldLayoutId id="2147483733" r:id="rId8"/>
    <p:sldLayoutId id="2147483711" r:id="rId9"/>
    <p:sldLayoutId id="2147483774" r:id="rId10"/>
    <p:sldLayoutId id="2147483712" r:id="rId11"/>
    <p:sldLayoutId id="2147483713" r:id="rId12"/>
    <p:sldLayoutId id="2147483714" r:id="rId13"/>
    <p:sldLayoutId id="2147483715" r:id="rId14"/>
    <p:sldLayoutId id="2147483716" r:id="rId15"/>
    <p:sldLayoutId id="2147483727" r:id="rId16"/>
    <p:sldLayoutId id="2147483719" r:id="rId17"/>
    <p:sldLayoutId id="2147483720" r:id="rId18"/>
    <p:sldLayoutId id="2147483721" r:id="rId19"/>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01600"/>
            <a:ext cx="10972800" cy="8604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601" y="1425599"/>
            <a:ext cx="10972800" cy="470001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3451201" y="6519672"/>
            <a:ext cx="4579200" cy="136728"/>
          </a:xfrm>
          <a:prstGeom prst="rect">
            <a:avLst/>
          </a:prstGeom>
        </p:spPr>
        <p:txBody>
          <a:bodyPr vert="horz" lIns="0" tIns="0" rIns="0" bIns="0" rtlCol="0" anchor="t" anchorCtr="0">
            <a:noAutofit/>
          </a:bodyPr>
          <a:lstStyle>
            <a:lvl1pPr algn="ctr">
              <a:defRPr sz="1100">
                <a:solidFill>
                  <a:schemeClr val="bg1"/>
                </a:solidFill>
                <a:latin typeface="EYInterstate Light" panose="02000506000000020004" pitchFamily="2" charset="0"/>
              </a:defRPr>
            </a:lvl1pPr>
          </a:lstStyle>
          <a:p>
            <a:r>
              <a:rPr lang="en-GB"/>
              <a:t>Jetsmart – HQ Tax Analysis - Confidential</a:t>
            </a:r>
          </a:p>
        </p:txBody>
      </p:sp>
      <p:sp>
        <p:nvSpPr>
          <p:cNvPr id="7" name="TextBox 6"/>
          <p:cNvSpPr txBox="1"/>
          <p:nvPr/>
        </p:nvSpPr>
        <p:spPr>
          <a:xfrm>
            <a:off x="609601" y="6519672"/>
            <a:ext cx="886506" cy="201168"/>
          </a:xfrm>
          <a:prstGeom prst="rect">
            <a:avLst/>
          </a:prstGeom>
          <a:noFill/>
        </p:spPr>
        <p:txBody>
          <a:bodyPr wrap="square" lIns="0" tIns="0" rIns="0" bIns="0" rtlCol="0" anchor="t" anchorCtr="0">
            <a:noAutofit/>
          </a:bodyPr>
          <a:lstStyle/>
          <a:p>
            <a:r>
              <a:rPr lang="en-GB" sz="1100">
                <a:solidFill>
                  <a:schemeClr val="bg1"/>
                </a:solidFill>
                <a:latin typeface="EYInterstate Light" panose="02000506000000020004" pitchFamily="2" charset="0"/>
              </a:rPr>
              <a:t>Page </a:t>
            </a:r>
            <a:fld id="{9AE4D82F-B047-469B-AC52-A46321747EAF}" type="slidenum">
              <a:rPr lang="en-GB" sz="1100" smtClean="0">
                <a:solidFill>
                  <a:schemeClr val="bg1"/>
                </a:solidFill>
                <a:latin typeface="EYInterstate Light" panose="02000506000000020004" pitchFamily="2" charset="0"/>
              </a:rPr>
              <a:pPr/>
              <a:t>‹Nº›</a:t>
            </a:fld>
            <a:endParaRPr lang="en-GB" sz="1100">
              <a:solidFill>
                <a:schemeClr val="bg1"/>
              </a:solidFill>
              <a:latin typeface="EYInterstate Light" panose="02000506000000020004" pitchFamily="2" charset="0"/>
            </a:endParaRPr>
          </a:p>
        </p:txBody>
      </p:sp>
      <p:sp>
        <p:nvSpPr>
          <p:cNvPr id="12" name="Date Placeholder 3"/>
          <p:cNvSpPr>
            <a:spLocks noGrp="1"/>
          </p:cNvSpPr>
          <p:nvPr>
            <p:ph type="dt" sz="half" idx="2"/>
          </p:nvPr>
        </p:nvSpPr>
        <p:spPr>
          <a:xfrm>
            <a:off x="1494739" y="6519672"/>
            <a:ext cx="1370886" cy="201168"/>
          </a:xfrm>
          <a:prstGeom prst="rect">
            <a:avLst/>
          </a:prstGeom>
        </p:spPr>
        <p:txBody>
          <a:bodyPr vert="horz" wrap="none" lIns="0" tIns="0" rIns="0" bIns="0" rtlCol="0" anchor="t" anchorCtr="0"/>
          <a:lstStyle>
            <a:lvl1pPr algn="l">
              <a:defRPr sz="1100">
                <a:solidFill>
                  <a:schemeClr val="bg1"/>
                </a:solidFill>
                <a:latin typeface="EYInterstate Light" panose="02000506000000020004" pitchFamily="2" charset="0"/>
              </a:defRPr>
            </a:lvl1pPr>
          </a:lstStyle>
          <a:p>
            <a:r>
              <a:rPr lang="en-US"/>
              <a:t>1 January 2014</a:t>
            </a:r>
          </a:p>
        </p:txBody>
      </p:sp>
      <p:pic>
        <p:nvPicPr>
          <p:cNvPr id="13" name="Picture 12"/>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11186430" y="6327648"/>
            <a:ext cx="402294" cy="411480"/>
          </a:xfrm>
          <a:prstGeom prst="rect">
            <a:avLst/>
          </a:prstGeom>
        </p:spPr>
      </p:pic>
    </p:spTree>
  </p:cSld>
  <p:clrMap bg1="lt1" tx1="dk1" bg2="lt2" tx2="dk2" accent1="accent1" accent2="accent2" accent3="accent3" accent4="accent4" accent5="accent5" accent6="accent6" hlink="hlink" folHlink="folHlink"/>
  <p:sldLayoutIdLst>
    <p:sldLayoutId id="2147483681" r:id="rId1"/>
    <p:sldLayoutId id="2147483758" r:id="rId2"/>
    <p:sldLayoutId id="2147483759" r:id="rId3"/>
    <p:sldLayoutId id="2147483761" r:id="rId4"/>
    <p:sldLayoutId id="2147483779" r:id="rId5"/>
    <p:sldLayoutId id="2147483682" r:id="rId6"/>
    <p:sldLayoutId id="2147483734" r:id="rId7"/>
    <p:sldLayoutId id="2147483735" r:id="rId8"/>
    <p:sldLayoutId id="2147483683" r:id="rId9"/>
    <p:sldLayoutId id="2147483775" r:id="rId10"/>
    <p:sldLayoutId id="2147483684" r:id="rId11"/>
    <p:sldLayoutId id="2147483685" r:id="rId12"/>
    <p:sldLayoutId id="2147483686" r:id="rId13"/>
    <p:sldLayoutId id="2147483687" r:id="rId14"/>
    <p:sldLayoutId id="2147483688" r:id="rId15"/>
    <p:sldLayoutId id="2147483728" r:id="rId16"/>
    <p:sldLayoutId id="2147483691" r:id="rId17"/>
    <p:sldLayoutId id="2147483692" r:id="rId18"/>
    <p:sldLayoutId id="2147483693" r:id="rId19"/>
  </p:sldLayoutIdLst>
  <p:hf sldNum="0" hdr="0"/>
  <p:txStyles>
    <p:titleStyle>
      <a:lvl1pPr algn="l" defTabSz="914400" rtl="0" eaLnBrk="1" latinLnBrk="0" hangingPunct="1">
        <a:lnSpc>
          <a:spcPct val="85000"/>
        </a:lnSpc>
        <a:spcBef>
          <a:spcPct val="0"/>
        </a:spcBef>
        <a:buNone/>
        <a:defRPr sz="3000" b="1"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01600"/>
            <a:ext cx="10972800" cy="860400"/>
          </a:xfrm>
          <a:prstGeom prst="rect">
            <a:avLst/>
          </a:prstGeom>
        </p:spPr>
        <p:txBody>
          <a:bodyPr vert="horz" lIns="0" tIns="0" rIns="0" bIns="0" rtlCol="0" anchor="t" anchorCtr="0">
            <a:noAutofit/>
          </a:bodyPr>
          <a:lstStyle/>
          <a:p>
            <a:r>
              <a:rPr lang="en-US" noProof="0"/>
              <a:t>Click to edit Master title style</a:t>
            </a:r>
          </a:p>
        </p:txBody>
      </p:sp>
      <p:sp>
        <p:nvSpPr>
          <p:cNvPr id="3" name="Text Placeholder 2"/>
          <p:cNvSpPr>
            <a:spLocks noGrp="1"/>
          </p:cNvSpPr>
          <p:nvPr>
            <p:ph type="body" idx="1"/>
          </p:nvPr>
        </p:nvSpPr>
        <p:spPr>
          <a:xfrm>
            <a:off x="609601" y="1425600"/>
            <a:ext cx="10972800" cy="469800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Box 6"/>
          <p:cNvSpPr txBox="1"/>
          <p:nvPr/>
        </p:nvSpPr>
        <p:spPr>
          <a:xfrm>
            <a:off x="609601" y="6438072"/>
            <a:ext cx="886506" cy="201168"/>
          </a:xfrm>
          <a:prstGeom prst="rect">
            <a:avLst/>
          </a:prstGeom>
          <a:noFill/>
        </p:spPr>
        <p:txBody>
          <a:bodyPr wrap="square" lIns="0" tIns="0" rIns="0" bIns="0" rtlCol="0" anchor="t" anchorCtr="0">
            <a:noAutofit/>
          </a:bodyPr>
          <a:lstStyle/>
          <a:p>
            <a:r>
              <a:rPr lang="en-US" sz="1100" noProof="0">
                <a:solidFill>
                  <a:schemeClr val="bg1"/>
                </a:solidFill>
                <a:latin typeface="EYInterstate Light" panose="02000506000000020004" pitchFamily="2" charset="0"/>
              </a:rPr>
              <a:t>Page </a:t>
            </a:r>
            <a:fld id="{9AE4D82F-B047-469B-AC52-A46321747EAF}" type="slidenum">
              <a:rPr lang="en-US" sz="1100" noProof="0" smtClean="0">
                <a:solidFill>
                  <a:schemeClr val="bg1"/>
                </a:solidFill>
                <a:latin typeface="EYInterstate Light" panose="02000506000000020004" pitchFamily="2" charset="0"/>
              </a:rPr>
              <a:pPr/>
              <a:t>‹Nº›</a:t>
            </a:fld>
            <a:endParaRPr lang="en-US" sz="1100" noProof="0">
              <a:solidFill>
                <a:schemeClr val="bg1"/>
              </a:solidFill>
              <a:latin typeface="EYInterstate Light" panose="02000506000000020004" pitchFamily="2" charset="0"/>
            </a:endParaRPr>
          </a:p>
        </p:txBody>
      </p:sp>
      <p:pic>
        <p:nvPicPr>
          <p:cNvPr id="13" name="Picture 12"/>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11186430" y="6327648"/>
            <a:ext cx="402294" cy="411480"/>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736" r:id="rId3"/>
    <p:sldLayoutId id="2147483737" r:id="rId4"/>
    <p:sldLayoutId id="2147483782" r:id="rId5"/>
    <p:sldLayoutId id="2147483783" r:id="rId6"/>
    <p:sldLayoutId id="2147483784" r:id="rId7"/>
    <p:sldLayoutId id="2147483785" r:id="rId8"/>
    <p:sldLayoutId id="2147483697" r:id="rId9"/>
    <p:sldLayoutId id="2147483776" r:id="rId10"/>
    <p:sldLayoutId id="2147483698" r:id="rId11"/>
    <p:sldLayoutId id="2147483699" r:id="rId12"/>
    <p:sldLayoutId id="2147483700" r:id="rId13"/>
    <p:sldLayoutId id="2147483701" r:id="rId14"/>
    <p:sldLayoutId id="2147483702" r:id="rId15"/>
    <p:sldLayoutId id="2147483729" r:id="rId16"/>
    <p:sldLayoutId id="2147483780" r:id="rId17"/>
    <p:sldLayoutId id="2147483781" r:id="rId18"/>
    <p:sldLayoutId id="2147483705" r:id="rId19"/>
    <p:sldLayoutId id="2147483706" r:id="rId20"/>
    <p:sldLayoutId id="2147483707" r:id="rId21"/>
    <p:sldLayoutId id="2147483786" r:id="rId22"/>
  </p:sldLayoutIdLst>
  <p:hf sldNum="0" hdr="0"/>
  <p:txStyles>
    <p:titleStyle>
      <a:lvl1pPr algn="l" defTabSz="914400" rtl="0" eaLnBrk="1" latinLnBrk="0" hangingPunct="1">
        <a:lnSpc>
          <a:spcPct val="85000"/>
        </a:lnSpc>
        <a:spcBef>
          <a:spcPct val="0"/>
        </a:spcBef>
        <a:buNone/>
        <a:defRPr sz="3000" b="1"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94200"/>
            <a:ext cx="10972800"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Slide Number Placeholder 5">
            <a:extLst>
              <a:ext uri="{FF2B5EF4-FFF2-40B4-BE49-F238E27FC236}">
                <a16:creationId xmlns:a16="http://schemas.microsoft.com/office/drawing/2014/main" id="{57537586-B018-6342-9AA5-3A6AF233DFD0}"/>
              </a:ext>
            </a:extLst>
          </p:cNvPr>
          <p:cNvSpPr>
            <a:spLocks noGrp="1"/>
          </p:cNvSpPr>
          <p:nvPr>
            <p:ph type="sldNum" sz="quarter" idx="4"/>
          </p:nvPr>
        </p:nvSpPr>
        <p:spPr>
          <a:xfrm>
            <a:off x="616900" y="6471244"/>
            <a:ext cx="662721" cy="180000"/>
          </a:xfrm>
          <a:prstGeom prst="rect">
            <a:avLst/>
          </a:prstGeom>
        </p:spPr>
        <p:txBody>
          <a:bodyPr vert="horz" lIns="0" tIns="0" rIns="0" bIns="0" rtlCol="0" anchor="ctr"/>
          <a:lstStyle>
            <a:lvl1pPr marL="0" algn="l" defTabSz="913943" rtl="0" eaLnBrk="1" latinLnBrk="0" hangingPunct="1">
              <a:defRPr lang="en-IN" sz="800" kern="1200" smtClean="0">
                <a:solidFill>
                  <a:schemeClr val="bg1"/>
                </a:solidFill>
                <a:latin typeface="EYInterstate" panose="02000503020000020004" pitchFamily="2" charset="0"/>
                <a:ea typeface="+mn-ea"/>
                <a:cs typeface="+mn-cs"/>
              </a:defRPr>
            </a:lvl1pPr>
          </a:lstStyle>
          <a:p>
            <a:fld id="{F1BC30E3-FFE5-4B91-AA19-87A149EBB9EE}" type="slidenum">
              <a:rPr smtClean="0"/>
              <a:pPr/>
              <a:t>‹Nº›</a:t>
            </a:fld>
            <a:endParaRPr/>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281250" y="6356350"/>
            <a:ext cx="303055"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3394182696"/>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hf hdr="0" ftr="0" dt="0"/>
  <p:txStyles>
    <p:titleStyle>
      <a:lvl1pPr algn="l" defTabSz="913943" rtl="0" eaLnBrk="1" latinLnBrk="0" hangingPunct="1">
        <a:lnSpc>
          <a:spcPct val="85000"/>
        </a:lnSpc>
        <a:spcBef>
          <a:spcPct val="0"/>
        </a:spcBef>
        <a:buNone/>
        <a:defRPr sz="2399" b="0" kern="1200">
          <a:solidFill>
            <a:schemeClr val="bg1"/>
          </a:solidFill>
          <a:latin typeface="EYInterstate Light" panose="02000506000000020004" pitchFamily="2" charset="0"/>
          <a:ea typeface="+mj-ea"/>
          <a:cs typeface="Arial" pitchFamily="34" charset="0"/>
        </a:defRPr>
      </a:lvl1pPr>
    </p:titleStyle>
    <p:body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01600"/>
            <a:ext cx="10972800" cy="8604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601" y="1425600"/>
            <a:ext cx="10972800" cy="470001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Box 6"/>
          <p:cNvSpPr txBox="1"/>
          <p:nvPr/>
        </p:nvSpPr>
        <p:spPr>
          <a:xfrm>
            <a:off x="609600" y="6447480"/>
            <a:ext cx="885139" cy="201168"/>
          </a:xfrm>
          <a:prstGeom prst="rect">
            <a:avLst/>
          </a:prstGeom>
          <a:noFill/>
        </p:spPr>
        <p:txBody>
          <a:bodyPr wrap="square" lIns="0" tIns="0" rIns="0" bIns="0" rtlCol="0" anchor="t" anchorCtr="0">
            <a:noAutofit/>
          </a:bodyPr>
          <a:lstStyle/>
          <a:p>
            <a:r>
              <a:rPr lang="es-MX" sz="1099" noProof="0">
                <a:solidFill>
                  <a:schemeClr val="bg1"/>
                </a:solidFill>
                <a:latin typeface="+mn-lt"/>
              </a:rPr>
              <a:t>Página</a:t>
            </a:r>
            <a:r>
              <a:rPr lang="en-GB" sz="1099">
                <a:solidFill>
                  <a:schemeClr val="bg1"/>
                </a:solidFill>
                <a:latin typeface="+mn-lt"/>
              </a:rPr>
              <a:t> </a:t>
            </a:r>
            <a:fld id="{9AE4D82F-B047-469B-AC52-A46321747EAF}" type="slidenum">
              <a:rPr lang="en-GB" sz="1099" smtClean="0">
                <a:solidFill>
                  <a:schemeClr val="bg1"/>
                </a:solidFill>
                <a:latin typeface="+mn-lt"/>
              </a:rPr>
              <a:pPr/>
              <a:t>‹Nº›</a:t>
            </a:fld>
            <a:endParaRPr lang="en-GB" sz="1099">
              <a:solidFill>
                <a:schemeClr val="bg1"/>
              </a:solidFill>
              <a:latin typeface="+mn-lt"/>
            </a:endParaRPr>
          </a:p>
        </p:txBody>
      </p:sp>
      <p:pic>
        <p:nvPicPr>
          <p:cNvPr id="12" name="Picture 11"/>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1185135" y="6327648"/>
            <a:ext cx="399711" cy="408838"/>
          </a:xfrm>
          <a:prstGeom prst="rect">
            <a:avLst/>
          </a:prstGeom>
        </p:spPr>
      </p:pic>
      <p:sp>
        <p:nvSpPr>
          <p:cNvPr id="9" name="TextBox 8"/>
          <p:cNvSpPr txBox="1"/>
          <p:nvPr userDrawn="1"/>
        </p:nvSpPr>
        <p:spPr>
          <a:xfrm>
            <a:off x="4406435" y="6479499"/>
            <a:ext cx="3379130" cy="169149"/>
          </a:xfrm>
          <a:prstGeom prst="rect">
            <a:avLst/>
          </a:prstGeom>
          <a:noFill/>
        </p:spPr>
        <p:txBody>
          <a:bodyPr wrap="none" lIns="0" tIns="0" rIns="0" bIns="0" rtlCol="0" anchor="t" anchorCtr="0">
            <a:spAutoFit/>
          </a:bodyPr>
          <a:lstStyle/>
          <a:p>
            <a:r>
              <a:rPr lang="es-MX" sz="1099">
                <a:solidFill>
                  <a:schemeClr val="bg1"/>
                </a:solidFill>
                <a:latin typeface="+mn-lt"/>
              </a:rPr>
              <a:t>Actualización Tributaria en Países Mineros de LATAM</a:t>
            </a:r>
          </a:p>
        </p:txBody>
      </p:sp>
      <p:sp>
        <p:nvSpPr>
          <p:cNvPr id="8" name="Line 10">
            <a:extLst>
              <a:ext uri="{FF2B5EF4-FFF2-40B4-BE49-F238E27FC236}">
                <a16:creationId xmlns:a16="http://schemas.microsoft.com/office/drawing/2014/main" id="{13CE7A33-C67C-479E-8527-319B60BD7B51}"/>
              </a:ext>
            </a:extLst>
          </p:cNvPr>
          <p:cNvSpPr>
            <a:spLocks noChangeShapeType="1"/>
          </p:cNvSpPr>
          <p:nvPr userDrawn="1"/>
        </p:nvSpPr>
        <p:spPr bwMode="auto">
          <a:xfrm>
            <a:off x="609601" y="1044000"/>
            <a:ext cx="10243246" cy="0"/>
          </a:xfrm>
          <a:prstGeom prst="line">
            <a:avLst/>
          </a:prstGeom>
          <a:noFill/>
          <a:ln w="19050">
            <a:solidFill>
              <a:srgbClr val="FFE6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1961262127"/>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56" r:id="rId8"/>
    <p:sldLayoutId id="2147483824" r:id="rId9"/>
    <p:sldLayoutId id="2147483825" r:id="rId10"/>
    <p:sldLayoutId id="2147483828" r:id="rId11"/>
    <p:sldLayoutId id="2147483832" r:id="rId12"/>
    <p:sldLayoutId id="2147483834" r:id="rId13"/>
  </p:sldLayoutIdLst>
  <p:hf sldNum="0" hdr="0"/>
  <p:txStyles>
    <p:titleStyle>
      <a:lvl1pPr algn="l" defTabSz="913943" rtl="0" eaLnBrk="1" latinLnBrk="0" hangingPunct="1">
        <a:lnSpc>
          <a:spcPct val="85000"/>
        </a:lnSpc>
        <a:spcBef>
          <a:spcPct val="0"/>
        </a:spcBef>
        <a:buNone/>
        <a:defRPr sz="2999" b="1" kern="1200">
          <a:solidFill>
            <a:schemeClr val="bg1"/>
          </a:solidFill>
          <a:latin typeface="+mn-lt"/>
          <a:ea typeface="+mj-ea"/>
          <a:cs typeface="Arial" pitchFamily="34" charset="0"/>
        </a:defRPr>
      </a:lvl1pPr>
    </p:titleStyle>
    <p:bodyStyle>
      <a:lvl1pPr marL="356438" indent="-356438" algn="l" defTabSz="913943" rtl="0" eaLnBrk="1" latinLnBrk="0" hangingPunct="1">
        <a:spcBef>
          <a:spcPct val="20000"/>
        </a:spcBef>
        <a:buClr>
          <a:schemeClr val="accent2"/>
        </a:buClr>
        <a:buSzPct val="70000"/>
        <a:buFont typeface="Arial" pitchFamily="34" charset="0"/>
        <a:buChar char="►"/>
        <a:defRPr sz="2399" kern="1200">
          <a:solidFill>
            <a:schemeClr val="bg1"/>
          </a:solidFill>
          <a:latin typeface="+mn-lt"/>
          <a:ea typeface="+mn-ea"/>
          <a:cs typeface="+mn-cs"/>
        </a:defRPr>
      </a:lvl1pPr>
      <a:lvl2pPr marL="712875" indent="-356438" algn="l" defTabSz="913943" rtl="0" eaLnBrk="1" latinLnBrk="0" hangingPunct="1">
        <a:spcBef>
          <a:spcPct val="20000"/>
        </a:spcBef>
        <a:buClr>
          <a:schemeClr val="accent2"/>
        </a:buClr>
        <a:buSzPct val="70000"/>
        <a:buFont typeface="Arial" pitchFamily="34" charset="0"/>
        <a:buChar char="►"/>
        <a:defRPr sz="1999" kern="1200">
          <a:solidFill>
            <a:schemeClr val="bg1"/>
          </a:solidFill>
          <a:latin typeface="+mn-lt"/>
          <a:ea typeface="+mn-ea"/>
          <a:cs typeface="+mn-cs"/>
        </a:defRPr>
      </a:lvl2pPr>
      <a:lvl3pPr marL="1069313" indent="-356438" algn="l" defTabSz="913943" rtl="0" eaLnBrk="1" latinLnBrk="0" hangingPunct="1">
        <a:spcBef>
          <a:spcPct val="20000"/>
        </a:spcBef>
        <a:buClr>
          <a:schemeClr val="accent2"/>
        </a:buClr>
        <a:buSzPct val="70000"/>
        <a:buFont typeface="Arial" pitchFamily="34" charset="0"/>
        <a:buChar char="►"/>
        <a:defRPr sz="1799" kern="1200">
          <a:solidFill>
            <a:schemeClr val="bg1"/>
          </a:solidFill>
          <a:latin typeface="+mn-lt"/>
          <a:ea typeface="+mn-ea"/>
          <a:cs typeface="+mn-cs"/>
        </a:defRPr>
      </a:lvl3pPr>
      <a:lvl4pPr marL="1425751" indent="-356438" algn="l" defTabSz="913943"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4pPr>
      <a:lvl5pPr marL="1782188" indent="-356438" algn="l" defTabSz="913943"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01600"/>
            <a:ext cx="10972800" cy="8604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601" y="1425600"/>
            <a:ext cx="10972800" cy="470001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Box 6"/>
          <p:cNvSpPr txBox="1"/>
          <p:nvPr/>
        </p:nvSpPr>
        <p:spPr>
          <a:xfrm>
            <a:off x="609600" y="6519672"/>
            <a:ext cx="885139" cy="201168"/>
          </a:xfrm>
          <a:prstGeom prst="rect">
            <a:avLst/>
          </a:prstGeom>
          <a:noFill/>
        </p:spPr>
        <p:txBody>
          <a:bodyPr wrap="square" lIns="0" tIns="0" rIns="0" bIns="0" rtlCol="0" anchor="t" anchorCtr="0">
            <a:noAutofit/>
          </a:bodyPr>
          <a:lstStyle/>
          <a:p>
            <a:r>
              <a:rPr lang="en-GB" sz="1099" err="1">
                <a:solidFill>
                  <a:schemeClr val="bg1"/>
                </a:solidFill>
                <a:latin typeface="+mn-lt"/>
              </a:rPr>
              <a:t>Página</a:t>
            </a:r>
            <a:r>
              <a:rPr lang="en-GB" sz="1099">
                <a:solidFill>
                  <a:schemeClr val="bg1"/>
                </a:solidFill>
                <a:latin typeface="+mn-lt"/>
              </a:rPr>
              <a:t> </a:t>
            </a:r>
            <a:fld id="{9AE4D82F-B047-469B-AC52-A46321747EAF}" type="slidenum">
              <a:rPr lang="en-GB" sz="1099" smtClean="0">
                <a:solidFill>
                  <a:schemeClr val="bg1"/>
                </a:solidFill>
                <a:latin typeface="+mn-lt"/>
              </a:rPr>
              <a:pPr/>
              <a:t>‹Nº›</a:t>
            </a:fld>
            <a:endParaRPr lang="en-GB" sz="1099">
              <a:solidFill>
                <a:schemeClr val="bg1"/>
              </a:solidFill>
              <a:latin typeface="+mn-lt"/>
            </a:endParaRPr>
          </a:p>
        </p:txBody>
      </p:sp>
      <p:pic>
        <p:nvPicPr>
          <p:cNvPr id="12" name="Picture 11"/>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11185135" y="6327648"/>
            <a:ext cx="399711" cy="408838"/>
          </a:xfrm>
          <a:prstGeom prst="rect">
            <a:avLst/>
          </a:prstGeom>
        </p:spPr>
      </p:pic>
      <p:sp>
        <p:nvSpPr>
          <p:cNvPr id="8" name="TextBox 7">
            <a:extLst>
              <a:ext uri="{FF2B5EF4-FFF2-40B4-BE49-F238E27FC236}">
                <a16:creationId xmlns:a16="http://schemas.microsoft.com/office/drawing/2014/main" id="{43007F0B-615D-4F17-9688-0E1D51348E4E}"/>
              </a:ext>
            </a:extLst>
          </p:cNvPr>
          <p:cNvSpPr txBox="1"/>
          <p:nvPr userDrawn="1"/>
        </p:nvSpPr>
        <p:spPr>
          <a:xfrm>
            <a:off x="4406435" y="6466989"/>
            <a:ext cx="3379130" cy="338298"/>
          </a:xfrm>
          <a:prstGeom prst="rect">
            <a:avLst/>
          </a:prstGeom>
          <a:noFill/>
        </p:spPr>
        <p:txBody>
          <a:bodyPr wrap="none" lIns="0" tIns="0" rIns="0" bIns="0" rtlCol="0" anchor="t" anchorCtr="0">
            <a:spAutoFit/>
          </a:bodyPr>
          <a:lstStyle/>
          <a:p>
            <a:r>
              <a:rPr lang="es-MX" sz="1099">
                <a:solidFill>
                  <a:schemeClr val="bg1"/>
                </a:solidFill>
                <a:latin typeface="+mn-lt"/>
              </a:rPr>
              <a:t>Actualización Tributaria en Países Mineros de LATAM</a:t>
            </a:r>
            <a:br>
              <a:rPr lang="es-MX" sz="1099">
                <a:solidFill>
                  <a:schemeClr val="bg1"/>
                </a:solidFill>
                <a:latin typeface="+mn-lt"/>
              </a:rPr>
            </a:br>
            <a:endParaRPr lang="es-MX" sz="1099">
              <a:solidFill>
                <a:schemeClr val="bg1"/>
              </a:solidFill>
              <a:latin typeface="+mn-lt"/>
            </a:endParaRPr>
          </a:p>
        </p:txBody>
      </p:sp>
    </p:spTree>
    <p:extLst>
      <p:ext uri="{BB962C8B-B14F-4D97-AF65-F5344CB8AC3E}">
        <p14:creationId xmlns:p14="http://schemas.microsoft.com/office/powerpoint/2010/main" val="1516007076"/>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57"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 id="2147483853" r:id="rId18"/>
    <p:sldLayoutId id="2147483854" r:id="rId19"/>
    <p:sldLayoutId id="2147483855" r:id="rId20"/>
  </p:sldLayoutIdLst>
  <p:hf hdr="0" dt="0"/>
  <p:txStyles>
    <p:titleStyle>
      <a:lvl1pPr algn="l" defTabSz="913943" rtl="0" eaLnBrk="1" latinLnBrk="0" hangingPunct="1">
        <a:lnSpc>
          <a:spcPct val="85000"/>
        </a:lnSpc>
        <a:spcBef>
          <a:spcPct val="0"/>
        </a:spcBef>
        <a:buNone/>
        <a:defRPr sz="2999" b="1" kern="1200">
          <a:solidFill>
            <a:schemeClr val="bg1"/>
          </a:solidFill>
          <a:latin typeface="+mn-lt"/>
          <a:ea typeface="+mj-ea"/>
          <a:cs typeface="Arial" pitchFamily="34" charset="0"/>
        </a:defRPr>
      </a:lvl1pPr>
    </p:titleStyle>
    <p:bodyStyle>
      <a:lvl1pPr marL="356438" indent="-356438" algn="l" defTabSz="913943" rtl="0" eaLnBrk="1" latinLnBrk="0" hangingPunct="1">
        <a:spcBef>
          <a:spcPct val="20000"/>
        </a:spcBef>
        <a:buClr>
          <a:schemeClr val="accent2"/>
        </a:buClr>
        <a:buSzPct val="70000"/>
        <a:buFont typeface="Arial" pitchFamily="34" charset="0"/>
        <a:buChar char="►"/>
        <a:defRPr sz="2399" kern="1200">
          <a:solidFill>
            <a:schemeClr val="bg1"/>
          </a:solidFill>
          <a:latin typeface="+mn-lt"/>
          <a:ea typeface="+mn-ea"/>
          <a:cs typeface="+mn-cs"/>
        </a:defRPr>
      </a:lvl1pPr>
      <a:lvl2pPr marL="712875" indent="-356438" algn="l" defTabSz="913943" rtl="0" eaLnBrk="1" latinLnBrk="0" hangingPunct="1">
        <a:spcBef>
          <a:spcPct val="20000"/>
        </a:spcBef>
        <a:buClr>
          <a:schemeClr val="accent2"/>
        </a:buClr>
        <a:buSzPct val="70000"/>
        <a:buFont typeface="Arial" pitchFamily="34" charset="0"/>
        <a:buChar char="►"/>
        <a:defRPr sz="1999" kern="1200">
          <a:solidFill>
            <a:schemeClr val="bg1"/>
          </a:solidFill>
          <a:latin typeface="+mn-lt"/>
          <a:ea typeface="+mn-ea"/>
          <a:cs typeface="+mn-cs"/>
        </a:defRPr>
      </a:lvl2pPr>
      <a:lvl3pPr marL="1069313" indent="-356438" algn="l" defTabSz="913943" rtl="0" eaLnBrk="1" latinLnBrk="0" hangingPunct="1">
        <a:spcBef>
          <a:spcPct val="20000"/>
        </a:spcBef>
        <a:buClr>
          <a:schemeClr val="accent2"/>
        </a:buClr>
        <a:buSzPct val="70000"/>
        <a:buFont typeface="Arial" pitchFamily="34" charset="0"/>
        <a:buChar char="►"/>
        <a:defRPr sz="1799" kern="1200">
          <a:solidFill>
            <a:schemeClr val="bg1"/>
          </a:solidFill>
          <a:latin typeface="+mn-lt"/>
          <a:ea typeface="+mn-ea"/>
          <a:cs typeface="+mn-cs"/>
        </a:defRPr>
      </a:lvl3pPr>
      <a:lvl4pPr marL="1425751" indent="-356438" algn="l" defTabSz="913943"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4pPr>
      <a:lvl5pPr marL="1782188" indent="-356438" algn="l" defTabSz="913943"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94200"/>
            <a:ext cx="10972800"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281250" y="6356350"/>
            <a:ext cx="303055"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428184" y="6471244"/>
            <a:ext cx="1190638" cy="180000"/>
          </a:xfrm>
          <a:prstGeom prst="rect">
            <a:avLst/>
          </a:prstGeom>
        </p:spPr>
        <p:txBody>
          <a:bodyPr vert="horz" lIns="0" tIns="0" rIns="0" bIns="0" rtlCol="0" anchor="ctr"/>
          <a:lstStyle>
            <a:lvl1pPr marL="0" algn="l" defTabSz="913943" rtl="0" eaLnBrk="1" latinLnBrk="0" hangingPunct="1">
              <a:defRPr lang="en-IN" sz="800" kern="1200" smtClean="0">
                <a:solidFill>
                  <a:schemeClr val="bg1"/>
                </a:solidFill>
                <a:latin typeface="EYInterstate" panose="02000503020000020004" pitchFamily="2" charset="0"/>
                <a:ea typeface="+mn-ea"/>
                <a:cs typeface="+mn-cs"/>
              </a:defRPr>
            </a:lvl1pPr>
          </a:lstStyle>
          <a:p>
            <a:fld id="{CD05BAC6-7084-4B5E-A926-4CA635F89C64}" type="datetime3">
              <a:rPr lang="en-US" smtClean="0"/>
              <a:t>24 November 2022</a:t>
            </a:fld>
            <a:endParaRPr lang="en-IN"/>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3237502" y="6471244"/>
            <a:ext cx="3084493" cy="180000"/>
          </a:xfrm>
          <a:prstGeom prst="rect">
            <a:avLst/>
          </a:prstGeom>
        </p:spPr>
        <p:txBody>
          <a:bodyPr vert="horz" lIns="0" tIns="0" rIns="0" bIns="0" rtlCol="0" anchor="ctr"/>
          <a:lstStyle>
            <a:lvl1pPr marL="0" algn="l" defTabSz="913943" rtl="0" eaLnBrk="1" latinLnBrk="0" hangingPunct="1">
              <a:defRPr lang="en-IN" sz="800" kern="1200" dirty="0">
                <a:solidFill>
                  <a:schemeClr val="bg1"/>
                </a:solidFill>
                <a:latin typeface="EYInterstate" panose="02000503020000020004" pitchFamily="2" charset="0"/>
                <a:ea typeface="+mn-ea"/>
                <a:cs typeface="+mn-cs"/>
              </a:defRPr>
            </a:lvl1pPr>
          </a:lstStyle>
          <a:p>
            <a:r>
              <a:rPr lang="en-US"/>
              <a:t>Presentation title</a:t>
            </a:r>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616900" y="6471244"/>
            <a:ext cx="662721" cy="180000"/>
          </a:xfrm>
          <a:prstGeom prst="rect">
            <a:avLst/>
          </a:prstGeom>
        </p:spPr>
        <p:txBody>
          <a:bodyPr vert="horz" lIns="0" tIns="0" rIns="0" bIns="0" rtlCol="0" anchor="ctr"/>
          <a:lstStyle>
            <a:lvl1pPr marL="0" algn="l" defTabSz="913943"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a:t>Page </a:t>
            </a:r>
            <a:fld id="{F1BC30E3-FFE5-4B91-AA19-87A149EBB9EE}" type="slidenum">
              <a:rPr smtClean="0"/>
              <a:pPr/>
              <a:t>‹Nº›</a:t>
            </a:fld>
            <a:endParaRPr/>
          </a:p>
        </p:txBody>
      </p:sp>
    </p:spTree>
    <p:extLst>
      <p:ext uri="{BB962C8B-B14F-4D97-AF65-F5344CB8AC3E}">
        <p14:creationId xmlns:p14="http://schemas.microsoft.com/office/powerpoint/2010/main" val="1919714218"/>
      </p:ext>
    </p:extLst>
  </p:cSld>
  <p:clrMap bg1="lt1" tx1="dk1" bg2="lt2" tx2="dk2" accent1="accent1" accent2="accent2" accent3="accent3" accent4="accent4" accent5="accent5" accent6="accent6" hlink="hlink" folHlink="folHlink"/>
  <p:sldLayoutIdLst>
    <p:sldLayoutId id="2147483839" r:id="rId1"/>
  </p:sldLayoutIdLst>
  <p:hf hd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3" Type="http://schemas.openxmlformats.org/officeDocument/2006/relationships/hyperlink" Target="https://mexicobusiness.news/mining/news/mexican-mining-sector-reports-first-drop-production-2022" TargetMode="External"/><Relationship Id="rId2" Type="http://schemas.openxmlformats.org/officeDocument/2006/relationships/notesSlide" Target="../notesSlides/notesSlide3.xml"/><Relationship Id="rId1" Type="http://schemas.openxmlformats.org/officeDocument/2006/relationships/slideLayout" Target="../slideLayouts/slideLayout106.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5.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4.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131.xml"/><Relationship Id="rId6" Type="http://schemas.openxmlformats.org/officeDocument/2006/relationships/image" Target="../media/image62.jpeg"/><Relationship Id="rId5" Type="http://schemas.openxmlformats.org/officeDocument/2006/relationships/image" Target="../media/image61.svg"/><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131.xml"/><Relationship Id="rId6" Type="http://schemas.openxmlformats.org/officeDocument/2006/relationships/image" Target="../media/image63.jpeg"/><Relationship Id="rId5" Type="http://schemas.openxmlformats.org/officeDocument/2006/relationships/image" Target="../media/image61.svg"/><Relationship Id="rId4" Type="http://schemas.openxmlformats.org/officeDocument/2006/relationships/image" Target="../media/image60.png"/></Relationships>
</file>

<file path=ppt/slides/_rels/slide16.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131.xml"/><Relationship Id="rId6" Type="http://schemas.openxmlformats.org/officeDocument/2006/relationships/image" Target="../media/image64.jpeg"/><Relationship Id="rId5" Type="http://schemas.openxmlformats.org/officeDocument/2006/relationships/image" Target="../media/image61.svg"/><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10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2.jpeg"/><Relationship Id="rId1" Type="http://schemas.openxmlformats.org/officeDocument/2006/relationships/slideLayout" Target="../slideLayouts/slideLayout131.xml"/></Relationships>
</file>

<file path=ppt/slides/_rels/slide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xml"/><Relationship Id="rId1" Type="http://schemas.openxmlformats.org/officeDocument/2006/relationships/slideLayout" Target="../slideLayouts/slideLayout105.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31.xml"/></Relationships>
</file>

<file path=ppt/slides/_rels/slide2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31.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2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05.xml"/></Relationships>
</file>

<file path=ppt/slides/_rels/slide2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06.xml"/></Relationships>
</file>

<file path=ppt/slides/_rels/slide2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06.xml"/></Relationships>
</file>

<file path=ppt/slides/_rels/slide2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06.xml"/></Relationships>
</file>

<file path=ppt/slides/_rels/slide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xml"/><Relationship Id="rId1" Type="http://schemas.openxmlformats.org/officeDocument/2006/relationships/slideLayout" Target="../slideLayouts/slideLayout105.xml"/></Relationships>
</file>

<file path=ppt/slides/_rels/slide3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06.xml"/></Relationships>
</file>

<file path=ppt/slides/_rels/slide3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06.xml"/><Relationship Id="rId4" Type="http://schemas.openxmlformats.org/officeDocument/2006/relationships/image" Target="../media/image7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3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06.xml"/></Relationships>
</file>

<file path=ppt/slides/_rels/slide3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06.xml"/></Relationships>
</file>

<file path=ppt/slides/_rels/slide3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06.xml"/></Relationships>
</file>

<file path=ppt/slides/_rels/slide3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0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38.xml.rels><?xml version="1.0" encoding="UTF-8" standalone="yes"?>
<Relationships xmlns="http://schemas.openxmlformats.org/package/2006/relationships"><Relationship Id="rId3" Type="http://schemas.openxmlformats.org/officeDocument/2006/relationships/hyperlink" Target="https://archive.doingbusiness.org/es/reports/global-reports/doing-business-2019#:~:text=El%20informe%20Doing%20Business%202019%3A%20Capacitaci%C3%B3n%20para%20Reformar%2C,regulaciones%20que%20favorecen%20o%20restringen%20la%20actividad%20empresarial." TargetMode="External"/><Relationship Id="rId2" Type="http://schemas.openxmlformats.org/officeDocument/2006/relationships/image" Target="../media/image62.jpeg"/><Relationship Id="rId1" Type="http://schemas.openxmlformats.org/officeDocument/2006/relationships/slideLayout" Target="../slideLayouts/slideLayout106.xml"/></Relationships>
</file>

<file path=ppt/slides/_rels/slide3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s://archive.doingbusiness.org/es/reports/global-reports/doing-business-2019#:~:text=El%20informe%20Doing%20Business%202019%3A%20Capacitaci%C3%B3n%20para%20Reformar%2C,regulaciones%20que%20favorecen%20o%20restringen%20la%20actividad%20empresarial." TargetMode="External"/><Relationship Id="rId1" Type="http://schemas.openxmlformats.org/officeDocument/2006/relationships/slideLayout" Target="../slideLayouts/slideLayout10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4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hyperlink" Target="https://archive.doingbusiness.org/es/reports/global-reports/doing-business-2019#:~:text=El%20informe%20Doing%20Business%202019%3A%20Capacitaci%C3%B3n%20para%20Reformar%2C,regulaciones%20que%20favorecen%20o%20restringen%20la%20actividad%20empresarial." TargetMode="External"/><Relationship Id="rId1" Type="http://schemas.openxmlformats.org/officeDocument/2006/relationships/slideLayout" Target="../slideLayouts/slideLayout106.xml"/></Relationships>
</file>

<file path=ppt/slides/_rels/slide41.xml.rels><?xml version="1.0" encoding="UTF-8" standalone="yes"?>
<Relationships xmlns="http://schemas.openxmlformats.org/package/2006/relationships"><Relationship Id="rId8" Type="http://schemas.openxmlformats.org/officeDocument/2006/relationships/image" Target="../media/image79.jpeg"/><Relationship Id="rId13" Type="http://schemas.openxmlformats.org/officeDocument/2006/relationships/image" Target="../media/image84.jpeg"/><Relationship Id="rId3" Type="http://schemas.openxmlformats.org/officeDocument/2006/relationships/image" Target="../media/image74.jpeg"/><Relationship Id="rId7" Type="http://schemas.openxmlformats.org/officeDocument/2006/relationships/image" Target="../media/image78.jpeg"/><Relationship Id="rId12" Type="http://schemas.openxmlformats.org/officeDocument/2006/relationships/image" Target="../media/image83.jpeg"/><Relationship Id="rId2" Type="http://schemas.openxmlformats.org/officeDocument/2006/relationships/image" Target="../media/image73.jpeg"/><Relationship Id="rId16" Type="http://schemas.openxmlformats.org/officeDocument/2006/relationships/image" Target="../media/image87.jpeg"/><Relationship Id="rId1" Type="http://schemas.openxmlformats.org/officeDocument/2006/relationships/slideLayout" Target="../slideLayouts/slideLayout106.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jpeg"/><Relationship Id="rId15" Type="http://schemas.openxmlformats.org/officeDocument/2006/relationships/image" Target="../media/image86.jpeg"/><Relationship Id="rId10" Type="http://schemas.openxmlformats.org/officeDocument/2006/relationships/image" Target="../media/image81.jpeg"/><Relationship Id="rId4" Type="http://schemas.openxmlformats.org/officeDocument/2006/relationships/image" Target="../media/image75.jpeg"/><Relationship Id="rId9" Type="http://schemas.openxmlformats.org/officeDocument/2006/relationships/image" Target="../media/image80.jpeg"/><Relationship Id="rId14" Type="http://schemas.openxmlformats.org/officeDocument/2006/relationships/image" Target="../media/image8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46.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71.png"/><Relationship Id="rId1" Type="http://schemas.openxmlformats.org/officeDocument/2006/relationships/slideLayout" Target="../slideLayouts/slideLayout106.xml"/></Relationships>
</file>

<file path=ppt/slides/_rels/slide4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89.jpeg"/><Relationship Id="rId1" Type="http://schemas.openxmlformats.org/officeDocument/2006/relationships/slideLayout" Target="../slideLayouts/slideLayout106.xml"/><Relationship Id="rId4" Type="http://schemas.openxmlformats.org/officeDocument/2006/relationships/image" Target="../media/image90.png"/></Relationships>
</file>

<file path=ppt/slides/_rels/slide4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png"/><Relationship Id="rId1" Type="http://schemas.openxmlformats.org/officeDocument/2006/relationships/slideLayout" Target="../slideLayouts/slideLayout10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06.xml"/></Relationships>
</file>

<file path=ppt/slides/_rels/slide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06.xml"/></Relationships>
</file>

<file path=ppt/slides/_rels/slide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06.xml"/></Relationships>
</file>

<file path=ppt/slides/_rels/slide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06.xml"/></Relationships>
</file>

<file path=ppt/slides/_rels/slide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0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6682" y="1376984"/>
            <a:ext cx="5134202" cy="973248"/>
          </a:xfrm>
        </p:spPr>
        <p:txBody>
          <a:bodyPr/>
          <a:lstStyle/>
          <a:p>
            <a:r>
              <a:rPr lang="es-MX" sz="3200" dirty="0">
                <a:solidFill>
                  <a:schemeClr val="accent4">
                    <a:lumMod val="25000"/>
                  </a:schemeClr>
                </a:solidFill>
                <a:latin typeface="EYInterstate Light" panose="02000506000000020004" pitchFamily="2" charset="0"/>
                <a:cs typeface="Arial"/>
              </a:rPr>
              <a:t>Actualización Tributaria en Países Mineros de LATAM</a:t>
            </a:r>
            <a:br>
              <a:rPr lang="es-MX" sz="3200" dirty="0">
                <a:latin typeface="EYInterstate Light" panose="02000506000000020004" pitchFamily="2" charset="0"/>
              </a:rPr>
            </a:br>
            <a:br>
              <a:rPr lang="es-MX" sz="3200" dirty="0">
                <a:latin typeface="EYInterstate Light" panose="02000506000000020004" pitchFamily="2" charset="0"/>
              </a:rPr>
            </a:br>
            <a:r>
              <a:rPr lang="es-MX" sz="2200" dirty="0">
                <a:solidFill>
                  <a:schemeClr val="accent4">
                    <a:lumMod val="25000"/>
                  </a:schemeClr>
                </a:solidFill>
                <a:latin typeface="EYInterstate Light" panose="02000506000000020004" pitchFamily="2" charset="0"/>
                <a:cs typeface="Arial"/>
              </a:rPr>
              <a:t>XXIV Seminario Fiscal de la Industria Minera 2022</a:t>
            </a:r>
            <a:br>
              <a:rPr lang="es-MX" sz="2800" dirty="0">
                <a:latin typeface="EYInterstate Light" panose="02000506000000020004" pitchFamily="2" charset="0"/>
              </a:rPr>
            </a:br>
            <a:endParaRPr lang="es-MX" sz="2800" dirty="0">
              <a:solidFill>
                <a:schemeClr val="accent4">
                  <a:lumMod val="25000"/>
                </a:schemeClr>
              </a:solidFill>
              <a:latin typeface="EYInterstate Light" panose="02000506000000020004" pitchFamily="2" charset="0"/>
            </a:endParaRPr>
          </a:p>
        </p:txBody>
      </p:sp>
      <p:sp>
        <p:nvSpPr>
          <p:cNvPr id="3" name="Subtitle 2"/>
          <p:cNvSpPr>
            <a:spLocks noGrp="1"/>
          </p:cNvSpPr>
          <p:nvPr>
            <p:ph type="subTitle" idx="1"/>
          </p:nvPr>
        </p:nvSpPr>
        <p:spPr>
          <a:xfrm>
            <a:off x="796682" y="3499741"/>
            <a:ext cx="4872648" cy="442325"/>
          </a:xfrm>
        </p:spPr>
        <p:txBody>
          <a:bodyPr/>
          <a:lstStyle/>
          <a:p>
            <a:r>
              <a:rPr lang="es-MX" sz="1800" dirty="0">
                <a:latin typeface="EYInterstate Light" panose="02000506000000020004" pitchFamily="2" charset="0"/>
              </a:rPr>
              <a:t>Noviembre</a:t>
            </a:r>
            <a:r>
              <a:rPr lang="en-GB" sz="1800" dirty="0">
                <a:latin typeface="EYInterstate Light" panose="02000506000000020004" pitchFamily="2" charset="0"/>
              </a:rPr>
              <a:t> 11, 2022</a:t>
            </a:r>
          </a:p>
        </p:txBody>
      </p:sp>
    </p:spTree>
    <p:extLst>
      <p:ext uri="{BB962C8B-B14F-4D97-AF65-F5344CB8AC3E}">
        <p14:creationId xmlns:p14="http://schemas.microsoft.com/office/powerpoint/2010/main" val="1242318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71048"/>
            <a:ext cx="10972800" cy="860400"/>
          </a:xfrm>
        </p:spPr>
        <p:txBody>
          <a:bodyPr/>
          <a:lstStyle/>
          <a:p>
            <a:r>
              <a:rPr lang="es-MX" sz="2750">
                <a:latin typeface="+mj-lt"/>
                <a:cs typeface="Arial"/>
              </a:rPr>
              <a:t>Panorama para 2022</a:t>
            </a:r>
            <a:endParaRPr lang="es-ES"/>
          </a:p>
        </p:txBody>
      </p:sp>
      <p:sp>
        <p:nvSpPr>
          <p:cNvPr id="7" name="TextBox 6">
            <a:extLst>
              <a:ext uri="{FF2B5EF4-FFF2-40B4-BE49-F238E27FC236}">
                <a16:creationId xmlns:a16="http://schemas.microsoft.com/office/drawing/2014/main" id="{96ED9E33-E812-474F-BEBE-3319EBA8E669}"/>
              </a:ext>
            </a:extLst>
          </p:cNvPr>
          <p:cNvSpPr txBox="1"/>
          <p:nvPr/>
        </p:nvSpPr>
        <p:spPr>
          <a:xfrm>
            <a:off x="694054" y="1227099"/>
            <a:ext cx="10803892" cy="5110630"/>
          </a:xfrm>
          <a:prstGeom prst="rect">
            <a:avLst/>
          </a:prstGeom>
          <a:noFill/>
        </p:spPr>
        <p:txBody>
          <a:bodyPr wrap="square" lIns="91440" tIns="45720" rIns="91440" bIns="45720" anchor="t">
            <a:spAutoFit/>
          </a:bodyPr>
          <a:lstStyle/>
          <a:p>
            <a:pPr algn="just">
              <a:lnSpc>
                <a:spcPct val="85000"/>
              </a:lnSpc>
              <a:spcAft>
                <a:spcPts val="600"/>
              </a:spcAft>
              <a:buClr>
                <a:schemeClr val="accent2"/>
              </a:buClr>
              <a:buSzPct val="70000"/>
            </a:pPr>
            <a:r>
              <a:rPr lang="es-MX" sz="1400">
                <a:solidFill>
                  <a:schemeClr val="bg1"/>
                </a:solidFill>
                <a:latin typeface="EYInterstate Light"/>
              </a:rPr>
              <a:t>La producción minera de México para sus 5 principales metales disminuyó en julio debido a retrasos en los proyectos, menores leyes de mineral y cierre de operaciones. En consecuencia, los expertos esperan que varias empresas mineras reduzcan su producción en 2022 e incluso cambien sus proyecciones. </a:t>
            </a:r>
          </a:p>
          <a:p>
            <a:pPr algn="just">
              <a:lnSpc>
                <a:spcPct val="85000"/>
              </a:lnSpc>
              <a:spcAft>
                <a:spcPts val="600"/>
              </a:spcAft>
              <a:buClr>
                <a:schemeClr val="accent2"/>
              </a:buClr>
              <a:buSzPct val="70000"/>
            </a:pPr>
            <a:r>
              <a:rPr lang="es-MX" sz="1400">
                <a:solidFill>
                  <a:schemeClr val="bg1"/>
                </a:solidFill>
                <a:latin typeface="EYInterstate Light"/>
              </a:rPr>
              <a:t>De acuerdo con el INEGI, el sector experimentó su primera caída en la producción en 2022 en julio: </a:t>
            </a:r>
          </a:p>
          <a:p>
            <a:pPr algn="just"/>
            <a:endParaRPr lang="es-MX" sz="1400">
              <a:latin typeface="EYInterstate Light" panose="02000506000000020004" pitchFamily="2" charset="0"/>
              <a:ea typeface="+mn-lt"/>
              <a:cs typeface="+mn-lt"/>
            </a:endParaRPr>
          </a:p>
          <a:p>
            <a:pPr algn="just"/>
            <a:endParaRPr lang="es-MX" sz="1400" b="1">
              <a:latin typeface="EYInterstate Light" panose="02000506000000020004" pitchFamily="2" charset="0"/>
              <a:ea typeface="+mn-lt"/>
              <a:cs typeface="+mn-lt"/>
            </a:endParaRPr>
          </a:p>
          <a:p>
            <a:pPr algn="just"/>
            <a:endParaRPr lang="es-MX" sz="1400">
              <a:latin typeface="EYInterstate Light" panose="02000506000000020004" pitchFamily="2" charset="0"/>
              <a:ea typeface="+mn-lt"/>
              <a:cs typeface="+mn-lt"/>
            </a:endParaRPr>
          </a:p>
          <a:p>
            <a:pPr algn="just"/>
            <a:endParaRPr lang="es-MX" sz="1400">
              <a:latin typeface="EYInterstate Light" panose="02000506000000020004" pitchFamily="2" charset="0"/>
              <a:ea typeface="+mn-lt"/>
              <a:cs typeface="+mn-lt"/>
            </a:endParaRPr>
          </a:p>
          <a:p>
            <a:pPr algn="r"/>
            <a:endParaRPr lang="es-MX" sz="1400">
              <a:latin typeface="EYInterstate Light" panose="02000506000000020004" pitchFamily="2" charset="0"/>
              <a:ea typeface="+mn-lt"/>
              <a:cs typeface="+mn-lt"/>
            </a:endParaRPr>
          </a:p>
          <a:p>
            <a:pPr algn="just"/>
            <a:endParaRPr lang="es-MX" sz="1400">
              <a:highlight>
                <a:srgbClr val="FFFF00"/>
              </a:highlight>
              <a:latin typeface="EYInterstate Light" panose="02000506000000020004" pitchFamily="2" charset="0"/>
              <a:ea typeface="+mn-lt"/>
              <a:cs typeface="+mn-lt"/>
            </a:endParaRPr>
          </a:p>
          <a:p>
            <a:pPr algn="just"/>
            <a:endParaRPr lang="es-MX" sz="1400">
              <a:highlight>
                <a:srgbClr val="FFFF00"/>
              </a:highlight>
              <a:latin typeface="EYInterstate Light" panose="02000506000000020004" pitchFamily="2" charset="0"/>
              <a:ea typeface="+mn-lt"/>
              <a:cs typeface="+mn-lt"/>
            </a:endParaRPr>
          </a:p>
          <a:p>
            <a:pPr algn="just"/>
            <a:endParaRPr lang="es-MX" sz="1400">
              <a:latin typeface="EYInterstate Light" panose="02000506000000020004" pitchFamily="2" charset="0"/>
              <a:ea typeface="+mn-lt"/>
              <a:cs typeface="+mn-lt"/>
            </a:endParaRPr>
          </a:p>
          <a:p>
            <a:pPr algn="just"/>
            <a:endParaRPr lang="es-MX" sz="1400">
              <a:latin typeface="EYInterstate Light" panose="02000506000000020004" pitchFamily="2" charset="0"/>
              <a:ea typeface="+mn-lt"/>
              <a:cs typeface="+mn-lt"/>
            </a:endParaRPr>
          </a:p>
          <a:p>
            <a:pPr algn="just"/>
            <a:endParaRPr lang="es-MX" sz="1400">
              <a:latin typeface="EYInterstate Light" panose="02000506000000020004" pitchFamily="2" charset="0"/>
              <a:ea typeface="+mn-lt"/>
              <a:cs typeface="+mn-lt"/>
            </a:endParaRPr>
          </a:p>
          <a:p>
            <a:pPr algn="just"/>
            <a:endParaRPr lang="es-MX" sz="1400">
              <a:latin typeface="EYInterstate Light" panose="02000506000000020004" pitchFamily="2" charset="0"/>
              <a:ea typeface="+mn-lt"/>
              <a:cs typeface="+mn-lt"/>
            </a:endParaRPr>
          </a:p>
          <a:p>
            <a:pPr algn="just"/>
            <a:endParaRPr lang="es-MX" sz="1400">
              <a:latin typeface="EYInterstate Light" panose="02000506000000020004" pitchFamily="2" charset="0"/>
              <a:ea typeface="+mn-lt"/>
              <a:cs typeface="+mn-lt"/>
            </a:endParaRPr>
          </a:p>
          <a:p>
            <a:pPr algn="just">
              <a:lnSpc>
                <a:spcPct val="85000"/>
              </a:lnSpc>
              <a:spcAft>
                <a:spcPts val="600"/>
              </a:spcAft>
              <a:buClr>
                <a:schemeClr val="accent2"/>
              </a:buClr>
              <a:buSzPct val="70000"/>
            </a:pPr>
            <a:endParaRPr lang="es-MX" sz="1400">
              <a:solidFill>
                <a:schemeClr val="bg1"/>
              </a:solidFill>
              <a:latin typeface="EYInterstate Light"/>
            </a:endParaRPr>
          </a:p>
          <a:p>
            <a:pPr algn="just">
              <a:lnSpc>
                <a:spcPct val="85000"/>
              </a:lnSpc>
              <a:spcAft>
                <a:spcPts val="600"/>
              </a:spcAft>
              <a:buClr>
                <a:schemeClr val="accent2"/>
              </a:buClr>
              <a:buSzPct val="70000"/>
            </a:pPr>
            <a:r>
              <a:rPr lang="es-MX" sz="1400">
                <a:solidFill>
                  <a:schemeClr val="bg1"/>
                </a:solidFill>
                <a:latin typeface="EYInterstate Light"/>
              </a:rPr>
              <a:t>Los expertos ya habían advertido que habría una caída del 7.5% en la producción nacional en 2022, debido principalmente a la disminución de las leyes del metal. Para los productores de oro, se espera que la producción baje alrededor de 10% por ciento en comparación con 2021, mientras que el cobre caiga 4%. Se esperaba que la producción de plata se mantuviera sin cambios, pero sus cifras también bajaron (</a:t>
            </a:r>
            <a:r>
              <a:rPr lang="es-MX" sz="1400" err="1">
                <a:solidFill>
                  <a:schemeClr val="bg1"/>
                </a:solidFill>
                <a:latin typeface="EYInterstate Light"/>
              </a:rPr>
              <a:t>BNamericas</a:t>
            </a:r>
            <a:r>
              <a:rPr lang="es-MX" sz="1400">
                <a:solidFill>
                  <a:schemeClr val="bg1"/>
                </a:solidFill>
                <a:latin typeface="EYInterstate Light"/>
              </a:rPr>
              <a:t>). </a:t>
            </a:r>
          </a:p>
          <a:p>
            <a:pPr algn="just"/>
            <a:endParaRPr lang="es-MX" sz="900">
              <a:latin typeface="EYInterstate Light" panose="02000506000000020004" pitchFamily="2" charset="0"/>
              <a:ea typeface="+mn-lt"/>
              <a:cs typeface="+mn-lt"/>
            </a:endParaRPr>
          </a:p>
          <a:p>
            <a:pPr algn="just"/>
            <a:r>
              <a:rPr lang="es-MX" sz="1100">
                <a:latin typeface="EYInterstate Light" panose="02000506000000020004" pitchFamily="2" charset="0"/>
                <a:ea typeface="+mn-lt"/>
                <a:cs typeface="+mn-lt"/>
              </a:rPr>
              <a:t>El sector minero mexicano reporta la primera caída de la producción en 2022 </a:t>
            </a:r>
            <a:endParaRPr lang="en-US" sz="1100">
              <a:latin typeface="EYInterstate Light" panose="02000506000000020004" pitchFamily="2" charset="0"/>
              <a:ea typeface="+mn-lt"/>
              <a:cs typeface="+mn-lt"/>
            </a:endParaRPr>
          </a:p>
          <a:p>
            <a:pPr algn="just"/>
            <a:r>
              <a:rPr lang="es-MX" sz="1100" i="1">
                <a:latin typeface="EYInterstate Light" panose="02000506000000020004" pitchFamily="2" charset="0"/>
                <a:ea typeface="+mn-lt"/>
                <a:cs typeface="+mn-lt"/>
              </a:rPr>
              <a:t>Por Paloma Duran | 10/11/2022 (</a:t>
            </a:r>
            <a:r>
              <a:rPr lang="es-MX" sz="1100" err="1">
                <a:latin typeface="EYInterstate Light" panose="02000506000000020004" pitchFamily="2" charset="0"/>
                <a:ea typeface="+mn-lt"/>
                <a:cs typeface="+mn-lt"/>
                <a:hlinkClick r:id="rId3"/>
              </a:rPr>
              <a:t>Mexican</a:t>
            </a:r>
            <a:r>
              <a:rPr lang="es-MX" sz="1100">
                <a:latin typeface="EYInterstate Light" panose="02000506000000020004" pitchFamily="2" charset="0"/>
                <a:ea typeface="+mn-lt"/>
                <a:cs typeface="+mn-lt"/>
                <a:hlinkClick r:id="rId3"/>
              </a:rPr>
              <a:t> </a:t>
            </a:r>
            <a:r>
              <a:rPr lang="es-MX" sz="1100" err="1">
                <a:latin typeface="EYInterstate Light" panose="02000506000000020004" pitchFamily="2" charset="0"/>
                <a:ea typeface="+mn-lt"/>
                <a:cs typeface="+mn-lt"/>
                <a:hlinkClick r:id="rId3"/>
              </a:rPr>
              <a:t>Mining</a:t>
            </a:r>
            <a:r>
              <a:rPr lang="es-MX" sz="1100">
                <a:latin typeface="EYInterstate Light" panose="02000506000000020004" pitchFamily="2" charset="0"/>
                <a:ea typeface="+mn-lt"/>
                <a:cs typeface="+mn-lt"/>
                <a:hlinkClick r:id="rId3"/>
              </a:rPr>
              <a:t> Sector </a:t>
            </a:r>
            <a:r>
              <a:rPr lang="es-MX" sz="1100" err="1">
                <a:latin typeface="EYInterstate Light" panose="02000506000000020004" pitchFamily="2" charset="0"/>
                <a:ea typeface="+mn-lt"/>
                <a:cs typeface="+mn-lt"/>
                <a:hlinkClick r:id="rId3"/>
              </a:rPr>
              <a:t>Reports</a:t>
            </a:r>
            <a:r>
              <a:rPr lang="es-MX" sz="1100">
                <a:latin typeface="EYInterstate Light" panose="02000506000000020004" pitchFamily="2" charset="0"/>
                <a:ea typeface="+mn-lt"/>
                <a:cs typeface="+mn-lt"/>
                <a:hlinkClick r:id="rId3"/>
              </a:rPr>
              <a:t> </a:t>
            </a:r>
            <a:r>
              <a:rPr lang="es-MX" sz="1100" err="1">
                <a:latin typeface="EYInterstate Light" panose="02000506000000020004" pitchFamily="2" charset="0"/>
                <a:ea typeface="+mn-lt"/>
                <a:cs typeface="+mn-lt"/>
                <a:hlinkClick r:id="rId3"/>
              </a:rPr>
              <a:t>First</a:t>
            </a:r>
            <a:r>
              <a:rPr lang="es-MX" sz="1100">
                <a:latin typeface="EYInterstate Light" panose="02000506000000020004" pitchFamily="2" charset="0"/>
                <a:ea typeface="+mn-lt"/>
                <a:cs typeface="+mn-lt"/>
                <a:hlinkClick r:id="rId3"/>
              </a:rPr>
              <a:t> </a:t>
            </a:r>
            <a:r>
              <a:rPr lang="es-MX" sz="1100" err="1">
                <a:latin typeface="EYInterstate Light" panose="02000506000000020004" pitchFamily="2" charset="0"/>
                <a:ea typeface="+mn-lt"/>
                <a:cs typeface="+mn-lt"/>
                <a:hlinkClick r:id="rId3"/>
              </a:rPr>
              <a:t>Drop</a:t>
            </a:r>
            <a:r>
              <a:rPr lang="es-MX" sz="1100">
                <a:latin typeface="EYInterstate Light" panose="02000506000000020004" pitchFamily="2" charset="0"/>
                <a:ea typeface="+mn-lt"/>
                <a:cs typeface="+mn-lt"/>
                <a:hlinkClick r:id="rId3"/>
              </a:rPr>
              <a:t> in </a:t>
            </a:r>
            <a:r>
              <a:rPr lang="es-MX" sz="1100" err="1">
                <a:latin typeface="EYInterstate Light" panose="02000506000000020004" pitchFamily="2" charset="0"/>
                <a:ea typeface="+mn-lt"/>
                <a:cs typeface="+mn-lt"/>
                <a:hlinkClick r:id="rId3"/>
              </a:rPr>
              <a:t>Production</a:t>
            </a:r>
            <a:r>
              <a:rPr lang="es-MX" sz="1100">
                <a:latin typeface="EYInterstate Light" panose="02000506000000020004" pitchFamily="2" charset="0"/>
                <a:ea typeface="+mn-lt"/>
                <a:cs typeface="+mn-lt"/>
                <a:hlinkClick r:id="rId3"/>
              </a:rPr>
              <a:t> in 2022 (</a:t>
            </a:r>
            <a:r>
              <a:rPr lang="es-MX" sz="1100" err="1">
                <a:latin typeface="EYInterstate Light" panose="02000506000000020004" pitchFamily="2" charset="0"/>
                <a:ea typeface="+mn-lt"/>
                <a:cs typeface="+mn-lt"/>
                <a:hlinkClick r:id="rId3"/>
              </a:rPr>
              <a:t>mexicobusiness.news</a:t>
            </a:r>
            <a:r>
              <a:rPr lang="es-MX" sz="1100">
                <a:latin typeface="EYInterstate Light" panose="02000506000000020004" pitchFamily="2" charset="0"/>
                <a:ea typeface="+mn-lt"/>
                <a:cs typeface="+mn-lt"/>
                <a:hlinkClick r:id="rId3"/>
              </a:rPr>
              <a:t>)</a:t>
            </a:r>
            <a:r>
              <a:rPr lang="es-MX" sz="1100" i="1">
                <a:latin typeface="EYInterstate Light" panose="02000506000000020004" pitchFamily="2" charset="0"/>
                <a:ea typeface="+mn-lt"/>
                <a:cs typeface="+mn-lt"/>
              </a:rPr>
              <a:t>)</a:t>
            </a:r>
            <a:endParaRPr lang="es-MX" sz="1400">
              <a:latin typeface="EYInterstate Light" panose="02000506000000020004" pitchFamily="2" charset="0"/>
            </a:endParaRPr>
          </a:p>
        </p:txBody>
      </p:sp>
      <p:grpSp>
        <p:nvGrpSpPr>
          <p:cNvPr id="57" name="Group 56">
            <a:extLst>
              <a:ext uri="{FF2B5EF4-FFF2-40B4-BE49-F238E27FC236}">
                <a16:creationId xmlns:a16="http://schemas.microsoft.com/office/drawing/2014/main" id="{2663C5DF-6284-4156-A1A7-0B6056DAF70A}"/>
              </a:ext>
            </a:extLst>
          </p:cNvPr>
          <p:cNvGrpSpPr/>
          <p:nvPr/>
        </p:nvGrpSpPr>
        <p:grpSpPr>
          <a:xfrm>
            <a:off x="1288761" y="2447206"/>
            <a:ext cx="9614478" cy="964304"/>
            <a:chOff x="1240894" y="2447206"/>
            <a:chExt cx="9614478" cy="964304"/>
          </a:xfrm>
        </p:grpSpPr>
        <p:grpSp>
          <p:nvGrpSpPr>
            <p:cNvPr id="56" name="Group 55">
              <a:extLst>
                <a:ext uri="{FF2B5EF4-FFF2-40B4-BE49-F238E27FC236}">
                  <a16:creationId xmlns:a16="http://schemas.microsoft.com/office/drawing/2014/main" id="{7155ADE5-074C-4B00-8C1C-B9F561093DB8}"/>
                </a:ext>
              </a:extLst>
            </p:cNvPr>
            <p:cNvGrpSpPr/>
            <p:nvPr/>
          </p:nvGrpSpPr>
          <p:grpSpPr>
            <a:xfrm>
              <a:off x="1240894" y="2553119"/>
              <a:ext cx="2761332" cy="724846"/>
              <a:chOff x="1261214" y="2593759"/>
              <a:chExt cx="2761332" cy="724846"/>
            </a:xfrm>
          </p:grpSpPr>
          <p:sp>
            <p:nvSpPr>
              <p:cNvPr id="16" name="Arrow: Down 15">
                <a:extLst>
                  <a:ext uri="{FF2B5EF4-FFF2-40B4-BE49-F238E27FC236}">
                    <a16:creationId xmlns:a16="http://schemas.microsoft.com/office/drawing/2014/main" id="{69B27898-8D0B-4B85-ABD1-36044EA7BC72}"/>
                  </a:ext>
                </a:extLst>
              </p:cNvPr>
              <p:cNvSpPr/>
              <p:nvPr/>
            </p:nvSpPr>
            <p:spPr>
              <a:xfrm>
                <a:off x="2736233" y="2593759"/>
                <a:ext cx="1159346" cy="724846"/>
              </a:xfrm>
              <a:prstGeom prst="downArrow">
                <a:avLst>
                  <a:gd name="adj1" fmla="val 46041"/>
                  <a:gd name="adj2" fmla="val 45877"/>
                </a:avLst>
              </a:prstGeom>
              <a:solidFill>
                <a:srgbClr val="FFE600"/>
              </a:solidFill>
              <a:ln w="9525">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MX" sz="1200">
                  <a:solidFill>
                    <a:schemeClr val="tx1"/>
                  </a:solidFill>
                </a:endParaRPr>
              </a:p>
            </p:txBody>
          </p:sp>
          <p:sp>
            <p:nvSpPr>
              <p:cNvPr id="17" name="TextBox 16">
                <a:extLst>
                  <a:ext uri="{FF2B5EF4-FFF2-40B4-BE49-F238E27FC236}">
                    <a16:creationId xmlns:a16="http://schemas.microsoft.com/office/drawing/2014/main" id="{72B68FC6-0AA4-4E18-B3B6-C31ECCFF7241}"/>
                  </a:ext>
                </a:extLst>
              </p:cNvPr>
              <p:cNvSpPr txBox="1"/>
              <p:nvPr/>
            </p:nvSpPr>
            <p:spPr>
              <a:xfrm>
                <a:off x="1261214" y="2648676"/>
                <a:ext cx="1388961" cy="403187"/>
              </a:xfrm>
              <a:prstGeom prst="rect">
                <a:avLst/>
              </a:prstGeom>
              <a:noFill/>
            </p:spPr>
            <p:txBody>
              <a:bodyPr wrap="square" lIns="0" tIns="36576" rIns="0" bIns="0" rtlCol="0">
                <a:spAutoFit/>
              </a:bodyPr>
              <a:lstStyle/>
              <a:p>
                <a:pPr algn="r">
                  <a:lnSpc>
                    <a:spcPct val="85000"/>
                  </a:lnSpc>
                  <a:spcAft>
                    <a:spcPts val="600"/>
                  </a:spcAft>
                  <a:buClr>
                    <a:schemeClr val="accent2"/>
                  </a:buClr>
                  <a:buSzPct val="70000"/>
                </a:pPr>
                <a:r>
                  <a:rPr lang="es-MX" sz="1400" b="1">
                    <a:solidFill>
                      <a:schemeClr val="bg1"/>
                    </a:solidFill>
                  </a:rPr>
                  <a:t>Producción minera en 2022</a:t>
                </a:r>
              </a:p>
            </p:txBody>
          </p:sp>
          <p:sp>
            <p:nvSpPr>
              <p:cNvPr id="18" name="TextBox 17">
                <a:extLst>
                  <a:ext uri="{FF2B5EF4-FFF2-40B4-BE49-F238E27FC236}">
                    <a16:creationId xmlns:a16="http://schemas.microsoft.com/office/drawing/2014/main" id="{8ACC9ED8-BBD1-4CE9-B282-8F9C837CCD5E}"/>
                  </a:ext>
                </a:extLst>
              </p:cNvPr>
              <p:cNvSpPr txBox="1"/>
              <p:nvPr/>
            </p:nvSpPr>
            <p:spPr>
              <a:xfrm>
                <a:off x="2633585" y="2748944"/>
                <a:ext cx="1388961"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s-MX" sz="1200" b="1">
                    <a:solidFill>
                      <a:schemeClr val="bg1"/>
                    </a:solidFill>
                  </a:rPr>
                  <a:t>2.4%</a:t>
                </a:r>
              </a:p>
            </p:txBody>
          </p:sp>
        </p:grpSp>
        <p:grpSp>
          <p:nvGrpSpPr>
            <p:cNvPr id="55" name="Group 54">
              <a:extLst>
                <a:ext uri="{FF2B5EF4-FFF2-40B4-BE49-F238E27FC236}">
                  <a16:creationId xmlns:a16="http://schemas.microsoft.com/office/drawing/2014/main" id="{232B6266-9B1F-434D-9A32-F0AE1EC5F3FD}"/>
                </a:ext>
              </a:extLst>
            </p:cNvPr>
            <p:cNvGrpSpPr/>
            <p:nvPr/>
          </p:nvGrpSpPr>
          <p:grpSpPr>
            <a:xfrm>
              <a:off x="4415247" y="2447206"/>
              <a:ext cx="6440125" cy="964304"/>
              <a:chOff x="4435567" y="2487846"/>
              <a:chExt cx="6440125" cy="964304"/>
            </a:xfrm>
          </p:grpSpPr>
          <p:sp>
            <p:nvSpPr>
              <p:cNvPr id="22" name="Arrow: Down 21">
                <a:extLst>
                  <a:ext uri="{FF2B5EF4-FFF2-40B4-BE49-F238E27FC236}">
                    <a16:creationId xmlns:a16="http://schemas.microsoft.com/office/drawing/2014/main" id="{9265D4DA-F7E3-449F-8AD8-7B512041A49C}"/>
                  </a:ext>
                </a:extLst>
              </p:cNvPr>
              <p:cNvSpPr/>
              <p:nvPr/>
            </p:nvSpPr>
            <p:spPr>
              <a:xfrm flipV="1">
                <a:off x="5907064" y="2487846"/>
                <a:ext cx="1159346" cy="724846"/>
              </a:xfrm>
              <a:prstGeom prst="downArrow">
                <a:avLst>
                  <a:gd name="adj1" fmla="val 46041"/>
                  <a:gd name="adj2" fmla="val 45877"/>
                </a:avLst>
              </a:prstGeom>
              <a:solidFill>
                <a:srgbClr val="FFE600"/>
              </a:solidFill>
              <a:ln w="9525">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MX" sz="1200">
                  <a:solidFill>
                    <a:schemeClr val="tx1"/>
                  </a:solidFill>
                </a:endParaRPr>
              </a:p>
            </p:txBody>
          </p:sp>
          <p:sp>
            <p:nvSpPr>
              <p:cNvPr id="19" name="TextBox 18">
                <a:extLst>
                  <a:ext uri="{FF2B5EF4-FFF2-40B4-BE49-F238E27FC236}">
                    <a16:creationId xmlns:a16="http://schemas.microsoft.com/office/drawing/2014/main" id="{6DD3A7F1-5505-4C48-9349-5A7B523DB684}"/>
                  </a:ext>
                </a:extLst>
              </p:cNvPr>
              <p:cNvSpPr txBox="1"/>
              <p:nvPr/>
            </p:nvSpPr>
            <p:spPr>
              <a:xfrm>
                <a:off x="4435567" y="2741250"/>
                <a:ext cx="1388961" cy="403187"/>
              </a:xfrm>
              <a:prstGeom prst="rect">
                <a:avLst/>
              </a:prstGeom>
              <a:noFill/>
            </p:spPr>
            <p:txBody>
              <a:bodyPr wrap="square" lIns="0" tIns="36576" rIns="0" bIns="0" rtlCol="0">
                <a:spAutoFit/>
              </a:bodyPr>
              <a:lstStyle/>
              <a:p>
                <a:pPr algn="r">
                  <a:lnSpc>
                    <a:spcPct val="85000"/>
                  </a:lnSpc>
                  <a:spcAft>
                    <a:spcPts val="600"/>
                  </a:spcAft>
                  <a:buClr>
                    <a:schemeClr val="accent2"/>
                  </a:buClr>
                  <a:buSzPct val="70000"/>
                </a:pPr>
                <a:r>
                  <a:rPr lang="es-MX" sz="1400" b="1">
                    <a:solidFill>
                      <a:schemeClr val="bg1"/>
                    </a:solidFill>
                  </a:rPr>
                  <a:t>Producción nacional</a:t>
                </a:r>
              </a:p>
            </p:txBody>
          </p:sp>
          <p:sp>
            <p:nvSpPr>
              <p:cNvPr id="21" name="TextBox 20">
                <a:extLst>
                  <a:ext uri="{FF2B5EF4-FFF2-40B4-BE49-F238E27FC236}">
                    <a16:creationId xmlns:a16="http://schemas.microsoft.com/office/drawing/2014/main" id="{9B6B2E0E-1A53-450C-8307-37E5BA9425EC}"/>
                  </a:ext>
                </a:extLst>
              </p:cNvPr>
              <p:cNvSpPr txBox="1"/>
              <p:nvPr/>
            </p:nvSpPr>
            <p:spPr>
              <a:xfrm>
                <a:off x="5792257" y="2668719"/>
                <a:ext cx="1388961" cy="42780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s-MX" sz="1200" b="1">
                    <a:solidFill>
                      <a:schemeClr val="bg1"/>
                    </a:solidFill>
                  </a:rPr>
                  <a:t>0.7%</a:t>
                </a:r>
              </a:p>
              <a:p>
                <a:pPr algn="ctr">
                  <a:lnSpc>
                    <a:spcPct val="85000"/>
                  </a:lnSpc>
                  <a:spcAft>
                    <a:spcPts val="600"/>
                  </a:spcAft>
                  <a:buClr>
                    <a:schemeClr val="accent2"/>
                  </a:buClr>
                  <a:buSzPct val="70000"/>
                </a:pPr>
                <a:r>
                  <a:rPr lang="es-MX" sz="1200" b="1">
                    <a:solidFill>
                      <a:schemeClr val="bg1"/>
                    </a:solidFill>
                  </a:rPr>
                  <a:t>4.7%</a:t>
                </a:r>
              </a:p>
            </p:txBody>
          </p:sp>
          <p:sp>
            <p:nvSpPr>
              <p:cNvPr id="23" name="Arrow: Down 22">
                <a:extLst>
                  <a:ext uri="{FF2B5EF4-FFF2-40B4-BE49-F238E27FC236}">
                    <a16:creationId xmlns:a16="http://schemas.microsoft.com/office/drawing/2014/main" id="{14EDA261-D77E-44AE-BFB6-D18B23C1AAF2}"/>
                  </a:ext>
                </a:extLst>
              </p:cNvPr>
              <p:cNvSpPr/>
              <p:nvPr/>
            </p:nvSpPr>
            <p:spPr>
              <a:xfrm>
                <a:off x="7148946" y="2487846"/>
                <a:ext cx="1159346" cy="724846"/>
              </a:xfrm>
              <a:prstGeom prst="downArrow">
                <a:avLst>
                  <a:gd name="adj1" fmla="val 46041"/>
                  <a:gd name="adj2" fmla="val 45877"/>
                </a:avLst>
              </a:prstGeom>
              <a:solidFill>
                <a:srgbClr val="FFE600"/>
              </a:solidFill>
              <a:ln w="9525">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MX" sz="1200">
                  <a:solidFill>
                    <a:schemeClr val="tx1"/>
                  </a:solidFill>
                </a:endParaRPr>
              </a:p>
            </p:txBody>
          </p:sp>
          <p:sp>
            <p:nvSpPr>
              <p:cNvPr id="24" name="Arrow: Down 23">
                <a:extLst>
                  <a:ext uri="{FF2B5EF4-FFF2-40B4-BE49-F238E27FC236}">
                    <a16:creationId xmlns:a16="http://schemas.microsoft.com/office/drawing/2014/main" id="{99B0CA67-7D11-47AD-8847-70EEB4DE6F86}"/>
                  </a:ext>
                </a:extLst>
              </p:cNvPr>
              <p:cNvSpPr/>
              <p:nvPr/>
            </p:nvSpPr>
            <p:spPr>
              <a:xfrm>
                <a:off x="8390828" y="2487846"/>
                <a:ext cx="1159346" cy="724846"/>
              </a:xfrm>
              <a:prstGeom prst="downArrow">
                <a:avLst>
                  <a:gd name="adj1" fmla="val 46041"/>
                  <a:gd name="adj2" fmla="val 45877"/>
                </a:avLst>
              </a:prstGeom>
              <a:solidFill>
                <a:srgbClr val="FFE600"/>
              </a:solidFill>
              <a:ln w="9525">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MX" sz="1200">
                  <a:solidFill>
                    <a:schemeClr val="tx1"/>
                  </a:solidFill>
                </a:endParaRPr>
              </a:p>
            </p:txBody>
          </p:sp>
          <p:sp>
            <p:nvSpPr>
              <p:cNvPr id="25" name="Arrow: Down 24">
                <a:extLst>
                  <a:ext uri="{FF2B5EF4-FFF2-40B4-BE49-F238E27FC236}">
                    <a16:creationId xmlns:a16="http://schemas.microsoft.com/office/drawing/2014/main" id="{A73E7D95-DBC3-478D-AA71-27AC68E39BF2}"/>
                  </a:ext>
                </a:extLst>
              </p:cNvPr>
              <p:cNvSpPr/>
              <p:nvPr/>
            </p:nvSpPr>
            <p:spPr>
              <a:xfrm>
                <a:off x="9601539" y="2487846"/>
                <a:ext cx="1159346" cy="724846"/>
              </a:xfrm>
              <a:prstGeom prst="downArrow">
                <a:avLst>
                  <a:gd name="adj1" fmla="val 46041"/>
                  <a:gd name="adj2" fmla="val 45877"/>
                </a:avLst>
              </a:prstGeom>
              <a:solidFill>
                <a:srgbClr val="FFE600"/>
              </a:solidFill>
              <a:ln w="9525">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MX" sz="1200" b="1">
                  <a:solidFill>
                    <a:schemeClr val="tx1"/>
                  </a:solidFill>
                </a:endParaRPr>
              </a:p>
            </p:txBody>
          </p:sp>
          <p:sp>
            <p:nvSpPr>
              <p:cNvPr id="26" name="TextBox 25">
                <a:extLst>
                  <a:ext uri="{FF2B5EF4-FFF2-40B4-BE49-F238E27FC236}">
                    <a16:creationId xmlns:a16="http://schemas.microsoft.com/office/drawing/2014/main" id="{D3FC9758-21A2-4869-BDC9-C4FE706EB12E}"/>
                  </a:ext>
                </a:extLst>
              </p:cNvPr>
              <p:cNvSpPr txBox="1"/>
              <p:nvPr/>
            </p:nvSpPr>
            <p:spPr>
              <a:xfrm>
                <a:off x="7066410" y="2655299"/>
                <a:ext cx="1388961"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s-MX" sz="1200" b="1">
                    <a:solidFill>
                      <a:schemeClr val="bg1"/>
                    </a:solidFill>
                  </a:rPr>
                  <a:t>0.6%</a:t>
                </a:r>
              </a:p>
            </p:txBody>
          </p:sp>
          <p:sp>
            <p:nvSpPr>
              <p:cNvPr id="27" name="TextBox 26">
                <a:extLst>
                  <a:ext uri="{FF2B5EF4-FFF2-40B4-BE49-F238E27FC236}">
                    <a16:creationId xmlns:a16="http://schemas.microsoft.com/office/drawing/2014/main" id="{ABC70A3A-7637-4D16-AB2F-BE03FE21C8E5}"/>
                  </a:ext>
                </a:extLst>
              </p:cNvPr>
              <p:cNvSpPr txBox="1"/>
              <p:nvPr/>
            </p:nvSpPr>
            <p:spPr>
              <a:xfrm>
                <a:off x="8319017" y="2649356"/>
                <a:ext cx="1388961"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s-MX" sz="1200" b="1">
                    <a:solidFill>
                      <a:schemeClr val="bg1"/>
                    </a:solidFill>
                  </a:rPr>
                  <a:t>0.1%</a:t>
                </a:r>
              </a:p>
            </p:txBody>
          </p:sp>
          <p:sp>
            <p:nvSpPr>
              <p:cNvPr id="28" name="TextBox 27">
                <a:extLst>
                  <a:ext uri="{FF2B5EF4-FFF2-40B4-BE49-F238E27FC236}">
                    <a16:creationId xmlns:a16="http://schemas.microsoft.com/office/drawing/2014/main" id="{B934C368-E081-45D0-845F-876FD91A1ECF}"/>
                  </a:ext>
                </a:extLst>
              </p:cNvPr>
              <p:cNvSpPr txBox="1"/>
              <p:nvPr/>
            </p:nvSpPr>
            <p:spPr>
              <a:xfrm>
                <a:off x="9486731" y="2649356"/>
                <a:ext cx="1388961"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s-MX" sz="1200" b="1">
                    <a:solidFill>
                      <a:schemeClr val="bg1"/>
                    </a:solidFill>
                  </a:rPr>
                  <a:t>0.0%</a:t>
                </a:r>
              </a:p>
            </p:txBody>
          </p:sp>
          <p:sp>
            <p:nvSpPr>
              <p:cNvPr id="29" name="TextBox 28">
                <a:extLst>
                  <a:ext uri="{FF2B5EF4-FFF2-40B4-BE49-F238E27FC236}">
                    <a16:creationId xmlns:a16="http://schemas.microsoft.com/office/drawing/2014/main" id="{CEFEC9BE-7060-4984-958A-C2BD11467142}"/>
                  </a:ext>
                </a:extLst>
              </p:cNvPr>
              <p:cNvSpPr txBox="1"/>
              <p:nvPr/>
            </p:nvSpPr>
            <p:spPr>
              <a:xfrm>
                <a:off x="5792257" y="3239275"/>
                <a:ext cx="1388961"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s-MX" sz="1200" b="1">
                    <a:solidFill>
                      <a:schemeClr val="bg1"/>
                    </a:solidFill>
                  </a:rPr>
                  <a:t>Enero a abril</a:t>
                </a:r>
              </a:p>
            </p:txBody>
          </p:sp>
          <p:sp>
            <p:nvSpPr>
              <p:cNvPr id="30" name="TextBox 29">
                <a:extLst>
                  <a:ext uri="{FF2B5EF4-FFF2-40B4-BE49-F238E27FC236}">
                    <a16:creationId xmlns:a16="http://schemas.microsoft.com/office/drawing/2014/main" id="{72EF6C95-DBB6-4DED-B7DF-BA290C0303E4}"/>
                  </a:ext>
                </a:extLst>
              </p:cNvPr>
              <p:cNvSpPr txBox="1"/>
              <p:nvPr/>
            </p:nvSpPr>
            <p:spPr>
              <a:xfrm>
                <a:off x="7034138" y="3258251"/>
                <a:ext cx="1388961"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s-MX" sz="1200" b="1">
                    <a:solidFill>
                      <a:schemeClr val="bg1"/>
                    </a:solidFill>
                  </a:rPr>
                  <a:t>Mayo</a:t>
                </a:r>
              </a:p>
            </p:txBody>
          </p:sp>
          <p:sp>
            <p:nvSpPr>
              <p:cNvPr id="31" name="TextBox 30">
                <a:extLst>
                  <a:ext uri="{FF2B5EF4-FFF2-40B4-BE49-F238E27FC236}">
                    <a16:creationId xmlns:a16="http://schemas.microsoft.com/office/drawing/2014/main" id="{6B11430B-AD01-4169-943F-31DC9B1D92DB}"/>
                  </a:ext>
                </a:extLst>
              </p:cNvPr>
              <p:cNvSpPr txBox="1"/>
              <p:nvPr/>
            </p:nvSpPr>
            <p:spPr>
              <a:xfrm>
                <a:off x="8276020" y="3258251"/>
                <a:ext cx="1388961"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s-MX" sz="1200" b="1">
                    <a:solidFill>
                      <a:schemeClr val="bg1"/>
                    </a:solidFill>
                  </a:rPr>
                  <a:t>Junio</a:t>
                </a:r>
              </a:p>
            </p:txBody>
          </p:sp>
          <p:sp>
            <p:nvSpPr>
              <p:cNvPr id="32" name="TextBox 31">
                <a:extLst>
                  <a:ext uri="{FF2B5EF4-FFF2-40B4-BE49-F238E27FC236}">
                    <a16:creationId xmlns:a16="http://schemas.microsoft.com/office/drawing/2014/main" id="{A72CAE3A-03B6-4F56-AA84-520CB4276DD5}"/>
                  </a:ext>
                </a:extLst>
              </p:cNvPr>
              <p:cNvSpPr txBox="1"/>
              <p:nvPr/>
            </p:nvSpPr>
            <p:spPr>
              <a:xfrm>
                <a:off x="9486730" y="3245485"/>
                <a:ext cx="1388961"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s-MX" sz="1200" b="1">
                    <a:solidFill>
                      <a:schemeClr val="bg1"/>
                    </a:solidFill>
                  </a:rPr>
                  <a:t>Julio</a:t>
                </a:r>
              </a:p>
            </p:txBody>
          </p:sp>
        </p:grpSp>
      </p:grpSp>
      <p:grpSp>
        <p:nvGrpSpPr>
          <p:cNvPr id="54" name="Group 53">
            <a:extLst>
              <a:ext uri="{FF2B5EF4-FFF2-40B4-BE49-F238E27FC236}">
                <a16:creationId xmlns:a16="http://schemas.microsoft.com/office/drawing/2014/main" id="{70E8F292-3BF8-444A-927C-42CCFC240546}"/>
              </a:ext>
            </a:extLst>
          </p:cNvPr>
          <p:cNvGrpSpPr/>
          <p:nvPr/>
        </p:nvGrpSpPr>
        <p:grpSpPr>
          <a:xfrm>
            <a:off x="2830297" y="3727658"/>
            <a:ext cx="6531407" cy="978410"/>
            <a:chOff x="2299263" y="6775203"/>
            <a:chExt cx="6531407" cy="978410"/>
          </a:xfrm>
        </p:grpSpPr>
        <p:grpSp>
          <p:nvGrpSpPr>
            <p:cNvPr id="53" name="Group 52">
              <a:extLst>
                <a:ext uri="{FF2B5EF4-FFF2-40B4-BE49-F238E27FC236}">
                  <a16:creationId xmlns:a16="http://schemas.microsoft.com/office/drawing/2014/main" id="{C7A741BE-AC24-4929-AC40-9F3BE262E72D}"/>
                </a:ext>
              </a:extLst>
            </p:cNvPr>
            <p:cNvGrpSpPr/>
            <p:nvPr/>
          </p:nvGrpSpPr>
          <p:grpSpPr>
            <a:xfrm>
              <a:off x="2299263" y="6775203"/>
              <a:ext cx="1401121" cy="978410"/>
              <a:chOff x="2299263" y="6737622"/>
              <a:chExt cx="1401121" cy="978410"/>
            </a:xfrm>
          </p:grpSpPr>
          <p:sp>
            <p:nvSpPr>
              <p:cNvPr id="34" name="Arrow: Down 33">
                <a:extLst>
                  <a:ext uri="{FF2B5EF4-FFF2-40B4-BE49-F238E27FC236}">
                    <a16:creationId xmlns:a16="http://schemas.microsoft.com/office/drawing/2014/main" id="{62A97E5E-8FB3-4BBD-918A-4A70A91BB491}"/>
                  </a:ext>
                </a:extLst>
              </p:cNvPr>
              <p:cNvSpPr/>
              <p:nvPr/>
            </p:nvSpPr>
            <p:spPr>
              <a:xfrm>
                <a:off x="2414071" y="6991186"/>
                <a:ext cx="1159346" cy="724846"/>
              </a:xfrm>
              <a:prstGeom prst="downArrow">
                <a:avLst>
                  <a:gd name="adj1" fmla="val 46041"/>
                  <a:gd name="adj2" fmla="val 45877"/>
                </a:avLst>
              </a:prstGeom>
              <a:solidFill>
                <a:srgbClr val="FFE600"/>
              </a:solidFill>
              <a:ln w="9525">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MX" sz="1200">
                  <a:solidFill>
                    <a:schemeClr val="tx1"/>
                  </a:solidFill>
                </a:endParaRPr>
              </a:p>
            </p:txBody>
          </p:sp>
          <p:sp>
            <p:nvSpPr>
              <p:cNvPr id="35" name="TextBox 34">
                <a:extLst>
                  <a:ext uri="{FF2B5EF4-FFF2-40B4-BE49-F238E27FC236}">
                    <a16:creationId xmlns:a16="http://schemas.microsoft.com/office/drawing/2014/main" id="{5716721F-5C6C-4401-A600-215B2A1840B8}"/>
                  </a:ext>
                </a:extLst>
              </p:cNvPr>
              <p:cNvSpPr txBox="1"/>
              <p:nvPr/>
            </p:nvSpPr>
            <p:spPr>
              <a:xfrm>
                <a:off x="2299263" y="6737622"/>
                <a:ext cx="1388961" cy="220060"/>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s-MX" sz="1400" b="1">
                    <a:solidFill>
                      <a:schemeClr val="bg1"/>
                    </a:solidFill>
                  </a:rPr>
                  <a:t>Oro</a:t>
                </a:r>
              </a:p>
            </p:txBody>
          </p:sp>
          <p:sp>
            <p:nvSpPr>
              <p:cNvPr id="36" name="TextBox 35">
                <a:extLst>
                  <a:ext uri="{FF2B5EF4-FFF2-40B4-BE49-F238E27FC236}">
                    <a16:creationId xmlns:a16="http://schemas.microsoft.com/office/drawing/2014/main" id="{1DBE20ED-089B-47B6-B78E-702B2A141156}"/>
                  </a:ext>
                </a:extLst>
              </p:cNvPr>
              <p:cNvSpPr txBox="1"/>
              <p:nvPr/>
            </p:nvSpPr>
            <p:spPr>
              <a:xfrm>
                <a:off x="2311423" y="7146371"/>
                <a:ext cx="1388961"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s-MX" sz="1200" b="1">
                    <a:solidFill>
                      <a:schemeClr val="bg1"/>
                    </a:solidFill>
                  </a:rPr>
                  <a:t>4.6%</a:t>
                </a:r>
              </a:p>
            </p:txBody>
          </p:sp>
        </p:grpSp>
        <p:grpSp>
          <p:nvGrpSpPr>
            <p:cNvPr id="52" name="Group 51">
              <a:extLst>
                <a:ext uri="{FF2B5EF4-FFF2-40B4-BE49-F238E27FC236}">
                  <a16:creationId xmlns:a16="http://schemas.microsoft.com/office/drawing/2014/main" id="{86B69308-D73C-41A3-AB32-B78C89F61FB6}"/>
                </a:ext>
              </a:extLst>
            </p:cNvPr>
            <p:cNvGrpSpPr/>
            <p:nvPr/>
          </p:nvGrpSpPr>
          <p:grpSpPr>
            <a:xfrm>
              <a:off x="3585576" y="6775203"/>
              <a:ext cx="1401121" cy="978410"/>
              <a:chOff x="3585576" y="6737622"/>
              <a:chExt cx="1401121" cy="978410"/>
            </a:xfrm>
          </p:grpSpPr>
          <p:sp>
            <p:nvSpPr>
              <p:cNvPr id="37" name="Arrow: Down 36">
                <a:extLst>
                  <a:ext uri="{FF2B5EF4-FFF2-40B4-BE49-F238E27FC236}">
                    <a16:creationId xmlns:a16="http://schemas.microsoft.com/office/drawing/2014/main" id="{EDAE925C-7797-473D-8362-5F9336BBEE5A}"/>
                  </a:ext>
                </a:extLst>
              </p:cNvPr>
              <p:cNvSpPr/>
              <p:nvPr/>
            </p:nvSpPr>
            <p:spPr>
              <a:xfrm>
                <a:off x="3700384" y="6991186"/>
                <a:ext cx="1159346" cy="724846"/>
              </a:xfrm>
              <a:prstGeom prst="downArrow">
                <a:avLst>
                  <a:gd name="adj1" fmla="val 46041"/>
                  <a:gd name="adj2" fmla="val 45877"/>
                </a:avLst>
              </a:prstGeom>
              <a:solidFill>
                <a:srgbClr val="FFE600"/>
              </a:solidFill>
              <a:ln w="9525">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MX" sz="1200">
                  <a:solidFill>
                    <a:schemeClr val="tx1"/>
                  </a:solidFill>
                </a:endParaRPr>
              </a:p>
            </p:txBody>
          </p:sp>
          <p:sp>
            <p:nvSpPr>
              <p:cNvPr id="38" name="TextBox 37">
                <a:extLst>
                  <a:ext uri="{FF2B5EF4-FFF2-40B4-BE49-F238E27FC236}">
                    <a16:creationId xmlns:a16="http://schemas.microsoft.com/office/drawing/2014/main" id="{51346644-7E3F-425E-BE85-177C7072EF71}"/>
                  </a:ext>
                </a:extLst>
              </p:cNvPr>
              <p:cNvSpPr txBox="1"/>
              <p:nvPr/>
            </p:nvSpPr>
            <p:spPr>
              <a:xfrm>
                <a:off x="3585576" y="6737622"/>
                <a:ext cx="1388961" cy="220060"/>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s-MX" sz="1400" b="1">
                    <a:solidFill>
                      <a:schemeClr val="bg1"/>
                    </a:solidFill>
                  </a:rPr>
                  <a:t>Plata</a:t>
                </a:r>
              </a:p>
            </p:txBody>
          </p:sp>
          <p:sp>
            <p:nvSpPr>
              <p:cNvPr id="39" name="TextBox 38">
                <a:extLst>
                  <a:ext uri="{FF2B5EF4-FFF2-40B4-BE49-F238E27FC236}">
                    <a16:creationId xmlns:a16="http://schemas.microsoft.com/office/drawing/2014/main" id="{7527385E-9CBB-4E29-B9EB-78B15A16EE6C}"/>
                  </a:ext>
                </a:extLst>
              </p:cNvPr>
              <p:cNvSpPr txBox="1"/>
              <p:nvPr/>
            </p:nvSpPr>
            <p:spPr>
              <a:xfrm>
                <a:off x="3597736" y="7146371"/>
                <a:ext cx="1388961"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s-MX" sz="1200" b="1">
                    <a:solidFill>
                      <a:schemeClr val="bg1"/>
                    </a:solidFill>
                  </a:rPr>
                  <a:t>4.4%</a:t>
                </a:r>
              </a:p>
            </p:txBody>
          </p:sp>
        </p:grpSp>
        <p:grpSp>
          <p:nvGrpSpPr>
            <p:cNvPr id="51" name="Group 50">
              <a:extLst>
                <a:ext uri="{FF2B5EF4-FFF2-40B4-BE49-F238E27FC236}">
                  <a16:creationId xmlns:a16="http://schemas.microsoft.com/office/drawing/2014/main" id="{1696017C-D904-4014-8EAC-AD3A639CA126}"/>
                </a:ext>
              </a:extLst>
            </p:cNvPr>
            <p:cNvGrpSpPr/>
            <p:nvPr/>
          </p:nvGrpSpPr>
          <p:grpSpPr>
            <a:xfrm>
              <a:off x="4881242" y="6775203"/>
              <a:ext cx="1401121" cy="978410"/>
              <a:chOff x="4881242" y="6737622"/>
              <a:chExt cx="1401121" cy="978410"/>
            </a:xfrm>
          </p:grpSpPr>
          <p:sp>
            <p:nvSpPr>
              <p:cNvPr id="40" name="Arrow: Down 39">
                <a:extLst>
                  <a:ext uri="{FF2B5EF4-FFF2-40B4-BE49-F238E27FC236}">
                    <a16:creationId xmlns:a16="http://schemas.microsoft.com/office/drawing/2014/main" id="{1678DA7A-132D-4CEB-AE21-F0EA2CFB95A2}"/>
                  </a:ext>
                </a:extLst>
              </p:cNvPr>
              <p:cNvSpPr/>
              <p:nvPr/>
            </p:nvSpPr>
            <p:spPr>
              <a:xfrm>
                <a:off x="4996050" y="6991186"/>
                <a:ext cx="1159346" cy="724846"/>
              </a:xfrm>
              <a:prstGeom prst="downArrow">
                <a:avLst>
                  <a:gd name="adj1" fmla="val 46041"/>
                  <a:gd name="adj2" fmla="val 45877"/>
                </a:avLst>
              </a:prstGeom>
              <a:solidFill>
                <a:srgbClr val="FFE600"/>
              </a:solidFill>
              <a:ln w="9525">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MX" sz="1200">
                  <a:solidFill>
                    <a:schemeClr val="tx1"/>
                  </a:solidFill>
                </a:endParaRPr>
              </a:p>
            </p:txBody>
          </p:sp>
          <p:sp>
            <p:nvSpPr>
              <p:cNvPr id="41" name="TextBox 40">
                <a:extLst>
                  <a:ext uri="{FF2B5EF4-FFF2-40B4-BE49-F238E27FC236}">
                    <a16:creationId xmlns:a16="http://schemas.microsoft.com/office/drawing/2014/main" id="{C7D94AA8-560B-4150-A40B-CA28D2A751D4}"/>
                  </a:ext>
                </a:extLst>
              </p:cNvPr>
              <p:cNvSpPr txBox="1"/>
              <p:nvPr/>
            </p:nvSpPr>
            <p:spPr>
              <a:xfrm>
                <a:off x="4881242" y="6737622"/>
                <a:ext cx="1388961" cy="220060"/>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s-MX" sz="1400" b="1">
                    <a:solidFill>
                      <a:schemeClr val="bg1"/>
                    </a:solidFill>
                  </a:rPr>
                  <a:t>Cobre</a:t>
                </a:r>
              </a:p>
            </p:txBody>
          </p:sp>
          <p:sp>
            <p:nvSpPr>
              <p:cNvPr id="42" name="TextBox 41">
                <a:extLst>
                  <a:ext uri="{FF2B5EF4-FFF2-40B4-BE49-F238E27FC236}">
                    <a16:creationId xmlns:a16="http://schemas.microsoft.com/office/drawing/2014/main" id="{B2A34D9B-D6FF-4338-8B5E-621525900122}"/>
                  </a:ext>
                </a:extLst>
              </p:cNvPr>
              <p:cNvSpPr txBox="1"/>
              <p:nvPr/>
            </p:nvSpPr>
            <p:spPr>
              <a:xfrm>
                <a:off x="4893402" y="7146371"/>
                <a:ext cx="1388961"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s-MX" sz="1200" b="1">
                    <a:solidFill>
                      <a:schemeClr val="bg1"/>
                    </a:solidFill>
                  </a:rPr>
                  <a:t>1.4%</a:t>
                </a:r>
              </a:p>
            </p:txBody>
          </p:sp>
        </p:grpSp>
        <p:grpSp>
          <p:nvGrpSpPr>
            <p:cNvPr id="50" name="Group 49">
              <a:extLst>
                <a:ext uri="{FF2B5EF4-FFF2-40B4-BE49-F238E27FC236}">
                  <a16:creationId xmlns:a16="http://schemas.microsoft.com/office/drawing/2014/main" id="{1C0F9BC6-5816-4E79-AEEA-1195F46DFD49}"/>
                </a:ext>
              </a:extLst>
            </p:cNvPr>
            <p:cNvGrpSpPr/>
            <p:nvPr/>
          </p:nvGrpSpPr>
          <p:grpSpPr>
            <a:xfrm>
              <a:off x="6167555" y="6775203"/>
              <a:ext cx="1401121" cy="978410"/>
              <a:chOff x="6167555" y="6804530"/>
              <a:chExt cx="1401121" cy="978410"/>
            </a:xfrm>
          </p:grpSpPr>
          <p:sp>
            <p:nvSpPr>
              <p:cNvPr id="43" name="Arrow: Down 42">
                <a:extLst>
                  <a:ext uri="{FF2B5EF4-FFF2-40B4-BE49-F238E27FC236}">
                    <a16:creationId xmlns:a16="http://schemas.microsoft.com/office/drawing/2014/main" id="{E484591A-BAEA-46E9-BD09-9928FDBB7658}"/>
                  </a:ext>
                </a:extLst>
              </p:cNvPr>
              <p:cNvSpPr/>
              <p:nvPr/>
            </p:nvSpPr>
            <p:spPr>
              <a:xfrm>
                <a:off x="6282363" y="7058094"/>
                <a:ext cx="1159346" cy="724846"/>
              </a:xfrm>
              <a:prstGeom prst="downArrow">
                <a:avLst>
                  <a:gd name="adj1" fmla="val 46041"/>
                  <a:gd name="adj2" fmla="val 45877"/>
                </a:avLst>
              </a:prstGeom>
              <a:solidFill>
                <a:srgbClr val="FFE600"/>
              </a:solidFill>
              <a:ln w="9525">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MX" sz="1200">
                  <a:solidFill>
                    <a:schemeClr val="tx1"/>
                  </a:solidFill>
                </a:endParaRPr>
              </a:p>
            </p:txBody>
          </p:sp>
          <p:sp>
            <p:nvSpPr>
              <p:cNvPr id="44" name="TextBox 43">
                <a:extLst>
                  <a:ext uri="{FF2B5EF4-FFF2-40B4-BE49-F238E27FC236}">
                    <a16:creationId xmlns:a16="http://schemas.microsoft.com/office/drawing/2014/main" id="{9054FE29-E6A6-4D20-A372-70CBDFC43E10}"/>
                  </a:ext>
                </a:extLst>
              </p:cNvPr>
              <p:cNvSpPr txBox="1"/>
              <p:nvPr/>
            </p:nvSpPr>
            <p:spPr>
              <a:xfrm>
                <a:off x="6167555" y="6804530"/>
                <a:ext cx="1388961" cy="220060"/>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s-MX" sz="1400" b="1">
                    <a:solidFill>
                      <a:schemeClr val="bg1"/>
                    </a:solidFill>
                  </a:rPr>
                  <a:t>Plomo</a:t>
                </a:r>
              </a:p>
            </p:txBody>
          </p:sp>
          <p:sp>
            <p:nvSpPr>
              <p:cNvPr id="45" name="TextBox 44">
                <a:extLst>
                  <a:ext uri="{FF2B5EF4-FFF2-40B4-BE49-F238E27FC236}">
                    <a16:creationId xmlns:a16="http://schemas.microsoft.com/office/drawing/2014/main" id="{4073CC3F-5BF7-4080-A5A4-659D86F13C5E}"/>
                  </a:ext>
                </a:extLst>
              </p:cNvPr>
              <p:cNvSpPr txBox="1"/>
              <p:nvPr/>
            </p:nvSpPr>
            <p:spPr>
              <a:xfrm>
                <a:off x="6179715" y="7213279"/>
                <a:ext cx="1388961"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s-MX" sz="1200" b="1">
                    <a:solidFill>
                      <a:schemeClr val="bg1"/>
                    </a:solidFill>
                  </a:rPr>
                  <a:t>1.1%</a:t>
                </a:r>
              </a:p>
            </p:txBody>
          </p:sp>
        </p:grpSp>
        <p:grpSp>
          <p:nvGrpSpPr>
            <p:cNvPr id="49" name="Group 48">
              <a:extLst>
                <a:ext uri="{FF2B5EF4-FFF2-40B4-BE49-F238E27FC236}">
                  <a16:creationId xmlns:a16="http://schemas.microsoft.com/office/drawing/2014/main" id="{AE69C775-B7A7-41DD-890C-F232EDF279CF}"/>
                </a:ext>
              </a:extLst>
            </p:cNvPr>
            <p:cNvGrpSpPr/>
            <p:nvPr/>
          </p:nvGrpSpPr>
          <p:grpSpPr>
            <a:xfrm>
              <a:off x="7429549" y="6775203"/>
              <a:ext cx="1401121" cy="978410"/>
              <a:chOff x="7429549" y="6812784"/>
              <a:chExt cx="1401121" cy="978410"/>
            </a:xfrm>
          </p:grpSpPr>
          <p:sp>
            <p:nvSpPr>
              <p:cNvPr id="46" name="Arrow: Down 45">
                <a:extLst>
                  <a:ext uri="{FF2B5EF4-FFF2-40B4-BE49-F238E27FC236}">
                    <a16:creationId xmlns:a16="http://schemas.microsoft.com/office/drawing/2014/main" id="{0B08005D-8055-4605-9DB6-753718FC427C}"/>
                  </a:ext>
                </a:extLst>
              </p:cNvPr>
              <p:cNvSpPr/>
              <p:nvPr/>
            </p:nvSpPr>
            <p:spPr>
              <a:xfrm>
                <a:off x="7544357" y="7066348"/>
                <a:ext cx="1159346" cy="724846"/>
              </a:xfrm>
              <a:prstGeom prst="downArrow">
                <a:avLst>
                  <a:gd name="adj1" fmla="val 46041"/>
                  <a:gd name="adj2" fmla="val 45877"/>
                </a:avLst>
              </a:prstGeom>
              <a:solidFill>
                <a:srgbClr val="FFE600"/>
              </a:solidFill>
              <a:ln w="9525">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MX" sz="1200">
                  <a:solidFill>
                    <a:schemeClr val="tx1"/>
                  </a:solidFill>
                </a:endParaRPr>
              </a:p>
            </p:txBody>
          </p:sp>
          <p:sp>
            <p:nvSpPr>
              <p:cNvPr id="47" name="TextBox 46">
                <a:extLst>
                  <a:ext uri="{FF2B5EF4-FFF2-40B4-BE49-F238E27FC236}">
                    <a16:creationId xmlns:a16="http://schemas.microsoft.com/office/drawing/2014/main" id="{1D80B420-AB37-4334-942C-0614D0A0999E}"/>
                  </a:ext>
                </a:extLst>
              </p:cNvPr>
              <p:cNvSpPr txBox="1"/>
              <p:nvPr/>
            </p:nvSpPr>
            <p:spPr>
              <a:xfrm>
                <a:off x="7429549" y="6812784"/>
                <a:ext cx="1388961" cy="220060"/>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s-MX" sz="1400" b="1">
                    <a:solidFill>
                      <a:schemeClr val="bg1"/>
                    </a:solidFill>
                  </a:rPr>
                  <a:t>Zinc</a:t>
                </a:r>
              </a:p>
            </p:txBody>
          </p:sp>
          <p:sp>
            <p:nvSpPr>
              <p:cNvPr id="48" name="TextBox 47">
                <a:extLst>
                  <a:ext uri="{FF2B5EF4-FFF2-40B4-BE49-F238E27FC236}">
                    <a16:creationId xmlns:a16="http://schemas.microsoft.com/office/drawing/2014/main" id="{913619C8-029F-4419-8BEF-44CE7A2C1870}"/>
                  </a:ext>
                </a:extLst>
              </p:cNvPr>
              <p:cNvSpPr txBox="1"/>
              <p:nvPr/>
            </p:nvSpPr>
            <p:spPr>
              <a:xfrm>
                <a:off x="7441709" y="7221533"/>
                <a:ext cx="1388961"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s-MX" sz="1200" b="1">
                    <a:solidFill>
                      <a:schemeClr val="bg1"/>
                    </a:solidFill>
                  </a:rPr>
                  <a:t>0.1%</a:t>
                </a:r>
              </a:p>
            </p:txBody>
          </p:sp>
        </p:grpSp>
      </p:grpSp>
    </p:spTree>
    <p:extLst>
      <p:ext uri="{BB962C8B-B14F-4D97-AF65-F5344CB8AC3E}">
        <p14:creationId xmlns:p14="http://schemas.microsoft.com/office/powerpoint/2010/main" val="1980511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3198">
                <a:latin typeface="EYInterstate Light" panose="02000506000000020004" pitchFamily="2" charset="0"/>
              </a:rPr>
              <a:t>Clasificación mundial de la producción minera en 2021</a:t>
            </a:r>
            <a:endParaRPr lang="es-MX">
              <a:latin typeface="EYInterstate Light" panose="02000506000000020004" pitchFamily="2" charset="0"/>
            </a:endParaRPr>
          </a:p>
        </p:txBody>
      </p:sp>
      <p:graphicFrame>
        <p:nvGraphicFramePr>
          <p:cNvPr id="5" name="Chart 4">
            <a:extLst>
              <a:ext uri="{FF2B5EF4-FFF2-40B4-BE49-F238E27FC236}">
                <a16:creationId xmlns:a16="http://schemas.microsoft.com/office/drawing/2014/main" id="{F59108FD-0B86-4C17-BDBE-4FDBCF23C86D}"/>
              </a:ext>
            </a:extLst>
          </p:cNvPr>
          <p:cNvGraphicFramePr/>
          <p:nvPr>
            <p:extLst>
              <p:ext uri="{D42A27DB-BD31-4B8C-83A1-F6EECF244321}">
                <p14:modId xmlns:p14="http://schemas.microsoft.com/office/powerpoint/2010/main" val="2786182711"/>
              </p:ext>
            </p:extLst>
          </p:nvPr>
        </p:nvGraphicFramePr>
        <p:xfrm>
          <a:off x="4433666" y="1238955"/>
          <a:ext cx="3324668" cy="49114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F66F723B-762E-42DF-96FE-0009E41C2D0D}"/>
              </a:ext>
            </a:extLst>
          </p:cNvPr>
          <p:cNvGraphicFramePr/>
          <p:nvPr>
            <p:extLst>
              <p:ext uri="{D42A27DB-BD31-4B8C-83A1-F6EECF244321}">
                <p14:modId xmlns:p14="http://schemas.microsoft.com/office/powerpoint/2010/main" val="1657902972"/>
              </p:ext>
            </p:extLst>
          </p:nvPr>
        </p:nvGraphicFramePr>
        <p:xfrm>
          <a:off x="859300" y="1238955"/>
          <a:ext cx="3324668" cy="49114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F7AED0D7-2046-42ED-92A8-FE3DF42EDEE0}"/>
              </a:ext>
            </a:extLst>
          </p:cNvPr>
          <p:cNvGraphicFramePr/>
          <p:nvPr>
            <p:extLst>
              <p:ext uri="{D42A27DB-BD31-4B8C-83A1-F6EECF244321}">
                <p14:modId xmlns:p14="http://schemas.microsoft.com/office/powerpoint/2010/main" val="3337973257"/>
              </p:ext>
            </p:extLst>
          </p:nvPr>
        </p:nvGraphicFramePr>
        <p:xfrm>
          <a:off x="7711148" y="1238955"/>
          <a:ext cx="3494727" cy="4911442"/>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765F1E1D-56D0-477F-860A-2BB4CE339590}"/>
              </a:ext>
            </a:extLst>
          </p:cNvPr>
          <p:cNvSpPr txBox="1"/>
          <p:nvPr/>
        </p:nvSpPr>
        <p:spPr>
          <a:xfrm>
            <a:off x="609601" y="6073077"/>
            <a:ext cx="3871253" cy="154639"/>
          </a:xfrm>
          <a:prstGeom prst="rect">
            <a:avLst/>
          </a:prstGeom>
          <a:noFill/>
        </p:spPr>
        <p:txBody>
          <a:bodyPr wrap="none" lIns="0" tIns="36557" rIns="0" bIns="0" rtlCol="0">
            <a:spAutoFit/>
          </a:bodyPr>
          <a:lstStyle/>
          <a:p>
            <a:pPr defTabSz="913943">
              <a:lnSpc>
                <a:spcPct val="85000"/>
              </a:lnSpc>
              <a:spcAft>
                <a:spcPts val="600"/>
              </a:spcAft>
              <a:buClr>
                <a:srgbClr val="FFD200"/>
              </a:buClr>
              <a:buSzPct val="70000"/>
            </a:pPr>
            <a:r>
              <a:rPr lang="en-US" sz="900">
                <a:solidFill>
                  <a:srgbClr val="808080">
                    <a:lumMod val="75000"/>
                  </a:srgbClr>
                </a:solidFill>
                <a:latin typeface="EYInterstate Light" panose="02000506000000020004" pitchFamily="2" charset="0"/>
              </a:rPr>
              <a:t>*Fuente</a:t>
            </a:r>
            <a:r>
              <a:rPr lang="es-PE" sz="900">
                <a:solidFill>
                  <a:srgbClr val="808080">
                    <a:lumMod val="75000"/>
                  </a:srgbClr>
                </a:solidFill>
                <a:latin typeface="EYInterstate Light" panose="02000506000000020004" pitchFamily="2" charset="0"/>
              </a:rPr>
              <a:t>: </a:t>
            </a:r>
            <a:r>
              <a:rPr lang="en-US" sz="900" i="1">
                <a:solidFill>
                  <a:srgbClr val="808080">
                    <a:lumMod val="75000"/>
                  </a:srgbClr>
                </a:solidFill>
                <a:latin typeface="EYInterstate Light" panose="02000506000000020004" pitchFamily="2" charset="0"/>
              </a:rPr>
              <a:t>Mineral Commodity summaries 2022 of the US Geological Survey</a:t>
            </a:r>
            <a:endParaRPr lang="es-PE" sz="900" i="1">
              <a:solidFill>
                <a:srgbClr val="808080">
                  <a:lumMod val="75000"/>
                </a:srgbClr>
              </a:solidFill>
              <a:latin typeface="EYInterstate Light" panose="02000506000000020004" pitchFamily="2" charset="0"/>
            </a:endParaRPr>
          </a:p>
        </p:txBody>
      </p:sp>
    </p:spTree>
    <p:extLst>
      <p:ext uri="{BB962C8B-B14F-4D97-AF65-F5344CB8AC3E}">
        <p14:creationId xmlns:p14="http://schemas.microsoft.com/office/powerpoint/2010/main" val="1339187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B4063-F35B-436B-B405-1684DFF461DF}"/>
              </a:ext>
            </a:extLst>
          </p:cNvPr>
          <p:cNvSpPr>
            <a:spLocks noGrp="1"/>
          </p:cNvSpPr>
          <p:nvPr>
            <p:ph type="title"/>
          </p:nvPr>
        </p:nvSpPr>
        <p:spPr/>
        <p:txBody>
          <a:bodyPr/>
          <a:lstStyle/>
          <a:p>
            <a:r>
              <a:rPr lang="es-MX"/>
              <a:t>Ranking mundial de producción minera</a:t>
            </a:r>
          </a:p>
        </p:txBody>
      </p:sp>
      <p:grpSp>
        <p:nvGrpSpPr>
          <p:cNvPr id="4" name="Group 3">
            <a:extLst>
              <a:ext uri="{FF2B5EF4-FFF2-40B4-BE49-F238E27FC236}">
                <a16:creationId xmlns:a16="http://schemas.microsoft.com/office/drawing/2014/main" id="{EA0C35DB-18A5-417C-8FDA-196BE03314ED}"/>
              </a:ext>
            </a:extLst>
          </p:cNvPr>
          <p:cNvGrpSpPr/>
          <p:nvPr/>
        </p:nvGrpSpPr>
        <p:grpSpPr>
          <a:xfrm>
            <a:off x="8337177" y="1588269"/>
            <a:ext cx="3158048" cy="1196778"/>
            <a:chOff x="8809412" y="686890"/>
            <a:chExt cx="3159693" cy="1197401"/>
          </a:xfrm>
        </p:grpSpPr>
        <p:sp>
          <p:nvSpPr>
            <p:cNvPr id="5" name="TextBox 4">
              <a:extLst>
                <a:ext uri="{FF2B5EF4-FFF2-40B4-BE49-F238E27FC236}">
                  <a16:creationId xmlns:a16="http://schemas.microsoft.com/office/drawing/2014/main" id="{950F878E-1B18-43AD-AD89-4EB2CF34EBE6}"/>
                </a:ext>
              </a:extLst>
            </p:cNvPr>
            <p:cNvSpPr txBox="1"/>
            <p:nvPr/>
          </p:nvSpPr>
          <p:spPr>
            <a:xfrm>
              <a:off x="8901827" y="1608707"/>
              <a:ext cx="2454447" cy="275584"/>
            </a:xfrm>
            <a:prstGeom prst="rect">
              <a:avLst/>
            </a:prstGeom>
            <a:noFill/>
          </p:spPr>
          <p:txBody>
            <a:bodyPr wrap="square" lIns="0" tIns="36557" rIns="0" bIns="0" rtlCol="0" anchor="t">
              <a:spAutoFit/>
            </a:bodyPr>
            <a:lstStyle/>
            <a:p>
              <a:pPr defTabSz="913943">
                <a:defRPr/>
              </a:pPr>
              <a:r>
                <a:rPr kumimoji="0" lang="es-PE" sz="1550" b="0" i="0" u="none" strike="noStrike" kern="1200" cap="none" spc="0" normalizeH="0" baseline="0" noProof="0">
                  <a:ln>
                    <a:noFill/>
                  </a:ln>
                  <a:solidFill>
                    <a:schemeClr val="bg2"/>
                  </a:solidFill>
                  <a:effectLst/>
                  <a:uLnTx/>
                  <a:uFillTx/>
                  <a:latin typeface="EYInterstate Light"/>
                </a:rPr>
                <a:t>de </a:t>
              </a:r>
              <a:r>
                <a:rPr lang="es-PE" sz="1550">
                  <a:solidFill>
                    <a:schemeClr val="bg2"/>
                  </a:solidFill>
                  <a:latin typeface="EYInterstate Light"/>
                </a:rPr>
                <a:t>cobre en el mundo</a:t>
              </a:r>
              <a:r>
                <a:rPr kumimoji="0" lang="es-PE" sz="1550" b="0" i="0" u="none" strike="noStrike" kern="1200" cap="none" spc="0" normalizeH="0" baseline="0" noProof="0">
                  <a:ln>
                    <a:noFill/>
                  </a:ln>
                  <a:solidFill>
                    <a:schemeClr val="bg2"/>
                  </a:solidFill>
                  <a:effectLst/>
                  <a:uLnTx/>
                  <a:uFillTx/>
                  <a:latin typeface="EYInterstate Light"/>
                </a:rPr>
                <a:t>.</a:t>
              </a:r>
            </a:p>
          </p:txBody>
        </p:sp>
        <p:sp>
          <p:nvSpPr>
            <p:cNvPr id="6" name="TextBox 5">
              <a:extLst>
                <a:ext uri="{FF2B5EF4-FFF2-40B4-BE49-F238E27FC236}">
                  <a16:creationId xmlns:a16="http://schemas.microsoft.com/office/drawing/2014/main" id="{87D7BD3A-EFE2-428C-89AA-AEED5A507F6C}"/>
                </a:ext>
              </a:extLst>
            </p:cNvPr>
            <p:cNvSpPr txBox="1"/>
            <p:nvPr/>
          </p:nvSpPr>
          <p:spPr>
            <a:xfrm>
              <a:off x="8870339" y="950902"/>
              <a:ext cx="3098766" cy="590931"/>
            </a:xfrm>
            <a:prstGeom prst="rect">
              <a:avLst/>
            </a:prstGeom>
            <a:noFill/>
          </p:spPr>
          <p:txBody>
            <a:bodyPr wrap="square" lIns="0" tIns="36557" rIns="0" bIns="0" rtlCol="0">
              <a:spAutoFit/>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kumimoji="0" lang="en-US" sz="3598" b="1" i="0" u="none" strike="noStrike" kern="1200" cap="none" spc="0" normalizeH="0" baseline="0" noProof="0" dirty="0">
                  <a:ln>
                    <a:noFill/>
                  </a:ln>
                  <a:solidFill>
                    <a:srgbClr val="FFE600"/>
                  </a:solidFill>
                  <a:effectLst/>
                  <a:uLnTx/>
                  <a:uFillTx/>
                  <a:latin typeface="EYInterstate Light" panose="02000506000000020004" pitchFamily="2" charset="0"/>
                  <a:ea typeface="+mn-ea"/>
                  <a:cs typeface="+mn-cs"/>
                </a:rPr>
                <a:t>1er productor</a:t>
              </a:r>
            </a:p>
          </p:txBody>
        </p:sp>
        <p:sp>
          <p:nvSpPr>
            <p:cNvPr id="7" name="Rectangle 6">
              <a:extLst>
                <a:ext uri="{FF2B5EF4-FFF2-40B4-BE49-F238E27FC236}">
                  <a16:creationId xmlns:a16="http://schemas.microsoft.com/office/drawing/2014/main" id="{71E7B4F8-64A4-4970-A456-EE7E346A22C3}"/>
                </a:ext>
              </a:extLst>
            </p:cNvPr>
            <p:cNvSpPr/>
            <p:nvPr/>
          </p:nvSpPr>
          <p:spPr>
            <a:xfrm>
              <a:off x="8809412" y="686890"/>
              <a:ext cx="930226" cy="331032"/>
            </a:xfrm>
            <a:prstGeom prst="rect">
              <a:avLst/>
            </a:prstGeom>
          </p:spPr>
          <p:txBody>
            <a:bodyPr wrap="none" lIns="91440" tIns="45720" rIns="91440" bIns="45720" anchor="t">
              <a:spAutoFit/>
            </a:bodyPr>
            <a:lstStyle/>
            <a:p>
              <a:pPr defTabSz="913943">
                <a:defRPr/>
              </a:pPr>
              <a:r>
                <a:rPr lang="en-US" sz="1550">
                  <a:solidFill>
                    <a:schemeClr val="bg2"/>
                  </a:solidFill>
                  <a:latin typeface="EYInterstate Light"/>
                </a:rPr>
                <a:t>Chile </a:t>
              </a:r>
              <a:r>
                <a:rPr kumimoji="0" lang="en-US" sz="1550" b="0" i="0" u="none" strike="noStrike" kern="1200" cap="none" spc="0" normalizeH="0" baseline="0" noProof="0">
                  <a:ln>
                    <a:noFill/>
                  </a:ln>
                  <a:solidFill>
                    <a:schemeClr val="bg2"/>
                  </a:solidFill>
                  <a:effectLst/>
                  <a:uLnTx/>
                  <a:uFillTx/>
                  <a:latin typeface="EYInterstate Light"/>
                </a:rPr>
                <a:t>es</a:t>
              </a:r>
              <a:r>
                <a:rPr lang="en-US" sz="1550">
                  <a:solidFill>
                    <a:schemeClr val="bg2"/>
                  </a:solidFill>
                  <a:latin typeface="EYInterstate Light"/>
                </a:rPr>
                <a:t> </a:t>
              </a:r>
              <a:endParaRPr kumimoji="0" lang="es-PE" sz="1799" b="0" i="0" u="none" strike="noStrike" kern="1200" cap="none" spc="0" normalizeH="0" baseline="0" noProof="0">
                <a:ln>
                  <a:noFill/>
                </a:ln>
                <a:solidFill>
                  <a:schemeClr val="bg2"/>
                </a:solidFill>
                <a:effectLst/>
                <a:uLnTx/>
                <a:uFillTx/>
                <a:latin typeface="EYInterstate Light" panose="02000506000000020004" pitchFamily="2" charset="0"/>
                <a:ea typeface="+mn-ea"/>
                <a:cs typeface="+mn-cs"/>
              </a:endParaRPr>
            </a:p>
          </p:txBody>
        </p:sp>
      </p:grpSp>
      <p:grpSp>
        <p:nvGrpSpPr>
          <p:cNvPr id="8" name="Group 7">
            <a:extLst>
              <a:ext uri="{FF2B5EF4-FFF2-40B4-BE49-F238E27FC236}">
                <a16:creationId xmlns:a16="http://schemas.microsoft.com/office/drawing/2014/main" id="{06752618-D852-4773-868F-EDF99D8EFBC5}"/>
              </a:ext>
            </a:extLst>
          </p:cNvPr>
          <p:cNvGrpSpPr/>
          <p:nvPr/>
        </p:nvGrpSpPr>
        <p:grpSpPr>
          <a:xfrm>
            <a:off x="8411110" y="1256772"/>
            <a:ext cx="3155696" cy="246093"/>
            <a:chOff x="8814017" y="2174467"/>
            <a:chExt cx="3157340" cy="246221"/>
          </a:xfrm>
        </p:grpSpPr>
        <p:sp>
          <p:nvSpPr>
            <p:cNvPr id="9" name="TextBox 8">
              <a:extLst>
                <a:ext uri="{FF2B5EF4-FFF2-40B4-BE49-F238E27FC236}">
                  <a16:creationId xmlns:a16="http://schemas.microsoft.com/office/drawing/2014/main" id="{0D3E9CBA-91E6-4450-BAE0-0A62768323C2}"/>
                </a:ext>
              </a:extLst>
            </p:cNvPr>
            <p:cNvSpPr txBox="1"/>
            <p:nvPr/>
          </p:nvSpPr>
          <p:spPr>
            <a:xfrm>
              <a:off x="8814017" y="2174467"/>
              <a:ext cx="3157340" cy="246221"/>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599" b="1" i="0" u="none" strike="noStrike" kern="1200" cap="none" spc="0" normalizeH="0" baseline="0" noProof="0">
                  <a:ln>
                    <a:noFill/>
                  </a:ln>
                  <a:solidFill>
                    <a:schemeClr val="bg2"/>
                  </a:solidFill>
                  <a:effectLst/>
                  <a:uLnTx/>
                  <a:uFillTx/>
                  <a:latin typeface="EYInterstate Light" panose="02000506000000020004" pitchFamily="2" charset="0"/>
                  <a:ea typeface="+mn-ea"/>
                  <a:cs typeface="+mn-cs"/>
                </a:rPr>
                <a:t>EL DATO</a:t>
              </a:r>
            </a:p>
          </p:txBody>
        </p:sp>
        <p:cxnSp>
          <p:nvCxnSpPr>
            <p:cNvPr id="10" name="Straight Connector 9">
              <a:extLst>
                <a:ext uri="{FF2B5EF4-FFF2-40B4-BE49-F238E27FC236}">
                  <a16:creationId xmlns:a16="http://schemas.microsoft.com/office/drawing/2014/main" id="{3FB0A847-70FF-47D6-98CC-66D4D083296E}"/>
                </a:ext>
              </a:extLst>
            </p:cNvPr>
            <p:cNvCxnSpPr>
              <a:cxnSpLocks/>
            </p:cNvCxnSpPr>
            <p:nvPr/>
          </p:nvCxnSpPr>
          <p:spPr>
            <a:xfrm flipH="1">
              <a:off x="8814018" y="2416835"/>
              <a:ext cx="2377857" cy="0"/>
            </a:xfrm>
            <a:prstGeom prst="line">
              <a:avLst/>
            </a:prstGeom>
            <a:ln w="19050">
              <a:solidFill>
                <a:schemeClr val="tx2"/>
              </a:solidFill>
              <a:tailEnd type="none"/>
            </a:ln>
          </p:spPr>
          <p:style>
            <a:lnRef idx="1">
              <a:schemeClr val="accent1"/>
            </a:lnRef>
            <a:fillRef idx="0">
              <a:schemeClr val="accent1"/>
            </a:fillRef>
            <a:effectRef idx="0">
              <a:schemeClr val="accent1"/>
            </a:effectRef>
            <a:fontRef idx="minor">
              <a:schemeClr val="tx1"/>
            </a:fontRef>
          </p:style>
        </p:cxnSp>
      </p:grpSp>
      <p:grpSp>
        <p:nvGrpSpPr>
          <p:cNvPr id="11" name="Group 9">
            <a:extLst>
              <a:ext uri="{FF2B5EF4-FFF2-40B4-BE49-F238E27FC236}">
                <a16:creationId xmlns:a16="http://schemas.microsoft.com/office/drawing/2014/main" id="{D95D3F3F-C554-4FC0-8818-563FDF6F4D7E}"/>
              </a:ext>
            </a:extLst>
          </p:cNvPr>
          <p:cNvGrpSpPr/>
          <p:nvPr/>
        </p:nvGrpSpPr>
        <p:grpSpPr>
          <a:xfrm>
            <a:off x="8334631" y="3064856"/>
            <a:ext cx="3158048" cy="1196780"/>
            <a:chOff x="8809412" y="686890"/>
            <a:chExt cx="3159693" cy="1197401"/>
          </a:xfrm>
        </p:grpSpPr>
        <p:sp>
          <p:nvSpPr>
            <p:cNvPr id="12" name="TextBox 2">
              <a:extLst>
                <a:ext uri="{FF2B5EF4-FFF2-40B4-BE49-F238E27FC236}">
                  <a16:creationId xmlns:a16="http://schemas.microsoft.com/office/drawing/2014/main" id="{55D8C2CC-D814-42A4-A975-F1503F3A6AFD}"/>
                </a:ext>
              </a:extLst>
            </p:cNvPr>
            <p:cNvSpPr txBox="1"/>
            <p:nvPr/>
          </p:nvSpPr>
          <p:spPr>
            <a:xfrm>
              <a:off x="8901827" y="1608707"/>
              <a:ext cx="2454447" cy="275584"/>
            </a:xfrm>
            <a:prstGeom prst="rect">
              <a:avLst/>
            </a:prstGeom>
            <a:noFill/>
          </p:spPr>
          <p:txBody>
            <a:bodyPr wrap="square" lIns="0" tIns="36557" rIns="0" bIns="0" rtlCol="0" anchor="t">
              <a:spAutoFit/>
            </a:bodyPr>
            <a:lstStyle/>
            <a:p>
              <a:pPr defTabSz="913943">
                <a:defRPr/>
              </a:pPr>
              <a:r>
                <a:rPr kumimoji="0" lang="es-PE" sz="1550" b="0" i="0" u="none" strike="noStrike" kern="1200" cap="none" spc="0" normalizeH="0" baseline="0" noProof="0">
                  <a:ln>
                    <a:noFill/>
                  </a:ln>
                  <a:solidFill>
                    <a:schemeClr val="bg2"/>
                  </a:solidFill>
                  <a:effectLst/>
                  <a:uLnTx/>
                  <a:uFillTx/>
                  <a:latin typeface="EYInterstate Light"/>
                </a:rPr>
                <a:t>de </a:t>
              </a:r>
              <a:r>
                <a:rPr lang="es-PE" sz="1550">
                  <a:solidFill>
                    <a:schemeClr val="bg2"/>
                  </a:solidFill>
                  <a:latin typeface="EYInterstate Light"/>
                </a:rPr>
                <a:t>plata en el mundo</a:t>
              </a:r>
              <a:r>
                <a:rPr kumimoji="0" lang="es-PE" sz="1550" b="0" i="0" u="none" strike="noStrike" kern="1200" cap="none" spc="0" normalizeH="0" baseline="0" noProof="0">
                  <a:ln>
                    <a:noFill/>
                  </a:ln>
                  <a:solidFill>
                    <a:schemeClr val="bg2"/>
                  </a:solidFill>
                  <a:effectLst/>
                  <a:uLnTx/>
                  <a:uFillTx/>
                  <a:latin typeface="EYInterstate Light"/>
                </a:rPr>
                <a:t>.</a:t>
              </a:r>
            </a:p>
          </p:txBody>
        </p:sp>
        <p:sp>
          <p:nvSpPr>
            <p:cNvPr id="13" name="TextBox 65">
              <a:extLst>
                <a:ext uri="{FF2B5EF4-FFF2-40B4-BE49-F238E27FC236}">
                  <a16:creationId xmlns:a16="http://schemas.microsoft.com/office/drawing/2014/main" id="{E57F9569-8105-40FE-B3AD-D5AE21941E72}"/>
                </a:ext>
              </a:extLst>
            </p:cNvPr>
            <p:cNvSpPr txBox="1"/>
            <p:nvPr/>
          </p:nvSpPr>
          <p:spPr>
            <a:xfrm>
              <a:off x="8870339" y="950902"/>
              <a:ext cx="3098766" cy="590931"/>
            </a:xfrm>
            <a:prstGeom prst="rect">
              <a:avLst/>
            </a:prstGeom>
            <a:noFill/>
          </p:spPr>
          <p:txBody>
            <a:bodyPr wrap="square" lIns="0" tIns="36557" rIns="0" bIns="0" rtlCol="0">
              <a:spAutoFit/>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kumimoji="0" lang="en-US" sz="3598" b="1" i="0" u="none" strike="noStrike" kern="1200" cap="none" spc="0" normalizeH="0" baseline="0" noProof="0" dirty="0">
                  <a:ln>
                    <a:noFill/>
                  </a:ln>
                  <a:solidFill>
                    <a:srgbClr val="FFE600"/>
                  </a:solidFill>
                  <a:effectLst/>
                  <a:uLnTx/>
                  <a:uFillTx/>
                  <a:latin typeface="EYInterstate Light" panose="02000506000000020004" pitchFamily="2" charset="0"/>
                  <a:ea typeface="+mn-ea"/>
                  <a:cs typeface="+mn-cs"/>
                </a:rPr>
                <a:t>1er productor</a:t>
              </a:r>
            </a:p>
          </p:txBody>
        </p:sp>
        <p:sp>
          <p:nvSpPr>
            <p:cNvPr id="14" name="Rectangle 5">
              <a:extLst>
                <a:ext uri="{FF2B5EF4-FFF2-40B4-BE49-F238E27FC236}">
                  <a16:creationId xmlns:a16="http://schemas.microsoft.com/office/drawing/2014/main" id="{E08B29B6-E333-418A-AD52-9831E96FAA82}"/>
                </a:ext>
              </a:extLst>
            </p:cNvPr>
            <p:cNvSpPr/>
            <p:nvPr/>
          </p:nvSpPr>
          <p:spPr>
            <a:xfrm>
              <a:off x="8809412" y="686890"/>
              <a:ext cx="1101131" cy="331032"/>
            </a:xfrm>
            <a:prstGeom prst="rect">
              <a:avLst/>
            </a:prstGeom>
          </p:spPr>
          <p:txBody>
            <a:bodyPr wrap="none" lIns="91440" tIns="45720" rIns="91440" bIns="45720" anchor="t">
              <a:spAutoFit/>
            </a:bodyPr>
            <a:lstStyle/>
            <a:p>
              <a:pPr defTabSz="913943">
                <a:defRPr/>
              </a:pPr>
              <a:r>
                <a:rPr lang="en-US" sz="1550">
                  <a:solidFill>
                    <a:schemeClr val="bg2"/>
                  </a:solidFill>
                  <a:latin typeface="EYInterstate Light"/>
                </a:rPr>
                <a:t>México </a:t>
              </a:r>
              <a:r>
                <a:rPr kumimoji="0" lang="en-US" sz="1550" b="0" i="0" u="none" strike="noStrike" kern="1200" cap="none" spc="0" normalizeH="0" baseline="0" noProof="0">
                  <a:ln>
                    <a:noFill/>
                  </a:ln>
                  <a:solidFill>
                    <a:schemeClr val="bg2"/>
                  </a:solidFill>
                  <a:effectLst/>
                  <a:uLnTx/>
                  <a:uFillTx/>
                  <a:latin typeface="EYInterstate Light"/>
                </a:rPr>
                <a:t>es</a:t>
              </a:r>
              <a:r>
                <a:rPr lang="en-US" sz="1550">
                  <a:solidFill>
                    <a:schemeClr val="bg2"/>
                  </a:solidFill>
                  <a:latin typeface="EYInterstate Light"/>
                </a:rPr>
                <a:t> </a:t>
              </a:r>
              <a:endParaRPr kumimoji="0" lang="es-PE" sz="1799" b="0" i="0" u="none" strike="noStrike" kern="1200" cap="none" spc="0" normalizeH="0" baseline="0" noProof="0">
                <a:ln>
                  <a:noFill/>
                </a:ln>
                <a:solidFill>
                  <a:schemeClr val="bg2"/>
                </a:solidFill>
                <a:effectLst/>
                <a:uLnTx/>
                <a:uFillTx/>
                <a:latin typeface="EYInterstate Light" panose="02000506000000020004" pitchFamily="2" charset="0"/>
                <a:ea typeface="+mn-ea"/>
                <a:cs typeface="+mn-cs"/>
              </a:endParaRPr>
            </a:p>
          </p:txBody>
        </p:sp>
      </p:grpSp>
      <p:grpSp>
        <p:nvGrpSpPr>
          <p:cNvPr id="15" name="Group 9">
            <a:extLst>
              <a:ext uri="{FF2B5EF4-FFF2-40B4-BE49-F238E27FC236}">
                <a16:creationId xmlns:a16="http://schemas.microsoft.com/office/drawing/2014/main" id="{6FFD7DF3-8C5A-48B3-9C0E-25B06F7F9FAD}"/>
              </a:ext>
            </a:extLst>
          </p:cNvPr>
          <p:cNvGrpSpPr/>
          <p:nvPr/>
        </p:nvGrpSpPr>
        <p:grpSpPr>
          <a:xfrm>
            <a:off x="8337177" y="4626923"/>
            <a:ext cx="3158048" cy="1450439"/>
            <a:chOff x="8809412" y="686890"/>
            <a:chExt cx="3159693" cy="1451193"/>
          </a:xfrm>
        </p:grpSpPr>
        <p:sp>
          <p:nvSpPr>
            <p:cNvPr id="16" name="TextBox 2">
              <a:extLst>
                <a:ext uri="{FF2B5EF4-FFF2-40B4-BE49-F238E27FC236}">
                  <a16:creationId xmlns:a16="http://schemas.microsoft.com/office/drawing/2014/main" id="{D75473AA-A289-47C3-A8C6-BFB904B2BC6C}"/>
                </a:ext>
              </a:extLst>
            </p:cNvPr>
            <p:cNvSpPr txBox="1"/>
            <p:nvPr/>
          </p:nvSpPr>
          <p:spPr>
            <a:xfrm>
              <a:off x="8901827" y="1608707"/>
              <a:ext cx="2454447" cy="529376"/>
            </a:xfrm>
            <a:prstGeom prst="rect">
              <a:avLst/>
            </a:prstGeom>
            <a:noFill/>
          </p:spPr>
          <p:txBody>
            <a:bodyPr wrap="square" lIns="0" tIns="36557" rIns="0" bIns="0" rtlCol="0">
              <a:spAutoFit/>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sz="1599" b="0" i="0" u="none" strike="noStrike" kern="1200" cap="none" spc="0" normalizeH="0" baseline="0" noProof="0">
                  <a:ln>
                    <a:noFill/>
                  </a:ln>
                  <a:solidFill>
                    <a:schemeClr val="bg2"/>
                  </a:solidFill>
                  <a:effectLst/>
                  <a:uLnTx/>
                  <a:uFillTx/>
                  <a:latin typeface="EYInterstate Light" panose="02000506000000020004" pitchFamily="2" charset="0"/>
                  <a:ea typeface="+mn-ea"/>
                  <a:cs typeface="+mn-cs"/>
                </a:rPr>
                <a:t>de zinc, estaño, plomo y selenio en la región.</a:t>
              </a:r>
            </a:p>
          </p:txBody>
        </p:sp>
        <p:sp>
          <p:nvSpPr>
            <p:cNvPr id="17" name="TextBox 65">
              <a:extLst>
                <a:ext uri="{FF2B5EF4-FFF2-40B4-BE49-F238E27FC236}">
                  <a16:creationId xmlns:a16="http://schemas.microsoft.com/office/drawing/2014/main" id="{976F0F0F-2921-4B7E-A998-BA376687C570}"/>
                </a:ext>
              </a:extLst>
            </p:cNvPr>
            <p:cNvSpPr txBox="1"/>
            <p:nvPr/>
          </p:nvSpPr>
          <p:spPr>
            <a:xfrm>
              <a:off x="8870339" y="950902"/>
              <a:ext cx="3098766" cy="590931"/>
            </a:xfrm>
            <a:prstGeom prst="rect">
              <a:avLst/>
            </a:prstGeom>
            <a:noFill/>
          </p:spPr>
          <p:txBody>
            <a:bodyPr wrap="square" lIns="0" tIns="36557" rIns="0" bIns="0" rtlCol="0">
              <a:spAutoFit/>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kumimoji="0" lang="en-US" sz="3598" b="1" i="0" u="none" strike="noStrike" kern="1200" cap="none" spc="0" normalizeH="0" baseline="0" noProof="0" dirty="0">
                  <a:ln>
                    <a:noFill/>
                  </a:ln>
                  <a:solidFill>
                    <a:srgbClr val="FFE600"/>
                  </a:solidFill>
                  <a:effectLst/>
                  <a:uLnTx/>
                  <a:uFillTx/>
                  <a:latin typeface="EYInterstate Light" panose="02000506000000020004" pitchFamily="2" charset="0"/>
                  <a:ea typeface="+mn-ea"/>
                  <a:cs typeface="+mn-cs"/>
                </a:rPr>
                <a:t>1er productor</a:t>
              </a:r>
            </a:p>
          </p:txBody>
        </p:sp>
        <p:sp>
          <p:nvSpPr>
            <p:cNvPr id="18" name="Rectangle 5">
              <a:extLst>
                <a:ext uri="{FF2B5EF4-FFF2-40B4-BE49-F238E27FC236}">
                  <a16:creationId xmlns:a16="http://schemas.microsoft.com/office/drawing/2014/main" id="{26B43E32-F24A-452D-9E6C-599EA8214913}"/>
                </a:ext>
              </a:extLst>
            </p:cNvPr>
            <p:cNvSpPr/>
            <p:nvPr/>
          </p:nvSpPr>
          <p:spPr>
            <a:xfrm>
              <a:off x="8809412" y="686890"/>
              <a:ext cx="1188146" cy="338554"/>
            </a:xfrm>
            <a:prstGeom prst="rect">
              <a:avLst/>
            </a:prstGeom>
          </p:spPr>
          <p:txBody>
            <a:bodyPr wrap="none">
              <a:spAutoFit/>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kumimoji="0" lang="en-US" sz="1599" b="0" i="0" u="none" strike="noStrike" kern="1200" cap="none" spc="0" normalizeH="0" baseline="0" noProof="0">
                  <a:ln>
                    <a:noFill/>
                  </a:ln>
                  <a:solidFill>
                    <a:schemeClr val="bg2"/>
                  </a:solidFill>
                  <a:effectLst/>
                  <a:uLnTx/>
                  <a:uFillTx/>
                  <a:latin typeface="EYInterstate Light" panose="02000506000000020004" pitchFamily="2" charset="0"/>
                  <a:ea typeface="+mn-ea"/>
                  <a:cs typeface="+mn-cs"/>
                </a:rPr>
                <a:t>El Perú es </a:t>
              </a:r>
              <a:endParaRPr kumimoji="0" lang="es-PE" sz="1799" b="0" i="0" u="none" strike="noStrike" kern="1200" cap="none" spc="0" normalizeH="0" baseline="0" noProof="0">
                <a:ln>
                  <a:noFill/>
                </a:ln>
                <a:solidFill>
                  <a:schemeClr val="bg2"/>
                </a:solidFill>
                <a:effectLst/>
                <a:uLnTx/>
                <a:uFillTx/>
                <a:latin typeface="EYInterstate Light" panose="02000506000000020004" pitchFamily="2" charset="0"/>
                <a:ea typeface="+mn-ea"/>
                <a:cs typeface="+mn-cs"/>
              </a:endParaRPr>
            </a:p>
          </p:txBody>
        </p:sp>
      </p:grpSp>
      <p:sp>
        <p:nvSpPr>
          <p:cNvPr id="19" name="TextBox 18">
            <a:extLst>
              <a:ext uri="{FF2B5EF4-FFF2-40B4-BE49-F238E27FC236}">
                <a16:creationId xmlns:a16="http://schemas.microsoft.com/office/drawing/2014/main" id="{7CF64EDA-7A3B-40F8-A90A-F8136F6E3E68}"/>
              </a:ext>
            </a:extLst>
          </p:cNvPr>
          <p:cNvSpPr txBox="1"/>
          <p:nvPr/>
        </p:nvSpPr>
        <p:spPr>
          <a:xfrm>
            <a:off x="616903" y="5883693"/>
            <a:ext cx="950086" cy="193670"/>
          </a:xfrm>
          <a:prstGeom prst="rect">
            <a:avLst/>
          </a:prstGeom>
          <a:noFill/>
        </p:spPr>
        <p:txBody>
          <a:bodyPr wrap="non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199" b="0" i="1" u="none" strike="noStrike" kern="1200" cap="none" spc="0" normalizeH="0" baseline="0" noProof="0">
                <a:ln>
                  <a:noFill/>
                </a:ln>
                <a:solidFill>
                  <a:schemeClr val="bg2"/>
                </a:solidFill>
                <a:effectLst/>
                <a:uLnTx/>
                <a:uFillTx/>
                <a:latin typeface="EYInterstate Light" panose="02000506000000020004" pitchFamily="2" charset="0"/>
                <a:ea typeface="+mn-ea"/>
                <a:cs typeface="+mn-cs"/>
              </a:rPr>
              <a:t>Fuente: USGS</a:t>
            </a:r>
          </a:p>
        </p:txBody>
      </p:sp>
      <p:graphicFrame>
        <p:nvGraphicFramePr>
          <p:cNvPr id="20" name="Table 7">
            <a:extLst>
              <a:ext uri="{FF2B5EF4-FFF2-40B4-BE49-F238E27FC236}">
                <a16:creationId xmlns:a16="http://schemas.microsoft.com/office/drawing/2014/main" id="{31A3EFE8-A929-4FBC-91A2-1A5A84506459}"/>
              </a:ext>
            </a:extLst>
          </p:cNvPr>
          <p:cNvGraphicFramePr>
            <a:graphicFrameLocks noGrp="1"/>
          </p:cNvGraphicFramePr>
          <p:nvPr>
            <p:extLst>
              <p:ext uri="{D42A27DB-BD31-4B8C-83A1-F6EECF244321}">
                <p14:modId xmlns:p14="http://schemas.microsoft.com/office/powerpoint/2010/main" val="1913710008"/>
              </p:ext>
            </p:extLst>
          </p:nvPr>
        </p:nvGraphicFramePr>
        <p:xfrm>
          <a:off x="616903" y="1392297"/>
          <a:ext cx="6933074" cy="4224360"/>
        </p:xfrm>
        <a:graphic>
          <a:graphicData uri="http://schemas.openxmlformats.org/drawingml/2006/table">
            <a:tbl>
              <a:tblPr firstRow="1" bandRow="1">
                <a:tableStyleId>{5C22544A-7EE6-4342-B048-85BDC9FD1C3A}</a:tableStyleId>
              </a:tblPr>
              <a:tblGrid>
                <a:gridCol w="1067700">
                  <a:extLst>
                    <a:ext uri="{9D8B030D-6E8A-4147-A177-3AD203B41FA5}">
                      <a16:colId xmlns:a16="http://schemas.microsoft.com/office/drawing/2014/main" val="4125577915"/>
                    </a:ext>
                  </a:extLst>
                </a:gridCol>
                <a:gridCol w="776962">
                  <a:extLst>
                    <a:ext uri="{9D8B030D-6E8A-4147-A177-3AD203B41FA5}">
                      <a16:colId xmlns:a16="http://schemas.microsoft.com/office/drawing/2014/main" val="4071776936"/>
                    </a:ext>
                  </a:extLst>
                </a:gridCol>
                <a:gridCol w="903549">
                  <a:extLst>
                    <a:ext uri="{9D8B030D-6E8A-4147-A177-3AD203B41FA5}">
                      <a16:colId xmlns:a16="http://schemas.microsoft.com/office/drawing/2014/main" val="3689570667"/>
                    </a:ext>
                  </a:extLst>
                </a:gridCol>
                <a:gridCol w="858518">
                  <a:extLst>
                    <a:ext uri="{9D8B030D-6E8A-4147-A177-3AD203B41FA5}">
                      <a16:colId xmlns:a16="http://schemas.microsoft.com/office/drawing/2014/main" val="3754537181"/>
                    </a:ext>
                  </a:extLst>
                </a:gridCol>
                <a:gridCol w="3326345">
                  <a:extLst>
                    <a:ext uri="{9D8B030D-6E8A-4147-A177-3AD203B41FA5}">
                      <a16:colId xmlns:a16="http://schemas.microsoft.com/office/drawing/2014/main" val="3984136498"/>
                    </a:ext>
                  </a:extLst>
                </a:gridCol>
              </a:tblGrid>
              <a:tr h="517890">
                <a:tc>
                  <a:txBody>
                    <a:bodyPr/>
                    <a:lstStyle/>
                    <a:p>
                      <a:r>
                        <a:rPr lang="es-PE" sz="1400">
                          <a:solidFill>
                            <a:schemeClr val="tx1"/>
                          </a:solidFill>
                          <a:latin typeface="EYInterstate Light"/>
                        </a:rPr>
                        <a:t>Mineral</a:t>
                      </a:r>
                    </a:p>
                  </a:txBody>
                  <a:tcPr marL="91392" marR="91392" marT="45696" marB="4569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E600"/>
                    </a:solidFill>
                  </a:tcPr>
                </a:tc>
                <a:tc>
                  <a:txBody>
                    <a:bodyPr/>
                    <a:lstStyle/>
                    <a:p>
                      <a:pPr algn="ctr"/>
                      <a:r>
                        <a:rPr lang="es-PE" sz="1400" b="1" kern="1200">
                          <a:solidFill>
                            <a:schemeClr val="tx1"/>
                          </a:solidFill>
                          <a:latin typeface="EYInterstate Light"/>
                          <a:ea typeface="+mn-ea"/>
                          <a:cs typeface="+mn-cs"/>
                        </a:rPr>
                        <a:t>Chile</a:t>
                      </a:r>
                    </a:p>
                  </a:txBody>
                  <a:tcPr marL="91392" marR="91392" marT="45696" marB="4569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E600"/>
                    </a:solidFill>
                  </a:tcPr>
                </a:tc>
                <a:tc>
                  <a:txBody>
                    <a:bodyPr/>
                    <a:lstStyle/>
                    <a:p>
                      <a:pPr lvl="0" algn="ctr">
                        <a:buNone/>
                      </a:pPr>
                      <a:r>
                        <a:rPr lang="es-PE" sz="1400">
                          <a:solidFill>
                            <a:schemeClr val="tx1"/>
                          </a:solidFill>
                          <a:latin typeface="EYInterstate Light"/>
                        </a:rPr>
                        <a:t>México</a:t>
                      </a:r>
                    </a:p>
                  </a:txBody>
                  <a:tcPr marL="91392" marR="91392" marT="45696" marB="45696" anchor="ctr">
                    <a:lnL w="0">
                      <a:noFill/>
                    </a:lnL>
                    <a:lnR w="0">
                      <a:noFill/>
                    </a:lnR>
                    <a:lnT w="0">
                      <a:noFill/>
                    </a:lnT>
                    <a:lnB w="0">
                      <a:noFill/>
                    </a:lnB>
                    <a:lnTlToBr w="0">
                      <a:noFill/>
                    </a:lnTlToBr>
                    <a:lnBlToTr w="0">
                      <a:noFill/>
                    </a:lnBlToTr>
                    <a:solidFill>
                      <a:srgbClr val="FFE600"/>
                    </a:solidFill>
                  </a:tcPr>
                </a:tc>
                <a:tc>
                  <a:txBody>
                    <a:bodyPr/>
                    <a:lstStyle/>
                    <a:p>
                      <a:pPr algn="ctr"/>
                      <a:r>
                        <a:rPr lang="es-PE" sz="1400">
                          <a:solidFill>
                            <a:schemeClr val="tx1"/>
                          </a:solidFill>
                          <a:latin typeface="EYInterstate Light"/>
                        </a:rPr>
                        <a:t>Perú</a:t>
                      </a:r>
                      <a:endParaRPr lang="es-PE" sz="1400">
                        <a:solidFill>
                          <a:schemeClr val="tx1"/>
                        </a:solidFill>
                        <a:latin typeface="EYInterstate Light" panose="02000506000000020004" pitchFamily="2" charset="0"/>
                      </a:endParaRPr>
                    </a:p>
                  </a:txBody>
                  <a:tcPr marL="91392" marR="91392" marT="45696" marB="4569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E600"/>
                    </a:solidFill>
                  </a:tcPr>
                </a:tc>
                <a:tc>
                  <a:txBody>
                    <a:bodyPr/>
                    <a:lstStyle/>
                    <a:p>
                      <a:r>
                        <a:rPr lang="es-PE" sz="1400">
                          <a:solidFill>
                            <a:schemeClr val="tx1"/>
                          </a:solidFill>
                          <a:latin typeface="EYInterstate Light"/>
                        </a:rPr>
                        <a:t>Principales productores en el mundo</a:t>
                      </a:r>
                    </a:p>
                  </a:txBody>
                  <a:tcPr marL="91392" marR="91392" marT="45696" marB="4569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E600"/>
                    </a:solidFill>
                  </a:tcPr>
                </a:tc>
                <a:extLst>
                  <a:ext uri="{0D108BD9-81ED-4DB2-BD59-A6C34878D82A}">
                    <a16:rowId xmlns:a16="http://schemas.microsoft.com/office/drawing/2014/main" val="1728700513"/>
                  </a:ext>
                </a:extLst>
              </a:tr>
              <a:tr h="370647">
                <a:tc>
                  <a:txBody>
                    <a:bodyPr/>
                    <a:lstStyle/>
                    <a:p>
                      <a:r>
                        <a:rPr lang="es-PE" sz="1200">
                          <a:solidFill>
                            <a:schemeClr val="bg2"/>
                          </a:solidFill>
                          <a:latin typeface="EYInterstate Light"/>
                        </a:rPr>
                        <a:t>Cobre</a:t>
                      </a:r>
                    </a:p>
                  </a:txBody>
                  <a:tcPr marL="91392" marR="91392" marT="45696" marB="45696" anchor="ctr">
                    <a:lnL w="12700" cmpd="sng">
                      <a:noFill/>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PE" sz="1200" b="1">
                          <a:solidFill>
                            <a:schemeClr val="bg2"/>
                          </a:solidFill>
                          <a:latin typeface="EYInterstate Light"/>
                        </a:rPr>
                        <a:t>1</a:t>
                      </a:r>
                    </a:p>
                  </a:txBody>
                  <a:tcPr marL="91392" marR="91392" marT="45696" marB="45696" anchor="ctr">
                    <a:lnL w="12700" cmpd="sng">
                      <a:noFill/>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s-PE" sz="1200" b="1">
                          <a:solidFill>
                            <a:schemeClr val="bg2"/>
                          </a:solidFill>
                          <a:latin typeface="EYInterstate Light"/>
                        </a:rPr>
                        <a:t>9</a:t>
                      </a:r>
                    </a:p>
                  </a:txBody>
                  <a:tcPr marL="91392" marR="91392" marT="45696" marB="45696" anchor="ctr">
                    <a:lnL w="0">
                      <a:noFill/>
                    </a:lnL>
                    <a:lnR w="0">
                      <a:noFill/>
                    </a:lnR>
                    <a:lnT w="0">
                      <a:noFill/>
                    </a:lnT>
                    <a:lnB w="12700" cap="flat" cmpd="sng" algn="ctr">
                      <a:solidFill>
                        <a:schemeClr val="bg1"/>
                      </a:solidFill>
                      <a:prstDash val="solid"/>
                      <a:round/>
                      <a:headEnd type="none" w="med" len="med"/>
                      <a:tailEnd type="none" w="med" len="med"/>
                    </a:lnB>
                    <a:lnTlToBr w="0">
                      <a:noFill/>
                    </a:lnTlToBr>
                    <a:lnBlToTr w="0">
                      <a:noFill/>
                    </a:lnBlToTr>
                    <a:noFill/>
                  </a:tcPr>
                </a:tc>
                <a:tc>
                  <a:txBody>
                    <a:bodyPr/>
                    <a:lstStyle/>
                    <a:p>
                      <a:pPr algn="ctr"/>
                      <a:r>
                        <a:rPr lang="es-PE" sz="1200" b="1">
                          <a:solidFill>
                            <a:schemeClr val="bg2"/>
                          </a:solidFill>
                          <a:latin typeface="EYInterstate Light"/>
                        </a:rPr>
                        <a:t>2</a:t>
                      </a:r>
                    </a:p>
                  </a:txBody>
                  <a:tcPr marL="91392" marR="91392" marT="45696" marB="45696" anchor="ctr">
                    <a:lnL w="12700" cmpd="sng">
                      <a:noFill/>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PE" sz="1200">
                          <a:solidFill>
                            <a:schemeClr val="bg2"/>
                          </a:solidFill>
                          <a:latin typeface="EYInterstate Light"/>
                        </a:rPr>
                        <a:t>Chile (1er), Perú (2do), China (3ro)</a:t>
                      </a:r>
                    </a:p>
                  </a:txBody>
                  <a:tcPr marL="91392" marR="91392" marT="45696" marB="45696" anchor="ctr">
                    <a:lnL w="12700" cmpd="sng">
                      <a:noFill/>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6715"/>
                  </a:ext>
                </a:extLst>
              </a:tr>
              <a:tr h="370647">
                <a:tc>
                  <a:txBody>
                    <a:bodyPr/>
                    <a:lstStyle/>
                    <a:p>
                      <a:r>
                        <a:rPr lang="es-PE" sz="1200">
                          <a:solidFill>
                            <a:schemeClr val="bg2"/>
                          </a:solidFill>
                          <a:latin typeface="EYInterstate Light"/>
                        </a:rPr>
                        <a:t>Zinc</a:t>
                      </a:r>
                    </a:p>
                  </a:txBody>
                  <a:tcPr marL="91392" marR="91392" marT="45696" marB="4569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PE" sz="1200" b="1">
                          <a:solidFill>
                            <a:schemeClr val="bg2"/>
                          </a:solidFill>
                          <a:latin typeface="EYInterstate Light"/>
                        </a:rPr>
                        <a:t>-</a:t>
                      </a:r>
                    </a:p>
                  </a:txBody>
                  <a:tcPr marL="91392" marR="91392" marT="45696" marB="4569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s-PE" sz="1200" b="1">
                          <a:solidFill>
                            <a:schemeClr val="bg2"/>
                          </a:solidFill>
                          <a:latin typeface="EYInterstate Light"/>
                        </a:rPr>
                        <a:t>6</a:t>
                      </a:r>
                    </a:p>
                  </a:txBody>
                  <a:tcPr marL="91392" marR="91392" marT="45696" marB="45696" anchor="ctr">
                    <a:lnL w="0">
                      <a:noFill/>
                    </a:lnL>
                    <a:lnR w="0">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0">
                      <a:noFill/>
                    </a:lnTlToBr>
                    <a:lnBlToTr w="0">
                      <a:noFill/>
                    </a:lnBlToTr>
                    <a:noFill/>
                  </a:tcPr>
                </a:tc>
                <a:tc>
                  <a:txBody>
                    <a:bodyPr/>
                    <a:lstStyle/>
                    <a:p>
                      <a:pPr algn="ctr"/>
                      <a:r>
                        <a:rPr lang="es-PE" sz="1200" b="1">
                          <a:solidFill>
                            <a:schemeClr val="bg2"/>
                          </a:solidFill>
                          <a:latin typeface="EYInterstate Light"/>
                        </a:rPr>
                        <a:t>2</a:t>
                      </a:r>
                    </a:p>
                  </a:txBody>
                  <a:tcPr marL="91392" marR="91392" marT="45696" marB="4569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PE" sz="1200">
                          <a:solidFill>
                            <a:schemeClr val="bg2"/>
                          </a:solidFill>
                          <a:latin typeface="EYInterstate Light"/>
                        </a:rPr>
                        <a:t>China (1er), </a:t>
                      </a:r>
                      <a:r>
                        <a:rPr lang="es-PE" sz="1200" b="0" i="0" u="none" strike="noStrike" noProof="0">
                          <a:solidFill>
                            <a:schemeClr val="bg2"/>
                          </a:solidFill>
                          <a:latin typeface="EYInterstate Light"/>
                        </a:rPr>
                        <a:t>Perú (2do), </a:t>
                      </a:r>
                      <a:r>
                        <a:rPr lang="es-PE" sz="1200">
                          <a:solidFill>
                            <a:schemeClr val="bg2"/>
                          </a:solidFill>
                          <a:latin typeface="EYInterstate Light"/>
                        </a:rPr>
                        <a:t>Australia (3ro)</a:t>
                      </a:r>
                    </a:p>
                  </a:txBody>
                  <a:tcPr marL="91392" marR="91392" marT="45696" marB="4569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5597316"/>
                  </a:ext>
                </a:extLst>
              </a:tr>
              <a:tr h="370647">
                <a:tc>
                  <a:txBody>
                    <a:bodyPr/>
                    <a:lstStyle/>
                    <a:p>
                      <a:r>
                        <a:rPr lang="es-PE" sz="1200">
                          <a:solidFill>
                            <a:schemeClr val="bg2"/>
                          </a:solidFill>
                          <a:latin typeface="EYInterstate Light"/>
                        </a:rPr>
                        <a:t>Oro</a:t>
                      </a:r>
                    </a:p>
                  </a:txBody>
                  <a:tcPr marL="91392" marR="91392" marT="45696" marB="4569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PE" sz="1200" b="1">
                          <a:solidFill>
                            <a:schemeClr val="bg2"/>
                          </a:solidFill>
                          <a:latin typeface="EYInterstate Light"/>
                        </a:rPr>
                        <a:t>-</a:t>
                      </a:r>
                    </a:p>
                  </a:txBody>
                  <a:tcPr marL="91392" marR="91392" marT="45696" marB="4569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s-PE" sz="1200" b="1">
                          <a:solidFill>
                            <a:schemeClr val="bg2"/>
                          </a:solidFill>
                          <a:latin typeface="EYInterstate Light"/>
                        </a:rPr>
                        <a:t>8</a:t>
                      </a:r>
                    </a:p>
                  </a:txBody>
                  <a:tcPr marL="91392" marR="91392" marT="45696" marB="45696" anchor="ctr">
                    <a:lnL w="0">
                      <a:noFill/>
                    </a:lnL>
                    <a:lnR w="0">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0">
                      <a:noFill/>
                    </a:lnTlToBr>
                    <a:lnBlToTr w="0">
                      <a:noFill/>
                    </a:lnBlToTr>
                    <a:noFill/>
                  </a:tcPr>
                </a:tc>
                <a:tc>
                  <a:txBody>
                    <a:bodyPr/>
                    <a:lstStyle/>
                    <a:p>
                      <a:pPr algn="ctr"/>
                      <a:r>
                        <a:rPr lang="es-PE" sz="1200" b="1">
                          <a:solidFill>
                            <a:schemeClr val="bg2"/>
                          </a:solidFill>
                          <a:latin typeface="EYInterstate Light"/>
                        </a:rPr>
                        <a:t>10</a:t>
                      </a:r>
                    </a:p>
                  </a:txBody>
                  <a:tcPr marL="91392" marR="91392" marT="45696" marB="4569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PE" sz="1200">
                          <a:solidFill>
                            <a:schemeClr val="bg2"/>
                          </a:solidFill>
                          <a:latin typeface="EYInterstate Light"/>
                        </a:rPr>
                        <a:t>China (1er), Australia (2do), Rusia (3ro)</a:t>
                      </a:r>
                    </a:p>
                  </a:txBody>
                  <a:tcPr marL="91392" marR="91392" marT="45696" marB="4569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3132357"/>
                  </a:ext>
                </a:extLst>
              </a:tr>
              <a:tr h="370647">
                <a:tc>
                  <a:txBody>
                    <a:bodyPr/>
                    <a:lstStyle/>
                    <a:p>
                      <a:r>
                        <a:rPr lang="es-PE" sz="1200">
                          <a:solidFill>
                            <a:schemeClr val="bg2"/>
                          </a:solidFill>
                          <a:latin typeface="EYInterstate Light"/>
                        </a:rPr>
                        <a:t>Plata</a:t>
                      </a:r>
                    </a:p>
                  </a:txBody>
                  <a:tcPr marL="91392" marR="91392" marT="45696" marB="4569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PE" sz="1200" b="1">
                          <a:solidFill>
                            <a:schemeClr val="bg2"/>
                          </a:solidFill>
                          <a:latin typeface="EYInterstate Light"/>
                        </a:rPr>
                        <a:t>7</a:t>
                      </a:r>
                    </a:p>
                  </a:txBody>
                  <a:tcPr marL="91392" marR="91392" marT="45696" marB="4569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s-PE" sz="1200" b="1">
                          <a:solidFill>
                            <a:schemeClr val="bg2"/>
                          </a:solidFill>
                          <a:latin typeface="EYInterstate Light"/>
                        </a:rPr>
                        <a:t>1</a:t>
                      </a:r>
                    </a:p>
                  </a:txBody>
                  <a:tcPr marL="91392" marR="91392" marT="45696" marB="45696" anchor="ctr">
                    <a:lnL w="0">
                      <a:noFill/>
                    </a:lnL>
                    <a:lnR w="0">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0">
                      <a:noFill/>
                    </a:lnTlToBr>
                    <a:lnBlToTr w="0">
                      <a:noFill/>
                    </a:lnBlToTr>
                    <a:noFill/>
                  </a:tcPr>
                </a:tc>
                <a:tc>
                  <a:txBody>
                    <a:bodyPr/>
                    <a:lstStyle/>
                    <a:p>
                      <a:pPr algn="ctr"/>
                      <a:r>
                        <a:rPr lang="es-PE" sz="1200" b="1">
                          <a:solidFill>
                            <a:schemeClr val="bg2"/>
                          </a:solidFill>
                          <a:latin typeface="EYInterstate Light"/>
                        </a:rPr>
                        <a:t>3</a:t>
                      </a:r>
                    </a:p>
                  </a:txBody>
                  <a:tcPr marL="91392" marR="91392" marT="45696" marB="4569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PE" sz="1200">
                          <a:solidFill>
                            <a:schemeClr val="bg2"/>
                          </a:solidFill>
                          <a:latin typeface="EYInterstate Light"/>
                        </a:rPr>
                        <a:t>México (1er), China (2do), </a:t>
                      </a:r>
                      <a:r>
                        <a:rPr lang="es-PE" sz="1200" b="0" i="0" u="none" strike="noStrike" noProof="0">
                          <a:solidFill>
                            <a:schemeClr val="bg2"/>
                          </a:solidFill>
                          <a:latin typeface="EYInterstate Light"/>
                        </a:rPr>
                        <a:t>Perú (3ro)</a:t>
                      </a:r>
                      <a:r>
                        <a:rPr lang="es-PE" sz="1200">
                          <a:solidFill>
                            <a:schemeClr val="bg2"/>
                          </a:solidFill>
                          <a:latin typeface="EYInterstate Light"/>
                        </a:rPr>
                        <a:t> </a:t>
                      </a:r>
                      <a:endParaRPr lang="es-PE" sz="1200">
                        <a:solidFill>
                          <a:schemeClr val="bg2"/>
                        </a:solidFill>
                        <a:latin typeface="EYInterstate Light" panose="02000506000000020004" pitchFamily="2" charset="0"/>
                      </a:endParaRPr>
                    </a:p>
                  </a:txBody>
                  <a:tcPr marL="91392" marR="91392" marT="45696" marB="4569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4514072"/>
                  </a:ext>
                </a:extLst>
              </a:tr>
              <a:tr h="370647">
                <a:tc>
                  <a:txBody>
                    <a:bodyPr/>
                    <a:lstStyle/>
                    <a:p>
                      <a:r>
                        <a:rPr lang="es-PE" sz="1200">
                          <a:solidFill>
                            <a:schemeClr val="bg2"/>
                          </a:solidFill>
                          <a:latin typeface="EYInterstate Light"/>
                        </a:rPr>
                        <a:t>Estaño</a:t>
                      </a:r>
                    </a:p>
                  </a:txBody>
                  <a:tcPr marL="91392" marR="91392" marT="45696" marB="4569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PE" sz="1200" b="1">
                          <a:solidFill>
                            <a:schemeClr val="bg2"/>
                          </a:solidFill>
                          <a:latin typeface="EYInterstate Light"/>
                        </a:rPr>
                        <a:t>-</a:t>
                      </a:r>
                    </a:p>
                  </a:txBody>
                  <a:tcPr marL="91392" marR="91392" marT="45696" marB="4569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s-PE" sz="1200" b="1">
                          <a:solidFill>
                            <a:schemeClr val="bg2"/>
                          </a:solidFill>
                          <a:latin typeface="EYInterstate Light"/>
                        </a:rPr>
                        <a:t>-</a:t>
                      </a:r>
                    </a:p>
                  </a:txBody>
                  <a:tcPr marL="91392" marR="91392" marT="45696" marB="45696" anchor="ctr">
                    <a:lnL w="0">
                      <a:noFill/>
                    </a:lnL>
                    <a:lnR w="0">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0">
                      <a:noFill/>
                    </a:lnTlToBr>
                    <a:lnBlToTr w="0">
                      <a:noFill/>
                    </a:lnBlToTr>
                    <a:noFill/>
                  </a:tcPr>
                </a:tc>
                <a:tc>
                  <a:txBody>
                    <a:bodyPr/>
                    <a:lstStyle/>
                    <a:p>
                      <a:pPr algn="ctr"/>
                      <a:r>
                        <a:rPr lang="es-PE" sz="1200" b="1">
                          <a:solidFill>
                            <a:schemeClr val="bg2"/>
                          </a:solidFill>
                          <a:latin typeface="EYInterstate Light"/>
                        </a:rPr>
                        <a:t>3</a:t>
                      </a:r>
                    </a:p>
                  </a:txBody>
                  <a:tcPr marL="91392" marR="91392" marT="45696" marB="4569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PE" sz="1200">
                          <a:solidFill>
                            <a:schemeClr val="bg2"/>
                          </a:solidFill>
                          <a:latin typeface="EYInterstate Light"/>
                        </a:rPr>
                        <a:t>China (1er), Indonesia (2do), </a:t>
                      </a:r>
                      <a:r>
                        <a:rPr lang="es-PE" sz="1200" b="0" i="0" u="none" strike="noStrike" noProof="0">
                          <a:solidFill>
                            <a:schemeClr val="bg2"/>
                          </a:solidFill>
                          <a:latin typeface="EYInterstate Light"/>
                        </a:rPr>
                        <a:t>Perú (3ro) </a:t>
                      </a:r>
                      <a:endParaRPr lang="es-PE" sz="1200" b="0" i="0" u="none" strike="noStrike" noProof="0">
                        <a:solidFill>
                          <a:schemeClr val="bg2"/>
                        </a:solidFill>
                      </a:endParaRPr>
                    </a:p>
                  </a:txBody>
                  <a:tcPr marL="91392" marR="91392" marT="45696" marB="4569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9680649"/>
                  </a:ext>
                </a:extLst>
              </a:tr>
              <a:tr h="370647">
                <a:tc>
                  <a:txBody>
                    <a:bodyPr/>
                    <a:lstStyle/>
                    <a:p>
                      <a:r>
                        <a:rPr lang="es-PE" sz="1200">
                          <a:solidFill>
                            <a:schemeClr val="bg2"/>
                          </a:solidFill>
                          <a:latin typeface="EYInterstate Light"/>
                        </a:rPr>
                        <a:t>Plomo</a:t>
                      </a:r>
                    </a:p>
                  </a:txBody>
                  <a:tcPr marL="91392" marR="91392" marT="45696" marB="4569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PE" sz="1200" b="1">
                          <a:solidFill>
                            <a:schemeClr val="bg2"/>
                          </a:solidFill>
                          <a:latin typeface="EYInterstate Light"/>
                        </a:rPr>
                        <a:t>-</a:t>
                      </a:r>
                    </a:p>
                  </a:txBody>
                  <a:tcPr marL="91392" marR="91392" marT="45696" marB="4569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s-PE" sz="1200" b="1">
                          <a:solidFill>
                            <a:schemeClr val="bg2"/>
                          </a:solidFill>
                          <a:latin typeface="EYInterstate Light"/>
                        </a:rPr>
                        <a:t>5</a:t>
                      </a:r>
                    </a:p>
                  </a:txBody>
                  <a:tcPr marL="91392" marR="91392" marT="45696" marB="45696" anchor="ctr">
                    <a:lnL w="0">
                      <a:noFill/>
                    </a:lnL>
                    <a:lnR w="0">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0">
                      <a:noFill/>
                    </a:lnTlToBr>
                    <a:lnBlToTr w="0">
                      <a:noFill/>
                    </a:lnBlToTr>
                    <a:noFill/>
                  </a:tcPr>
                </a:tc>
                <a:tc>
                  <a:txBody>
                    <a:bodyPr/>
                    <a:lstStyle/>
                    <a:p>
                      <a:pPr algn="ctr"/>
                      <a:r>
                        <a:rPr lang="es-PE" sz="1200" b="1">
                          <a:solidFill>
                            <a:schemeClr val="bg2"/>
                          </a:solidFill>
                          <a:latin typeface="EYInterstate Light"/>
                        </a:rPr>
                        <a:t>4</a:t>
                      </a:r>
                    </a:p>
                  </a:txBody>
                  <a:tcPr marL="91392" marR="91392" marT="45696" marB="4569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a:solidFill>
                            <a:schemeClr val="bg2"/>
                          </a:solidFill>
                          <a:latin typeface="EYInterstate Light"/>
                        </a:rPr>
                        <a:t>China (1er), Australia (2do), EE.UU. (3ro)</a:t>
                      </a:r>
                      <a:endParaRPr lang="es-PE" sz="1200">
                        <a:solidFill>
                          <a:schemeClr val="bg2"/>
                        </a:solidFill>
                        <a:latin typeface="EYInterstate Light"/>
                      </a:endParaRPr>
                    </a:p>
                  </a:txBody>
                  <a:tcPr marL="91392" marR="91392" marT="45696" marB="4569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3418524"/>
                  </a:ext>
                </a:extLst>
              </a:tr>
              <a:tr h="370647">
                <a:tc>
                  <a:txBody>
                    <a:bodyPr/>
                    <a:lstStyle/>
                    <a:p>
                      <a:r>
                        <a:rPr lang="es-PE" sz="1200">
                          <a:solidFill>
                            <a:schemeClr val="bg2"/>
                          </a:solidFill>
                          <a:latin typeface="EYInterstate Light"/>
                        </a:rPr>
                        <a:t>Molibdeno</a:t>
                      </a:r>
                    </a:p>
                  </a:txBody>
                  <a:tcPr marL="91392" marR="91392" marT="45696" marB="4569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PE" sz="1200" b="1">
                          <a:solidFill>
                            <a:schemeClr val="bg2"/>
                          </a:solidFill>
                          <a:latin typeface="EYInterstate Light"/>
                        </a:rPr>
                        <a:t>2</a:t>
                      </a:r>
                    </a:p>
                  </a:txBody>
                  <a:tcPr marL="91392" marR="91392" marT="45696" marB="4569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s-PE" sz="1200" b="1">
                          <a:solidFill>
                            <a:schemeClr val="bg2"/>
                          </a:solidFill>
                          <a:latin typeface="EYInterstate Light"/>
                        </a:rPr>
                        <a:t>5</a:t>
                      </a:r>
                    </a:p>
                  </a:txBody>
                  <a:tcPr marL="91392" marR="91392" marT="45696" marB="45696" anchor="ctr">
                    <a:lnL w="0">
                      <a:noFill/>
                    </a:lnL>
                    <a:lnR w="0">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0">
                      <a:noFill/>
                    </a:lnTlToBr>
                    <a:lnBlToTr w="0">
                      <a:noFill/>
                    </a:lnBlToTr>
                    <a:noFill/>
                  </a:tcPr>
                </a:tc>
                <a:tc>
                  <a:txBody>
                    <a:bodyPr/>
                    <a:lstStyle/>
                    <a:p>
                      <a:pPr algn="ctr"/>
                      <a:r>
                        <a:rPr lang="es-PE" sz="1200" b="1">
                          <a:solidFill>
                            <a:schemeClr val="bg2"/>
                          </a:solidFill>
                          <a:latin typeface="EYInterstate Light"/>
                        </a:rPr>
                        <a:t>4</a:t>
                      </a:r>
                    </a:p>
                  </a:txBody>
                  <a:tcPr marL="91392" marR="91392" marT="45696" marB="4569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a:solidFill>
                            <a:schemeClr val="bg2"/>
                          </a:solidFill>
                          <a:latin typeface="EYInterstate Light"/>
                        </a:rPr>
                        <a:t>China (1er), Chile (2do), EE.UU. (3ro)</a:t>
                      </a:r>
                      <a:endParaRPr lang="es-PE" sz="1200">
                        <a:solidFill>
                          <a:schemeClr val="bg2"/>
                        </a:solidFill>
                        <a:latin typeface="EYInterstate Light"/>
                      </a:endParaRPr>
                    </a:p>
                  </a:txBody>
                  <a:tcPr marL="91392" marR="91392" marT="45696" marB="4569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245877"/>
                  </a:ext>
                </a:extLst>
              </a:tr>
              <a:tr h="370647">
                <a:tc>
                  <a:txBody>
                    <a:bodyPr/>
                    <a:lstStyle/>
                    <a:p>
                      <a:r>
                        <a:rPr lang="es-PE" sz="1200">
                          <a:solidFill>
                            <a:schemeClr val="bg2"/>
                          </a:solidFill>
                          <a:latin typeface="EYInterstate Light"/>
                        </a:rPr>
                        <a:t>Mercurio</a:t>
                      </a:r>
                    </a:p>
                  </a:txBody>
                  <a:tcPr marL="91392" marR="91392" marT="45696" marB="4569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PE" sz="1200" b="1">
                          <a:solidFill>
                            <a:schemeClr val="bg2"/>
                          </a:solidFill>
                          <a:latin typeface="EYInterstate Light"/>
                        </a:rPr>
                        <a:t>-</a:t>
                      </a:r>
                    </a:p>
                  </a:txBody>
                  <a:tcPr marL="91392" marR="91392" marT="45696" marB="4569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s-PE" sz="1200" b="1">
                          <a:solidFill>
                            <a:schemeClr val="bg2"/>
                          </a:solidFill>
                          <a:latin typeface="EYInterstate Light"/>
                        </a:rPr>
                        <a:t>3</a:t>
                      </a:r>
                    </a:p>
                  </a:txBody>
                  <a:tcPr marL="91392" marR="91392" marT="45696" marB="45696" anchor="ctr">
                    <a:lnL w="0">
                      <a:noFill/>
                    </a:lnL>
                    <a:lnR w="0">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0">
                      <a:noFill/>
                    </a:lnTlToBr>
                    <a:lnBlToTr w="0">
                      <a:noFill/>
                    </a:lnBlToTr>
                    <a:noFill/>
                  </a:tcPr>
                </a:tc>
                <a:tc>
                  <a:txBody>
                    <a:bodyPr/>
                    <a:lstStyle/>
                    <a:p>
                      <a:pPr algn="ctr"/>
                      <a:r>
                        <a:rPr lang="es-PE" sz="1200" b="1">
                          <a:solidFill>
                            <a:schemeClr val="bg2"/>
                          </a:solidFill>
                          <a:latin typeface="EYInterstate Light"/>
                        </a:rPr>
                        <a:t>4</a:t>
                      </a:r>
                    </a:p>
                  </a:txBody>
                  <a:tcPr marL="91392" marR="91392" marT="45696" marB="4569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PE" sz="1200">
                          <a:solidFill>
                            <a:schemeClr val="bg2"/>
                          </a:solidFill>
                          <a:latin typeface="EYInterstate Light"/>
                        </a:rPr>
                        <a:t>China (1er), Tayikistán (2do), México (3ro)</a:t>
                      </a:r>
                    </a:p>
                  </a:txBody>
                  <a:tcPr marL="91392" marR="91392" marT="45696" marB="4569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9075180"/>
                  </a:ext>
                </a:extLst>
              </a:tr>
              <a:tr h="370647">
                <a:tc>
                  <a:txBody>
                    <a:bodyPr/>
                    <a:lstStyle/>
                    <a:p>
                      <a:r>
                        <a:rPr lang="es-PE" sz="1200">
                          <a:solidFill>
                            <a:schemeClr val="bg2"/>
                          </a:solidFill>
                          <a:latin typeface="EYInterstate Light"/>
                        </a:rPr>
                        <a:t>Cadmio</a:t>
                      </a:r>
                    </a:p>
                  </a:txBody>
                  <a:tcPr marL="91392" marR="91392" marT="45696" marB="4569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PE" sz="1200" b="1">
                          <a:solidFill>
                            <a:schemeClr val="bg2"/>
                          </a:solidFill>
                          <a:latin typeface="EYInterstate Light"/>
                        </a:rPr>
                        <a:t>-</a:t>
                      </a:r>
                    </a:p>
                  </a:txBody>
                  <a:tcPr marL="91392" marR="91392" marT="45696" marB="4569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s-PE" sz="1200" b="1">
                          <a:solidFill>
                            <a:schemeClr val="bg2"/>
                          </a:solidFill>
                          <a:latin typeface="EYInterstate Light"/>
                        </a:rPr>
                        <a:t>6</a:t>
                      </a:r>
                    </a:p>
                  </a:txBody>
                  <a:tcPr marL="91392" marR="91392" marT="45696" marB="45696" anchor="ctr">
                    <a:lnL w="0">
                      <a:noFill/>
                    </a:lnL>
                    <a:lnR w="0">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0">
                      <a:noFill/>
                    </a:lnTlToBr>
                    <a:lnBlToTr w="0">
                      <a:noFill/>
                    </a:lnBlToTr>
                    <a:noFill/>
                  </a:tcPr>
                </a:tc>
                <a:tc>
                  <a:txBody>
                    <a:bodyPr/>
                    <a:lstStyle/>
                    <a:p>
                      <a:pPr algn="ctr"/>
                      <a:r>
                        <a:rPr lang="es-PE" sz="1200" b="1">
                          <a:solidFill>
                            <a:schemeClr val="bg2"/>
                          </a:solidFill>
                          <a:latin typeface="EYInterstate Light"/>
                        </a:rPr>
                        <a:t>9</a:t>
                      </a:r>
                    </a:p>
                  </a:txBody>
                  <a:tcPr marL="91392" marR="91392" marT="45696" marB="4569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a:solidFill>
                            <a:schemeClr val="bg2"/>
                          </a:solidFill>
                          <a:latin typeface="EYInterstate Light"/>
                        </a:rPr>
                        <a:t>China (1er), Corea del Sur (2do), Japón (3ro)</a:t>
                      </a:r>
                      <a:endParaRPr lang="es-PE" sz="1200">
                        <a:solidFill>
                          <a:schemeClr val="bg2"/>
                        </a:solidFill>
                        <a:latin typeface="EYInterstate Light"/>
                      </a:endParaRPr>
                    </a:p>
                  </a:txBody>
                  <a:tcPr marL="91392" marR="91392" marT="45696" marB="4569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1079865"/>
                  </a:ext>
                </a:extLst>
              </a:tr>
              <a:tr h="370647">
                <a:tc>
                  <a:txBody>
                    <a:bodyPr/>
                    <a:lstStyle/>
                    <a:p>
                      <a:r>
                        <a:rPr lang="es-PE" sz="1200">
                          <a:solidFill>
                            <a:schemeClr val="bg2"/>
                          </a:solidFill>
                          <a:latin typeface="EYInterstate Light"/>
                        </a:rPr>
                        <a:t>Selenio</a:t>
                      </a:r>
                    </a:p>
                  </a:txBody>
                  <a:tcPr marL="91392" marR="91392" marT="45696" marB="4569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PE" sz="1200" b="1">
                          <a:solidFill>
                            <a:schemeClr val="bg2"/>
                          </a:solidFill>
                          <a:latin typeface="EYInterstate Light"/>
                        </a:rPr>
                        <a:t>-</a:t>
                      </a:r>
                    </a:p>
                  </a:txBody>
                  <a:tcPr marL="91392" marR="91392" marT="45696" marB="4569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s-PE" sz="1200" b="1">
                          <a:solidFill>
                            <a:schemeClr val="bg2"/>
                          </a:solidFill>
                          <a:latin typeface="EYInterstate Light"/>
                        </a:rPr>
                        <a:t>-</a:t>
                      </a:r>
                    </a:p>
                  </a:txBody>
                  <a:tcPr marL="91392" marR="91392" marT="45696" marB="45696" anchor="ctr">
                    <a:lnL w="0">
                      <a:noFill/>
                    </a:lnL>
                    <a:lnR w="0">
                      <a:noFill/>
                    </a:lnR>
                    <a:lnT w="12700" cap="flat" cmpd="sng" algn="ctr">
                      <a:solidFill>
                        <a:schemeClr val="bg1"/>
                      </a:solidFill>
                      <a:prstDash val="solid"/>
                      <a:round/>
                      <a:headEnd type="none" w="med" len="med"/>
                      <a:tailEnd type="none" w="med" len="med"/>
                    </a:lnT>
                    <a:lnB w="12700">
                      <a:noFill/>
                    </a:lnB>
                    <a:lnTlToBr w="0">
                      <a:noFill/>
                    </a:lnTlToBr>
                    <a:lnBlToTr w="0">
                      <a:noFill/>
                    </a:lnBlToTr>
                    <a:noFill/>
                  </a:tcPr>
                </a:tc>
                <a:tc>
                  <a:txBody>
                    <a:bodyPr/>
                    <a:lstStyle/>
                    <a:p>
                      <a:pPr algn="ctr"/>
                      <a:r>
                        <a:rPr lang="es-PE" sz="1200" b="1">
                          <a:solidFill>
                            <a:schemeClr val="bg2"/>
                          </a:solidFill>
                          <a:latin typeface="EYInterstate Light"/>
                        </a:rPr>
                        <a:t>10</a:t>
                      </a:r>
                    </a:p>
                  </a:txBody>
                  <a:tcPr marL="91392" marR="91392" marT="45696" marB="4569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a:solidFill>
                            <a:schemeClr val="bg2"/>
                          </a:solidFill>
                          <a:latin typeface="EYInterstate Light"/>
                        </a:rPr>
                        <a:t>China (1er), Japón (2do), Rusia (3ro)</a:t>
                      </a:r>
                      <a:endParaRPr lang="es-PE" sz="1200">
                        <a:solidFill>
                          <a:schemeClr val="bg2"/>
                        </a:solidFill>
                        <a:latin typeface="EYInterstate Light"/>
                      </a:endParaRPr>
                    </a:p>
                  </a:txBody>
                  <a:tcPr marL="91392" marR="91392" marT="45696" marB="4569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5697461"/>
                  </a:ext>
                </a:extLst>
              </a:tr>
            </a:tbl>
          </a:graphicData>
        </a:graphic>
      </p:graphicFrame>
    </p:spTree>
    <p:extLst>
      <p:ext uri="{BB962C8B-B14F-4D97-AF65-F5344CB8AC3E}">
        <p14:creationId xmlns:p14="http://schemas.microsoft.com/office/powerpoint/2010/main" val="2094111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50800"/>
            <a:ext cx="10972800" cy="860400"/>
          </a:xfrm>
        </p:spPr>
        <p:txBody>
          <a:bodyPr/>
          <a:lstStyle/>
          <a:p>
            <a:r>
              <a:rPr lang="es-MX" sz="3198"/>
              <a:t>Presencia de grandes mineros en la región (2022)</a:t>
            </a:r>
            <a:endParaRPr lang="en-IN" sz="3198"/>
          </a:p>
        </p:txBody>
      </p:sp>
      <p:sp>
        <p:nvSpPr>
          <p:cNvPr id="7" name="Rectangle 6"/>
          <p:cNvSpPr/>
          <p:nvPr/>
        </p:nvSpPr>
        <p:spPr>
          <a:xfrm>
            <a:off x="445115" y="1201652"/>
            <a:ext cx="6062222" cy="184538"/>
          </a:xfrm>
          <a:prstGeom prst="rect">
            <a:avLst/>
          </a:prstGeom>
        </p:spPr>
        <p:txBody>
          <a:bodyPr wrap="square" lIns="0" tIns="0" rIns="0" bIns="0">
            <a:spAutoFit/>
          </a:bodyPr>
          <a:lstStyle/>
          <a:p>
            <a:pPr defTabSz="913943"/>
            <a:r>
              <a:rPr lang="es-MX" sz="1199" b="1">
                <a:solidFill>
                  <a:srgbClr val="646464"/>
                </a:solidFill>
                <a:latin typeface="EYInterstate Light" panose="02000506000000020004" pitchFamily="2" charset="0"/>
              </a:rPr>
              <a:t>Principales empresas mineras que cotizan en el TSX </a:t>
            </a:r>
          </a:p>
        </p:txBody>
      </p:sp>
      <p:graphicFrame>
        <p:nvGraphicFramePr>
          <p:cNvPr id="11" name="Table 10"/>
          <p:cNvGraphicFramePr>
            <a:graphicFrameLocks noGrp="1"/>
          </p:cNvGraphicFramePr>
          <p:nvPr>
            <p:extLst>
              <p:ext uri="{D42A27DB-BD31-4B8C-83A1-F6EECF244321}">
                <p14:modId xmlns:p14="http://schemas.microsoft.com/office/powerpoint/2010/main" val="38681955"/>
              </p:ext>
            </p:extLst>
          </p:nvPr>
        </p:nvGraphicFramePr>
        <p:xfrm>
          <a:off x="329000" y="1443606"/>
          <a:ext cx="5523633" cy="4386741"/>
        </p:xfrm>
        <a:graphic>
          <a:graphicData uri="http://schemas.openxmlformats.org/drawingml/2006/table">
            <a:tbl>
              <a:tblPr firstRow="1" bandRow="1">
                <a:tableStyleId>{5C22544A-7EE6-4342-B048-85BDC9FD1C3A}</a:tableStyleId>
              </a:tblPr>
              <a:tblGrid>
                <a:gridCol w="1794039">
                  <a:extLst>
                    <a:ext uri="{9D8B030D-6E8A-4147-A177-3AD203B41FA5}">
                      <a16:colId xmlns:a16="http://schemas.microsoft.com/office/drawing/2014/main" val="20000"/>
                    </a:ext>
                  </a:extLst>
                </a:gridCol>
                <a:gridCol w="786677">
                  <a:extLst>
                    <a:ext uri="{9D8B030D-6E8A-4147-A177-3AD203B41FA5}">
                      <a16:colId xmlns:a16="http://schemas.microsoft.com/office/drawing/2014/main" val="20002"/>
                    </a:ext>
                  </a:extLst>
                </a:gridCol>
                <a:gridCol w="474222">
                  <a:extLst>
                    <a:ext uri="{9D8B030D-6E8A-4147-A177-3AD203B41FA5}">
                      <a16:colId xmlns:a16="http://schemas.microsoft.com/office/drawing/2014/main" val="20003"/>
                    </a:ext>
                  </a:extLst>
                </a:gridCol>
                <a:gridCol w="484960">
                  <a:extLst>
                    <a:ext uri="{9D8B030D-6E8A-4147-A177-3AD203B41FA5}">
                      <a16:colId xmlns:a16="http://schemas.microsoft.com/office/drawing/2014/main" val="20004"/>
                    </a:ext>
                  </a:extLst>
                </a:gridCol>
                <a:gridCol w="739566">
                  <a:extLst>
                    <a:ext uri="{9D8B030D-6E8A-4147-A177-3AD203B41FA5}">
                      <a16:colId xmlns:a16="http://schemas.microsoft.com/office/drawing/2014/main" val="20005"/>
                    </a:ext>
                  </a:extLst>
                </a:gridCol>
                <a:gridCol w="739566">
                  <a:extLst>
                    <a:ext uri="{9D8B030D-6E8A-4147-A177-3AD203B41FA5}">
                      <a16:colId xmlns:a16="http://schemas.microsoft.com/office/drawing/2014/main" val="3592503402"/>
                    </a:ext>
                  </a:extLst>
                </a:gridCol>
                <a:gridCol w="504603">
                  <a:extLst>
                    <a:ext uri="{9D8B030D-6E8A-4147-A177-3AD203B41FA5}">
                      <a16:colId xmlns:a16="http://schemas.microsoft.com/office/drawing/2014/main" val="20006"/>
                    </a:ext>
                  </a:extLst>
                </a:gridCol>
              </a:tblGrid>
              <a:tr h="433676">
                <a:tc>
                  <a:txBody>
                    <a:bodyPr/>
                    <a:lstStyle/>
                    <a:p>
                      <a:r>
                        <a:rPr lang="es-MX" sz="1200" b="0" noProof="0">
                          <a:solidFill>
                            <a:srgbClr val="333333"/>
                          </a:solidFill>
                        </a:rPr>
                        <a:t>Compañía</a:t>
                      </a:r>
                    </a:p>
                  </a:txBody>
                  <a:tcPr marL="45696" marR="45696" marT="45696" marB="45696">
                    <a:lnL w="12700" cmpd="sng">
                      <a:noFill/>
                    </a:lnL>
                    <a:lnR w="6350" cap="flat" cmpd="sng" algn="ctr">
                      <a:solidFill>
                        <a:schemeClr val="tx2"/>
                      </a:solidFill>
                      <a:prstDash val="solid"/>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s-MX" sz="1200" b="0" noProof="0">
                          <a:solidFill>
                            <a:srgbClr val="333333"/>
                          </a:solidFill>
                        </a:rPr>
                        <a:t>Argentina</a:t>
                      </a:r>
                    </a:p>
                  </a:txBody>
                  <a:tcPr marL="45696" marR="45696" marT="45696" marB="4569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s-MX" sz="1200" b="0" noProof="0">
                          <a:solidFill>
                            <a:srgbClr val="333333"/>
                          </a:solidFill>
                        </a:rPr>
                        <a:t>Brasil</a:t>
                      </a:r>
                    </a:p>
                  </a:txBody>
                  <a:tcPr marL="45696" marR="45696" marT="45696" marB="4569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s-MX" sz="1200" b="0" noProof="0">
                          <a:solidFill>
                            <a:srgbClr val="333333"/>
                          </a:solidFill>
                        </a:rPr>
                        <a:t>Chile</a:t>
                      </a:r>
                    </a:p>
                  </a:txBody>
                  <a:tcPr marL="45696" marR="45696" marT="45696" marB="4569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s-MX" sz="1200" b="0" noProof="0">
                          <a:solidFill>
                            <a:srgbClr val="333333"/>
                          </a:solidFill>
                        </a:rPr>
                        <a:t>Colombia</a:t>
                      </a:r>
                    </a:p>
                  </a:txBody>
                  <a:tcPr marL="45696" marR="45696" marT="45696" marB="4569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s-MX" sz="1200" b="0" noProof="0">
                          <a:solidFill>
                            <a:srgbClr val="333333"/>
                          </a:solidFill>
                        </a:rPr>
                        <a:t>México</a:t>
                      </a:r>
                    </a:p>
                  </a:txBody>
                  <a:tcPr marL="45696" marR="45696" marT="45696" marB="4569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s-MX" sz="1200" b="0" noProof="0">
                          <a:solidFill>
                            <a:srgbClr val="333333"/>
                          </a:solidFill>
                        </a:rPr>
                        <a:t>Perú</a:t>
                      </a:r>
                    </a:p>
                  </a:txBody>
                  <a:tcPr marL="45696" marR="45696" marT="45696" marB="45696">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262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000">
                          <a:solidFill>
                            <a:schemeClr val="tx1"/>
                          </a:solidFill>
                        </a:rPr>
                        <a:t>Newmont</a:t>
                      </a:r>
                    </a:p>
                  </a:txBody>
                  <a:tcPr marL="45696" marR="45696" marT="45696" marB="45696">
                    <a:lnL w="12700" cmpd="sng">
                      <a:noFill/>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baseline="0">
                          <a:solidFill>
                            <a:srgbClr val="646464"/>
                          </a:solidFill>
                          <a:latin typeface="+mn-lt"/>
                          <a:ea typeface="+mn-ea"/>
                          <a:cs typeface="+mn-cs"/>
                        </a:rPr>
                        <a:t>X</a:t>
                      </a:r>
                    </a:p>
                  </a:txBody>
                  <a:tcPr marL="91392" marR="91392" marT="45696" marB="45696" anchor="ctr">
                    <a:lnL w="6350" cap="flat" cmpd="sng" algn="ctr">
                      <a:solidFill>
                        <a:schemeClr val="tx2"/>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baseline="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baseline="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baseline="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IN" sz="1000" b="1" kern="1200" baseline="0">
                          <a:solidFill>
                            <a:srgbClr val="646464"/>
                          </a:solidFill>
                          <a:latin typeface="+mn-lt"/>
                          <a:ea typeface="+mn-ea"/>
                          <a:cs typeface="+mn-cs"/>
                        </a:rPr>
                        <a:t>X</a:t>
                      </a:r>
                    </a:p>
                  </a:txBody>
                  <a:tcPr marL="45696" marR="45696" marT="45696" marB="45696">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baseline="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0617497"/>
                  </a:ext>
                </a:extLst>
              </a:tr>
              <a:tr h="262329">
                <a:tc>
                  <a:txBody>
                    <a:bodyPr/>
                    <a:lstStyle/>
                    <a:p>
                      <a:pPr algn="l"/>
                      <a:r>
                        <a:rPr lang="en-IN" sz="1000" err="1">
                          <a:solidFill>
                            <a:schemeClr val="tx1"/>
                          </a:solidFill>
                        </a:rPr>
                        <a:t>Nutrien</a:t>
                      </a:r>
                      <a:r>
                        <a:rPr lang="en-IN" sz="1000">
                          <a:solidFill>
                            <a:schemeClr val="tx1"/>
                          </a:solidFill>
                        </a:rPr>
                        <a:t> Ltd</a:t>
                      </a:r>
                    </a:p>
                  </a:txBody>
                  <a:tcPr marL="45696" marR="45696" marT="45696" marB="45696">
                    <a:lnL w="12700" cmpd="sng">
                      <a:noFill/>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tx2"/>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7212833"/>
                  </a:ext>
                </a:extLst>
              </a:tr>
              <a:tr h="262329">
                <a:tc>
                  <a:txBody>
                    <a:bodyPr/>
                    <a:lstStyle/>
                    <a:p>
                      <a:pPr algn="l"/>
                      <a:r>
                        <a:rPr lang="en-IN" sz="1000">
                          <a:solidFill>
                            <a:schemeClr val="tx1"/>
                          </a:solidFill>
                        </a:rPr>
                        <a:t>Barrick Gold Corporation</a:t>
                      </a:r>
                    </a:p>
                  </a:txBody>
                  <a:tcPr marL="45696" marR="45696" marT="45696" marB="45696">
                    <a:lnL w="12700" cmpd="sng">
                      <a:noFill/>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tx2"/>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2329">
                <a:tc>
                  <a:txBody>
                    <a:bodyPr/>
                    <a:lstStyle/>
                    <a:p>
                      <a:pPr algn="l"/>
                      <a:r>
                        <a:rPr lang="en-IN" sz="1000">
                          <a:solidFill>
                            <a:schemeClr val="tx1"/>
                          </a:solidFill>
                        </a:rPr>
                        <a:t>Franco Nevada Corporation</a:t>
                      </a:r>
                    </a:p>
                  </a:txBody>
                  <a:tcPr marL="45696" marR="45696" marT="45696" marB="45696">
                    <a:lnL w="12700" cmpd="sng">
                      <a:noFill/>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tx2"/>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7155803"/>
                  </a:ext>
                </a:extLst>
              </a:tr>
              <a:tr h="262329">
                <a:tc>
                  <a:txBody>
                    <a:bodyPr/>
                    <a:lstStyle/>
                    <a:p>
                      <a:pPr algn="l"/>
                      <a:r>
                        <a:rPr lang="en-IN" sz="1000">
                          <a:solidFill>
                            <a:schemeClr val="tx1"/>
                          </a:solidFill>
                        </a:rPr>
                        <a:t>Agnico Eagle Mines</a:t>
                      </a:r>
                    </a:p>
                  </a:txBody>
                  <a:tcPr marL="45696" marR="45696" marT="45696" marB="45696">
                    <a:lnL w="12700" cmpd="sng">
                      <a:noFill/>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tx2"/>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9058446"/>
                  </a:ext>
                </a:extLst>
              </a:tr>
              <a:tr h="262329">
                <a:tc>
                  <a:txBody>
                    <a:bodyPr/>
                    <a:lstStyle/>
                    <a:p>
                      <a:pPr algn="l"/>
                      <a:r>
                        <a:rPr lang="en-IN" sz="1000">
                          <a:solidFill>
                            <a:schemeClr val="tx1"/>
                          </a:solidFill>
                        </a:rPr>
                        <a:t>First Quantum Minerals Ltd </a:t>
                      </a:r>
                    </a:p>
                  </a:txBody>
                  <a:tcPr marL="45696" marR="45696" marT="45696" marB="45696">
                    <a:lnL w="12700" cmpd="sng">
                      <a:noFill/>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tx2"/>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0951016"/>
                  </a:ext>
                </a:extLst>
              </a:tr>
              <a:tr h="262329">
                <a:tc>
                  <a:txBody>
                    <a:bodyPr/>
                    <a:lstStyle/>
                    <a:p>
                      <a:pPr algn="l"/>
                      <a:r>
                        <a:rPr lang="en-IN" sz="1000">
                          <a:solidFill>
                            <a:schemeClr val="tx1"/>
                          </a:solidFill>
                        </a:rPr>
                        <a:t>Teck Resources </a:t>
                      </a:r>
                    </a:p>
                  </a:txBody>
                  <a:tcPr marL="45696" marR="45696" marT="45696" marB="45696">
                    <a:lnL w="12700" cmpd="sng">
                      <a:noFill/>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tx2"/>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2329">
                <a:tc>
                  <a:txBody>
                    <a:bodyPr/>
                    <a:lstStyle/>
                    <a:p>
                      <a:pPr algn="l"/>
                      <a:r>
                        <a:rPr lang="en-IN" sz="1000">
                          <a:solidFill>
                            <a:schemeClr val="tx1"/>
                          </a:solidFill>
                        </a:rPr>
                        <a:t>Wheaton </a:t>
                      </a:r>
                      <a:r>
                        <a:rPr lang="en-IN" sz="1000" err="1">
                          <a:solidFill>
                            <a:schemeClr val="tx1"/>
                          </a:solidFill>
                        </a:rPr>
                        <a:t>Precius</a:t>
                      </a:r>
                      <a:r>
                        <a:rPr lang="en-IN" sz="1000">
                          <a:solidFill>
                            <a:schemeClr val="tx1"/>
                          </a:solidFill>
                        </a:rPr>
                        <a:t> Metals Corp</a:t>
                      </a:r>
                    </a:p>
                  </a:txBody>
                  <a:tcPr marL="45696" marR="45696" marT="45696" marB="45696">
                    <a:lnL w="12700" cmpd="sng">
                      <a:noFill/>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tx2"/>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000" b="1" kern="1200">
                          <a:solidFill>
                            <a:srgbClr val="646464"/>
                          </a:solidFill>
                          <a:latin typeface="+mn-lt"/>
                          <a:ea typeface="+mn-ea"/>
                          <a:cs typeface="+mn-cs"/>
                        </a:rPr>
                        <a:t>X</a:t>
                      </a:r>
                    </a:p>
                  </a:txBody>
                  <a:tcPr marL="45696" marR="45696" marT="45696" marB="45696">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4919">
                <a:tc>
                  <a:txBody>
                    <a:bodyPr/>
                    <a:lstStyle/>
                    <a:p>
                      <a:pPr algn="l"/>
                      <a:r>
                        <a:rPr lang="en-IN" sz="1000">
                          <a:solidFill>
                            <a:schemeClr val="tx1"/>
                          </a:solidFill>
                        </a:rPr>
                        <a:t>Kinross Gold Corporation</a:t>
                      </a:r>
                    </a:p>
                  </a:txBody>
                  <a:tcPr marL="45696" marR="45696" marT="45696" marB="45696">
                    <a:lnL w="12700" cmpd="sng">
                      <a:noFill/>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tx2"/>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IN" sz="1000" b="1" kern="1200">
                        <a:solidFill>
                          <a:srgbClr val="646464"/>
                        </a:solidFill>
                        <a:latin typeface="+mn-lt"/>
                        <a:ea typeface="+mn-ea"/>
                        <a:cs typeface="+mn-cs"/>
                      </a:endParaRPr>
                    </a:p>
                  </a:txBody>
                  <a:tcPr marL="45696" marR="45696" marT="45696" marB="45696">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4919">
                <a:tc>
                  <a:txBody>
                    <a:bodyPr/>
                    <a:lstStyle/>
                    <a:p>
                      <a:pPr algn="l"/>
                      <a:r>
                        <a:rPr lang="en-IN" sz="1000">
                          <a:solidFill>
                            <a:schemeClr val="tx1"/>
                          </a:solidFill>
                        </a:rPr>
                        <a:t>Lundin</a:t>
                      </a:r>
                    </a:p>
                  </a:txBody>
                  <a:tcPr marL="45696" marR="45696" marT="45696" marB="45696">
                    <a:lnL w="12700" cmpd="sng">
                      <a:noFill/>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tx2"/>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IN" sz="1000" b="1" kern="1200">
                        <a:solidFill>
                          <a:srgbClr val="646464"/>
                        </a:solidFill>
                        <a:latin typeface="+mn-lt"/>
                        <a:ea typeface="+mn-ea"/>
                        <a:cs typeface="+mn-cs"/>
                      </a:endParaRPr>
                    </a:p>
                  </a:txBody>
                  <a:tcPr marL="45696" marR="45696" marT="45696" marB="45696">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64919">
                <a:tc>
                  <a:txBody>
                    <a:bodyPr/>
                    <a:lstStyle/>
                    <a:p>
                      <a:pPr algn="l"/>
                      <a:r>
                        <a:rPr lang="en-IN" sz="1000" err="1">
                          <a:solidFill>
                            <a:schemeClr val="tx1"/>
                          </a:solidFill>
                        </a:rPr>
                        <a:t>Panamerican</a:t>
                      </a:r>
                      <a:r>
                        <a:rPr lang="en-IN" sz="1000">
                          <a:solidFill>
                            <a:schemeClr val="tx1"/>
                          </a:solidFill>
                        </a:rPr>
                        <a:t> Silver Corp.</a:t>
                      </a:r>
                    </a:p>
                  </a:txBody>
                  <a:tcPr marL="45696" marR="45696" marT="45696" marB="45696">
                    <a:lnL w="12700" cmpd="sng">
                      <a:noFill/>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tx2"/>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8245316"/>
                  </a:ext>
                </a:extLst>
              </a:tr>
              <a:tr h="264919">
                <a:tc>
                  <a:txBody>
                    <a:bodyPr/>
                    <a:lstStyle/>
                    <a:p>
                      <a:pPr algn="l"/>
                      <a:r>
                        <a:rPr lang="en-IN" sz="1000" err="1">
                          <a:solidFill>
                            <a:schemeClr val="tx1"/>
                          </a:solidFill>
                        </a:rPr>
                        <a:t>Allkem</a:t>
                      </a:r>
                      <a:r>
                        <a:rPr lang="en-IN" sz="1000">
                          <a:solidFill>
                            <a:schemeClr val="tx1"/>
                          </a:solidFill>
                        </a:rPr>
                        <a:t> Limited</a:t>
                      </a:r>
                    </a:p>
                  </a:txBody>
                  <a:tcPr marL="45696" marR="45696" marT="45696" marB="45696">
                    <a:lnL w="12700" cmpd="sng">
                      <a:noFill/>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tx2"/>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0807945"/>
                  </a:ext>
                </a:extLst>
              </a:tr>
              <a:tr h="264919">
                <a:tc>
                  <a:txBody>
                    <a:bodyPr/>
                    <a:lstStyle/>
                    <a:p>
                      <a:pPr algn="l"/>
                      <a:r>
                        <a:rPr lang="en-IN" sz="1000" err="1">
                          <a:solidFill>
                            <a:schemeClr val="tx1"/>
                          </a:solidFill>
                        </a:rPr>
                        <a:t>Yamana</a:t>
                      </a:r>
                      <a:r>
                        <a:rPr lang="en-IN" sz="1000">
                          <a:solidFill>
                            <a:schemeClr val="tx1"/>
                          </a:solidFill>
                        </a:rPr>
                        <a:t> Gold Inc.</a:t>
                      </a:r>
                    </a:p>
                  </a:txBody>
                  <a:tcPr marL="45696" marR="45696" marT="45696" marB="45696">
                    <a:lnL w="12700" cmpd="sng">
                      <a:noFill/>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tx2"/>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6089175"/>
                  </a:ext>
                </a:extLst>
              </a:tr>
              <a:tr h="264919">
                <a:tc>
                  <a:txBody>
                    <a:bodyPr/>
                    <a:lstStyle/>
                    <a:p>
                      <a:pPr algn="l"/>
                      <a:r>
                        <a:rPr lang="en-IN" sz="1000">
                          <a:solidFill>
                            <a:schemeClr val="tx1"/>
                          </a:solidFill>
                        </a:rPr>
                        <a:t>Lithium Americas Corp.</a:t>
                      </a:r>
                    </a:p>
                  </a:txBody>
                  <a:tcPr marL="45696" marR="45696" marT="45696" marB="45696">
                    <a:lnL w="12700" cmpd="sng">
                      <a:noFill/>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tx2"/>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539035"/>
                  </a:ext>
                </a:extLst>
              </a:tr>
              <a:tr h="264919">
                <a:tc>
                  <a:txBody>
                    <a:bodyPr/>
                    <a:lstStyle/>
                    <a:p>
                      <a:pPr algn="l"/>
                      <a:r>
                        <a:rPr lang="en-IN" sz="1000">
                          <a:solidFill>
                            <a:schemeClr val="tx1"/>
                          </a:solidFill>
                        </a:rPr>
                        <a:t>B2Gold Corp.</a:t>
                      </a:r>
                    </a:p>
                  </a:txBody>
                  <a:tcPr marL="45696" marR="45696" marT="45696" marB="45696">
                    <a:lnL w="12700" cmpd="sng">
                      <a:noFill/>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tx2"/>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2447600"/>
                  </a:ext>
                </a:extLst>
              </a:tr>
            </a:tbl>
          </a:graphicData>
        </a:graphic>
      </p:graphicFrame>
      <p:sp>
        <p:nvSpPr>
          <p:cNvPr id="9" name="Content Placeholder 1282">
            <a:extLst>
              <a:ext uri="{FF2B5EF4-FFF2-40B4-BE49-F238E27FC236}">
                <a16:creationId xmlns:a16="http://schemas.microsoft.com/office/drawing/2014/main" id="{92AF7C4D-1B39-4911-8616-64091F593B6C}"/>
              </a:ext>
            </a:extLst>
          </p:cNvPr>
          <p:cNvSpPr txBox="1">
            <a:spLocks/>
          </p:cNvSpPr>
          <p:nvPr/>
        </p:nvSpPr>
        <p:spPr bwMode="gray">
          <a:xfrm>
            <a:off x="510430" y="5922631"/>
            <a:ext cx="4512454" cy="123111"/>
          </a:xfrm>
          <a:prstGeom prst="rect">
            <a:avLst/>
          </a:prstGeom>
        </p:spPr>
        <p:txBody>
          <a:bodyPr vert="horz" wrap="none" lIns="0" tIns="0" rIns="0" bIns="0" rtlCol="0" anchor="t" anchorCtr="0">
            <a:spAutoFit/>
          </a:bodyPr>
          <a:lstStyle>
            <a:lvl1pPr marL="0" indent="0" algn="l" defTabSz="1043056" rtl="0" eaLnBrk="1" latinLnBrk="0" hangingPunct="1">
              <a:spcBef>
                <a:spcPts val="0"/>
              </a:spcBef>
              <a:spcAft>
                <a:spcPts val="500"/>
              </a:spcAft>
              <a:buFont typeface="Arial" pitchFamily="34" charset="0"/>
              <a:buNone/>
              <a:defRPr sz="1000" kern="1200">
                <a:solidFill>
                  <a:srgbClr val="404040"/>
                </a:solidFill>
                <a:latin typeface="+mn-lt"/>
                <a:ea typeface="+mn-ea"/>
                <a:cs typeface="+mn-cs"/>
              </a:defRPr>
            </a:lvl1pPr>
            <a:lvl2pPr marL="0" indent="0" algn="l" defTabSz="1043056" rtl="0" eaLnBrk="1" latinLnBrk="0" hangingPunct="1">
              <a:spcBef>
                <a:spcPts val="200"/>
              </a:spcBef>
              <a:spcAft>
                <a:spcPts val="500"/>
              </a:spcAft>
              <a:buFontTx/>
              <a:buNone/>
              <a:defRPr sz="1400" b="1" kern="1200">
                <a:solidFill>
                  <a:srgbClr val="404040"/>
                </a:solidFill>
                <a:latin typeface="+mn-lt"/>
                <a:ea typeface="+mn-ea"/>
                <a:cs typeface="+mn-cs"/>
              </a:defRPr>
            </a:lvl2pPr>
            <a:lvl3pPr marL="0" indent="0" algn="l" defTabSz="1043056" rtl="0" eaLnBrk="1" latinLnBrk="0" hangingPunct="1">
              <a:spcBef>
                <a:spcPts val="200"/>
              </a:spcBef>
              <a:spcAft>
                <a:spcPts val="500"/>
              </a:spcAft>
              <a:buFontTx/>
              <a:buNone/>
              <a:defRPr sz="1200" b="1" kern="1200">
                <a:solidFill>
                  <a:srgbClr val="404040"/>
                </a:solidFill>
                <a:latin typeface="+mn-lt"/>
                <a:ea typeface="+mn-ea"/>
                <a:cs typeface="+mn-cs"/>
              </a:defRPr>
            </a:lvl3pPr>
            <a:lvl4pPr marL="177800" indent="-177800" algn="l" defTabSz="1043056" rtl="0" eaLnBrk="1" latinLnBrk="0" hangingPunct="1">
              <a:spcBef>
                <a:spcPts val="0"/>
              </a:spcBef>
              <a:spcAft>
                <a:spcPts val="500"/>
              </a:spcAft>
              <a:buSzPct val="70000"/>
              <a:buFont typeface="Arial" pitchFamily="34" charset="0"/>
              <a:buChar char="►"/>
              <a:defRPr sz="1000" kern="1200">
                <a:solidFill>
                  <a:srgbClr val="404040"/>
                </a:solidFill>
                <a:latin typeface="+mn-lt"/>
                <a:ea typeface="+mn-ea"/>
                <a:cs typeface="+mn-cs"/>
              </a:defRPr>
            </a:lvl4pPr>
            <a:lvl5pPr marL="342900" indent="-165100" algn="l" defTabSz="1043056" rtl="0" eaLnBrk="1" latinLnBrk="0" hangingPunct="1">
              <a:spcBef>
                <a:spcPts val="0"/>
              </a:spcBef>
              <a:spcAft>
                <a:spcPts val="500"/>
              </a:spcAft>
              <a:buSzPct val="70000"/>
              <a:buFont typeface="Arial" pitchFamily="34" charset="0"/>
              <a:buChar char="►"/>
              <a:defRPr sz="1000" kern="1200">
                <a:solidFill>
                  <a:srgbClr val="404040"/>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defTabSz="1042534">
              <a:spcAft>
                <a:spcPts val="0"/>
              </a:spcAft>
            </a:pPr>
            <a:r>
              <a:rPr lang="en-IN" sz="800">
                <a:solidFill>
                  <a:srgbClr val="646464"/>
                </a:solidFill>
                <a:latin typeface="Arial"/>
              </a:rPr>
              <a:t>Fuente: TSX (https://tsx.com/listings/listing-with-us/sector-and-product-profiles/mining#insights-top)</a:t>
            </a:r>
          </a:p>
        </p:txBody>
      </p:sp>
      <p:sp>
        <p:nvSpPr>
          <p:cNvPr id="3" name="Rectangle 6">
            <a:extLst>
              <a:ext uri="{FF2B5EF4-FFF2-40B4-BE49-F238E27FC236}">
                <a16:creationId xmlns:a16="http://schemas.microsoft.com/office/drawing/2014/main" id="{F99CA3AB-3FFF-5386-1DA4-BFEAC7A21CE9}"/>
              </a:ext>
            </a:extLst>
          </p:cNvPr>
          <p:cNvSpPr/>
          <p:nvPr/>
        </p:nvSpPr>
        <p:spPr>
          <a:xfrm>
            <a:off x="6129778" y="1160534"/>
            <a:ext cx="6062222" cy="184538"/>
          </a:xfrm>
          <a:prstGeom prst="rect">
            <a:avLst/>
          </a:prstGeom>
        </p:spPr>
        <p:txBody>
          <a:bodyPr wrap="square" lIns="0" tIns="0" rIns="0" bIns="0">
            <a:spAutoFit/>
          </a:bodyPr>
          <a:lstStyle/>
          <a:p>
            <a:pPr defTabSz="913943"/>
            <a:r>
              <a:rPr lang="es-MX" sz="1199" b="1">
                <a:solidFill>
                  <a:srgbClr val="646464"/>
                </a:solidFill>
                <a:latin typeface="EYInterstate Light" panose="02000506000000020004" pitchFamily="2" charset="0"/>
              </a:rPr>
              <a:t>Empresas mineras con presencia el LATAM</a:t>
            </a:r>
          </a:p>
        </p:txBody>
      </p:sp>
      <p:graphicFrame>
        <p:nvGraphicFramePr>
          <p:cNvPr id="4" name="Table 10">
            <a:extLst>
              <a:ext uri="{FF2B5EF4-FFF2-40B4-BE49-F238E27FC236}">
                <a16:creationId xmlns:a16="http://schemas.microsoft.com/office/drawing/2014/main" id="{573A3FC9-0F00-08EC-7EA1-BD0BE29F4A95}"/>
              </a:ext>
            </a:extLst>
          </p:cNvPr>
          <p:cNvGraphicFramePr>
            <a:graphicFrameLocks noGrp="1"/>
          </p:cNvGraphicFramePr>
          <p:nvPr>
            <p:extLst>
              <p:ext uri="{D42A27DB-BD31-4B8C-83A1-F6EECF244321}">
                <p14:modId xmlns:p14="http://schemas.microsoft.com/office/powerpoint/2010/main" val="2318081411"/>
              </p:ext>
            </p:extLst>
          </p:nvPr>
        </p:nvGraphicFramePr>
        <p:xfrm>
          <a:off x="6047629" y="1443605"/>
          <a:ext cx="5792435" cy="4396142"/>
        </p:xfrm>
        <a:graphic>
          <a:graphicData uri="http://schemas.openxmlformats.org/drawingml/2006/table">
            <a:tbl>
              <a:tblPr firstRow="1" bandRow="1">
                <a:tableStyleId>{5C22544A-7EE6-4342-B048-85BDC9FD1C3A}</a:tableStyleId>
              </a:tblPr>
              <a:tblGrid>
                <a:gridCol w="1794039">
                  <a:extLst>
                    <a:ext uri="{9D8B030D-6E8A-4147-A177-3AD203B41FA5}">
                      <a16:colId xmlns:a16="http://schemas.microsoft.com/office/drawing/2014/main" val="20000"/>
                    </a:ext>
                  </a:extLst>
                </a:gridCol>
                <a:gridCol w="756000">
                  <a:extLst>
                    <a:ext uri="{9D8B030D-6E8A-4147-A177-3AD203B41FA5}">
                      <a16:colId xmlns:a16="http://schemas.microsoft.com/office/drawing/2014/main" val="20002"/>
                    </a:ext>
                  </a:extLst>
                </a:gridCol>
                <a:gridCol w="621599">
                  <a:extLst>
                    <a:ext uri="{9D8B030D-6E8A-4147-A177-3AD203B41FA5}">
                      <a16:colId xmlns:a16="http://schemas.microsoft.com/office/drawing/2014/main" val="20003"/>
                    </a:ext>
                  </a:extLst>
                </a:gridCol>
                <a:gridCol w="621599">
                  <a:extLst>
                    <a:ext uri="{9D8B030D-6E8A-4147-A177-3AD203B41FA5}">
                      <a16:colId xmlns:a16="http://schemas.microsoft.com/office/drawing/2014/main" val="20004"/>
                    </a:ext>
                  </a:extLst>
                </a:gridCol>
                <a:gridCol w="756000">
                  <a:extLst>
                    <a:ext uri="{9D8B030D-6E8A-4147-A177-3AD203B41FA5}">
                      <a16:colId xmlns:a16="http://schemas.microsoft.com/office/drawing/2014/main" val="20005"/>
                    </a:ext>
                  </a:extLst>
                </a:gridCol>
                <a:gridCol w="621599">
                  <a:extLst>
                    <a:ext uri="{9D8B030D-6E8A-4147-A177-3AD203B41FA5}">
                      <a16:colId xmlns:a16="http://schemas.microsoft.com/office/drawing/2014/main" val="3592503402"/>
                    </a:ext>
                  </a:extLst>
                </a:gridCol>
                <a:gridCol w="621599">
                  <a:extLst>
                    <a:ext uri="{9D8B030D-6E8A-4147-A177-3AD203B41FA5}">
                      <a16:colId xmlns:a16="http://schemas.microsoft.com/office/drawing/2014/main" val="20006"/>
                    </a:ext>
                  </a:extLst>
                </a:gridCol>
              </a:tblGrid>
              <a:tr h="433676">
                <a:tc>
                  <a:txBody>
                    <a:bodyPr/>
                    <a:lstStyle/>
                    <a:p>
                      <a:r>
                        <a:rPr lang="es-MX" sz="1200" b="0" noProof="0">
                          <a:solidFill>
                            <a:srgbClr val="333333"/>
                          </a:solidFill>
                        </a:rPr>
                        <a:t>Compañía</a:t>
                      </a:r>
                    </a:p>
                  </a:txBody>
                  <a:tcPr marL="45696" marR="45696" marT="45696" marB="45696">
                    <a:lnL w="12700" cmpd="sng">
                      <a:noFill/>
                    </a:lnL>
                    <a:lnR w="6350" cap="flat" cmpd="sng" algn="ctr">
                      <a:solidFill>
                        <a:schemeClr val="tx2"/>
                      </a:solidFill>
                      <a:prstDash val="solid"/>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s-MX" sz="1200" b="0" noProof="0">
                          <a:solidFill>
                            <a:srgbClr val="333333"/>
                          </a:solidFill>
                        </a:rPr>
                        <a:t>Argentina</a:t>
                      </a:r>
                    </a:p>
                  </a:txBody>
                  <a:tcPr marL="45696" marR="45696" marT="45696" marB="4569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s-MX" sz="1200" b="0" noProof="0">
                          <a:solidFill>
                            <a:srgbClr val="333333"/>
                          </a:solidFill>
                        </a:rPr>
                        <a:t>Brasil</a:t>
                      </a:r>
                    </a:p>
                  </a:txBody>
                  <a:tcPr marL="45696" marR="45696" marT="45696" marB="4569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s-MX" sz="1200" b="0" noProof="0">
                          <a:solidFill>
                            <a:srgbClr val="333333"/>
                          </a:solidFill>
                        </a:rPr>
                        <a:t>Chile</a:t>
                      </a:r>
                    </a:p>
                  </a:txBody>
                  <a:tcPr marL="45696" marR="45696" marT="45696" marB="4569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s-MX" sz="1200" b="0" noProof="0">
                          <a:solidFill>
                            <a:srgbClr val="333333"/>
                          </a:solidFill>
                        </a:rPr>
                        <a:t>Colombia</a:t>
                      </a:r>
                    </a:p>
                  </a:txBody>
                  <a:tcPr marL="45696" marR="45696" marT="45696" marB="4569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s-MX" sz="1200" b="0" noProof="0">
                          <a:solidFill>
                            <a:srgbClr val="333333"/>
                          </a:solidFill>
                        </a:rPr>
                        <a:t>México</a:t>
                      </a:r>
                    </a:p>
                  </a:txBody>
                  <a:tcPr marL="45696" marR="45696" marT="45696" marB="4569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s-MX" sz="1200" b="0" noProof="0">
                          <a:solidFill>
                            <a:srgbClr val="333333"/>
                          </a:solidFill>
                        </a:rPr>
                        <a:t>Perú</a:t>
                      </a:r>
                    </a:p>
                  </a:txBody>
                  <a:tcPr marL="45696" marR="45696" marT="45696" marB="45696">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262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000">
                          <a:solidFill>
                            <a:schemeClr val="tx1"/>
                          </a:solidFill>
                        </a:rPr>
                        <a:t>BHP</a:t>
                      </a:r>
                    </a:p>
                  </a:txBody>
                  <a:tcPr marL="45696" marR="45696" marT="45696" marB="45696">
                    <a:lnL w="12700" cmpd="sng">
                      <a:noFill/>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baseline="0">
                          <a:solidFill>
                            <a:srgbClr val="646464"/>
                          </a:solidFill>
                          <a:latin typeface="+mn-lt"/>
                          <a:ea typeface="+mn-ea"/>
                          <a:cs typeface="+mn-cs"/>
                        </a:rPr>
                        <a:t>X</a:t>
                      </a:r>
                    </a:p>
                  </a:txBody>
                  <a:tcPr marL="91392" marR="91392" marT="45696" marB="45696" anchor="ctr">
                    <a:lnL w="6350" cap="flat" cmpd="sng" algn="ctr">
                      <a:solidFill>
                        <a:schemeClr val="tx2"/>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baseline="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baseline="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baseline="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IN" sz="1000" b="1" kern="1200" baseline="0">
                        <a:solidFill>
                          <a:srgbClr val="646464"/>
                        </a:solidFill>
                        <a:latin typeface="+mn-lt"/>
                        <a:ea typeface="+mn-ea"/>
                        <a:cs typeface="+mn-cs"/>
                      </a:endParaRPr>
                    </a:p>
                  </a:txBody>
                  <a:tcPr marL="45696" marR="45696" marT="45696" marB="45696">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baseline="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0617497"/>
                  </a:ext>
                </a:extLst>
              </a:tr>
              <a:tr h="262329">
                <a:tc>
                  <a:txBody>
                    <a:bodyPr/>
                    <a:lstStyle/>
                    <a:p>
                      <a:pPr algn="l"/>
                      <a:r>
                        <a:rPr lang="en-IN" sz="1000">
                          <a:solidFill>
                            <a:schemeClr val="tx1"/>
                          </a:solidFill>
                        </a:rPr>
                        <a:t>Glencore</a:t>
                      </a:r>
                    </a:p>
                  </a:txBody>
                  <a:tcPr marL="45696" marR="45696" marT="45696" marB="45696">
                    <a:lnL w="12700" cmpd="sng">
                      <a:noFill/>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tx2"/>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7212833"/>
                  </a:ext>
                </a:extLst>
              </a:tr>
              <a:tr h="262329">
                <a:tc>
                  <a:txBody>
                    <a:bodyPr/>
                    <a:lstStyle/>
                    <a:p>
                      <a:pPr algn="l"/>
                      <a:r>
                        <a:rPr lang="en-IN" sz="1000" err="1">
                          <a:solidFill>
                            <a:schemeClr val="tx1"/>
                          </a:solidFill>
                        </a:rPr>
                        <a:t>AngloAmerican</a:t>
                      </a:r>
                    </a:p>
                  </a:txBody>
                  <a:tcPr marL="45696" marR="45696" marT="45696" marB="45696">
                    <a:lnL w="12700" cmpd="sng">
                      <a:noFill/>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tx2"/>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2329">
                <a:tc>
                  <a:txBody>
                    <a:bodyPr/>
                    <a:lstStyle/>
                    <a:p>
                      <a:pPr algn="l"/>
                      <a:r>
                        <a:rPr lang="en-IN" sz="1000">
                          <a:solidFill>
                            <a:schemeClr val="tx1"/>
                          </a:solidFill>
                        </a:rPr>
                        <a:t>Vale</a:t>
                      </a:r>
                    </a:p>
                  </a:txBody>
                  <a:tcPr marL="45696" marR="45696" marT="45696" marB="45696">
                    <a:lnL w="12700" cmpd="sng">
                      <a:noFill/>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tx2"/>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7155803"/>
                  </a:ext>
                </a:extLst>
              </a:tr>
              <a:tr h="262329">
                <a:tc>
                  <a:txBody>
                    <a:bodyPr/>
                    <a:lstStyle/>
                    <a:p>
                      <a:pPr algn="l"/>
                      <a:r>
                        <a:rPr lang="en-IN" sz="1000">
                          <a:solidFill>
                            <a:schemeClr val="tx1"/>
                          </a:solidFill>
                        </a:rPr>
                        <a:t>Grupo México</a:t>
                      </a:r>
                    </a:p>
                  </a:txBody>
                  <a:tcPr marL="45696" marR="45696" marT="45696" marB="45696">
                    <a:lnL w="12700" cmpd="sng">
                      <a:noFill/>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tx2"/>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9058446"/>
                  </a:ext>
                </a:extLst>
              </a:tr>
              <a:tr h="262329">
                <a:tc>
                  <a:txBody>
                    <a:bodyPr/>
                    <a:lstStyle/>
                    <a:p>
                      <a:pPr algn="l"/>
                      <a:r>
                        <a:rPr lang="en-IN" sz="1000">
                          <a:solidFill>
                            <a:schemeClr val="tx1"/>
                          </a:solidFill>
                        </a:rPr>
                        <a:t>Rio Tinto</a:t>
                      </a:r>
                    </a:p>
                  </a:txBody>
                  <a:tcPr marL="45696" marR="45696" marT="45696" marB="45696">
                    <a:lnL w="12700" cmpd="sng">
                      <a:noFill/>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tx2"/>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0951016"/>
                  </a:ext>
                </a:extLst>
              </a:tr>
              <a:tr h="262329">
                <a:tc>
                  <a:txBody>
                    <a:bodyPr/>
                    <a:lstStyle/>
                    <a:p>
                      <a:pPr algn="l"/>
                      <a:r>
                        <a:rPr lang="en-IN" sz="1000">
                          <a:solidFill>
                            <a:schemeClr val="tx1"/>
                          </a:solidFill>
                        </a:rPr>
                        <a:t>Codelco</a:t>
                      </a:r>
                    </a:p>
                  </a:txBody>
                  <a:tcPr marL="45696" marR="45696" marT="45696" marB="45696">
                    <a:lnL w="12700" cmpd="sng">
                      <a:noFill/>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tx2"/>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2329">
                <a:tc>
                  <a:txBody>
                    <a:bodyPr/>
                    <a:lstStyle/>
                    <a:p>
                      <a:pPr algn="l"/>
                      <a:r>
                        <a:rPr lang="en-IN" sz="1000" err="1">
                          <a:solidFill>
                            <a:schemeClr val="tx1"/>
                          </a:solidFill>
                        </a:rPr>
                        <a:t>Peñoles</a:t>
                      </a:r>
                    </a:p>
                  </a:txBody>
                  <a:tcPr marL="45696" marR="45696" marT="45696" marB="45696">
                    <a:lnL w="12700" cmpd="sng">
                      <a:noFill/>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tx2"/>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000" b="1" kern="1200">
                          <a:solidFill>
                            <a:srgbClr val="646464"/>
                          </a:solidFill>
                          <a:latin typeface="+mn-lt"/>
                          <a:ea typeface="+mn-ea"/>
                          <a:cs typeface="+mn-cs"/>
                        </a:rPr>
                        <a:t>X</a:t>
                      </a:r>
                    </a:p>
                  </a:txBody>
                  <a:tcPr marL="45696" marR="45696" marT="45696" marB="45696">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4919">
                <a:tc>
                  <a:txBody>
                    <a:bodyPr/>
                    <a:lstStyle/>
                    <a:p>
                      <a:pPr algn="l"/>
                      <a:r>
                        <a:rPr lang="en-IN" sz="1000">
                          <a:solidFill>
                            <a:schemeClr val="tx1"/>
                          </a:solidFill>
                        </a:rPr>
                        <a:t>Barrick</a:t>
                      </a:r>
                    </a:p>
                  </a:txBody>
                  <a:tcPr marL="45696" marR="45696" marT="45696" marB="45696">
                    <a:lnL w="12700" cmpd="sng">
                      <a:noFill/>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tx2"/>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IN" sz="1000" b="1" kern="1200">
                        <a:solidFill>
                          <a:srgbClr val="646464"/>
                        </a:solidFill>
                        <a:latin typeface="+mn-lt"/>
                        <a:ea typeface="+mn-ea"/>
                        <a:cs typeface="+mn-cs"/>
                      </a:endParaRPr>
                    </a:p>
                  </a:txBody>
                  <a:tcPr marL="45696" marR="45696" marT="45696" marB="45696">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4919">
                <a:tc>
                  <a:txBody>
                    <a:bodyPr/>
                    <a:lstStyle/>
                    <a:p>
                      <a:pPr algn="l"/>
                      <a:r>
                        <a:rPr lang="en-IN" sz="1000">
                          <a:solidFill>
                            <a:schemeClr val="tx1"/>
                          </a:solidFill>
                        </a:rPr>
                        <a:t>Teck Resources </a:t>
                      </a:r>
                    </a:p>
                  </a:txBody>
                  <a:tcPr marL="45696" marR="45696" marT="45696" marB="45696">
                    <a:lnL w="12700" cmpd="sng">
                      <a:noFill/>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tx2"/>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IN" sz="1000" b="1" kern="1200">
                        <a:solidFill>
                          <a:srgbClr val="646464"/>
                        </a:solidFill>
                        <a:latin typeface="+mn-lt"/>
                        <a:ea typeface="+mn-ea"/>
                        <a:cs typeface="+mn-cs"/>
                      </a:endParaRPr>
                    </a:p>
                  </a:txBody>
                  <a:tcPr marL="45696" marR="45696" marT="45696" marB="45696">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64919">
                <a:tc>
                  <a:txBody>
                    <a:bodyPr/>
                    <a:lstStyle/>
                    <a:p>
                      <a:pPr algn="l"/>
                      <a:r>
                        <a:rPr lang="en-IN" sz="1000">
                          <a:solidFill>
                            <a:schemeClr val="tx1"/>
                          </a:solidFill>
                        </a:rPr>
                        <a:t>Yamana Gold</a:t>
                      </a:r>
                    </a:p>
                  </a:txBody>
                  <a:tcPr marL="45696" marR="45696" marT="45696" marB="45696">
                    <a:lnL w="12700" cmpd="sng">
                      <a:noFill/>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tx2"/>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8245316"/>
                  </a:ext>
                </a:extLst>
              </a:tr>
              <a:tr h="264919">
                <a:tc>
                  <a:txBody>
                    <a:bodyPr/>
                    <a:lstStyle/>
                    <a:p>
                      <a:pPr algn="l"/>
                      <a:r>
                        <a:rPr lang="en-IN" sz="1000">
                          <a:solidFill>
                            <a:schemeClr val="tx1"/>
                          </a:solidFill>
                        </a:rPr>
                        <a:t>Gold Fields</a:t>
                      </a:r>
                    </a:p>
                  </a:txBody>
                  <a:tcPr marL="45696" marR="45696" marT="45696" marB="45696">
                    <a:lnL w="12700" cmpd="sng">
                      <a:noFill/>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tx2"/>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0807945"/>
                  </a:ext>
                </a:extLst>
              </a:tr>
              <a:tr h="264919">
                <a:tc>
                  <a:txBody>
                    <a:bodyPr/>
                    <a:lstStyle/>
                    <a:p>
                      <a:pPr algn="l"/>
                      <a:r>
                        <a:rPr lang="en-IN" sz="1000">
                          <a:solidFill>
                            <a:schemeClr val="tx1"/>
                          </a:solidFill>
                        </a:rPr>
                        <a:t>Antofagasta</a:t>
                      </a:r>
                    </a:p>
                  </a:txBody>
                  <a:tcPr marL="45696" marR="45696" marT="45696" marB="45696">
                    <a:lnL w="12700" cmpd="sng">
                      <a:noFill/>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tx2"/>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6089175"/>
                  </a:ext>
                </a:extLst>
              </a:tr>
              <a:tr h="264919">
                <a:tc>
                  <a:txBody>
                    <a:bodyPr/>
                    <a:lstStyle/>
                    <a:p>
                      <a:pPr fontAlgn="t"/>
                      <a:r>
                        <a:rPr lang="es-MX" sz="1000">
                          <a:effectLst/>
                        </a:rPr>
                        <a:t>Freeport </a:t>
                      </a:r>
                      <a:r>
                        <a:rPr lang="es-MX" sz="1000" err="1">
                          <a:effectLst/>
                        </a:rPr>
                        <a:t>McMoRan</a:t>
                      </a:r>
                      <a:r>
                        <a:rPr lang="es-MX" sz="1000">
                          <a:effectLst/>
                        </a:rPr>
                        <a:t> </a:t>
                      </a:r>
                    </a:p>
                  </a:txBody>
                  <a:tcPr marL="60960" marR="60960" marT="60960" marB="60960">
                    <a:lnL w="12700" cmpd="sng">
                      <a:noFill/>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tx2"/>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539035"/>
                  </a:ext>
                </a:extLst>
              </a:tr>
              <a:tr h="264919">
                <a:tc>
                  <a:txBody>
                    <a:bodyPr/>
                    <a:lstStyle/>
                    <a:p>
                      <a:pPr algn="l"/>
                      <a:r>
                        <a:rPr lang="en-IN" sz="1000">
                          <a:solidFill>
                            <a:schemeClr val="tx1"/>
                          </a:solidFill>
                        </a:rPr>
                        <a:t>South32</a:t>
                      </a:r>
                    </a:p>
                  </a:txBody>
                  <a:tcPr marL="45696" marR="45696" marT="45696" marB="45696">
                    <a:lnL w="12700" cmpd="sng">
                      <a:noFill/>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tx2"/>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a:solidFill>
                            <a:srgbClr val="646464"/>
                          </a:solidFill>
                          <a:latin typeface="+mn-lt"/>
                          <a:ea typeface="+mn-ea"/>
                          <a:cs typeface="+mn-cs"/>
                        </a:rPr>
                        <a:t>X</a:t>
                      </a: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a:solidFill>
                          <a:srgbClr val="646464"/>
                        </a:solidFill>
                        <a:latin typeface="+mn-lt"/>
                        <a:ea typeface="+mn-ea"/>
                        <a:cs typeface="+mn-cs"/>
                      </a:endParaRPr>
                    </a:p>
                  </a:txBody>
                  <a:tcPr marL="91392" marR="91392" marT="45696" marB="45696" anchor="ctr">
                    <a:lnL w="6350" cap="flat" cmpd="sng" algn="ctr">
                      <a:solidFill>
                        <a:schemeClr val="accent6"/>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2447600"/>
                  </a:ext>
                </a:extLst>
              </a:tr>
            </a:tbl>
          </a:graphicData>
        </a:graphic>
      </p:graphicFrame>
    </p:spTree>
    <p:extLst>
      <p:ext uri="{BB962C8B-B14F-4D97-AF65-F5344CB8AC3E}">
        <p14:creationId xmlns:p14="http://schemas.microsoft.com/office/powerpoint/2010/main" val="1287894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6475083E-9739-4D4E-A80F-679C8870EF11}"/>
              </a:ext>
            </a:extLst>
          </p:cNvPr>
          <p:cNvSpPr txBox="1"/>
          <p:nvPr/>
        </p:nvSpPr>
        <p:spPr>
          <a:xfrm>
            <a:off x="9027617" y="2242790"/>
            <a:ext cx="2216342" cy="821335"/>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5997" b="0" i="0" u="none" strike="noStrike" kern="1200" cap="none" spc="0" normalizeH="0" baseline="0" noProof="0">
                <a:ln>
                  <a:noFill/>
                </a:ln>
                <a:solidFill>
                  <a:srgbClr val="FFE600"/>
                </a:solidFill>
                <a:effectLst/>
                <a:uLnTx/>
                <a:uFillTx/>
                <a:latin typeface="EYInterstate Light" panose="02000506000000020004" pitchFamily="2" charset="0"/>
              </a:rPr>
              <a:t>51.8%</a:t>
            </a:r>
          </a:p>
        </p:txBody>
      </p:sp>
      <p:sp>
        <p:nvSpPr>
          <p:cNvPr id="21" name="Rectangle 20">
            <a:extLst>
              <a:ext uri="{FF2B5EF4-FFF2-40B4-BE49-F238E27FC236}">
                <a16:creationId xmlns:a16="http://schemas.microsoft.com/office/drawing/2014/main" id="{5312ADD1-CFAB-413E-964B-0651CBCCB76C}"/>
              </a:ext>
            </a:extLst>
          </p:cNvPr>
          <p:cNvSpPr/>
          <p:nvPr/>
        </p:nvSpPr>
        <p:spPr>
          <a:xfrm>
            <a:off x="8953494" y="3004452"/>
            <a:ext cx="2545972" cy="830564"/>
          </a:xfrm>
          <a:prstGeom prst="rect">
            <a:avLst/>
          </a:prstGeom>
        </p:spPr>
        <p:txBody>
          <a:bodyPr wrap="square">
            <a:spAutoFit/>
          </a:bodyPr>
          <a:lstStyle/>
          <a:p>
            <a:pPr marL="0" marR="0" lvl="0" indent="0" algn="l" defTabSz="913943" rtl="0" eaLnBrk="1" fontAlgn="auto" latinLnBrk="0" hangingPunct="1">
              <a:lnSpc>
                <a:spcPct val="100000"/>
              </a:lnSpc>
              <a:spcBef>
                <a:spcPts val="0"/>
              </a:spcBef>
              <a:spcAft>
                <a:spcPts val="600"/>
              </a:spcAft>
              <a:buClr>
                <a:srgbClr val="FFE600"/>
              </a:buClr>
              <a:buSzPct val="70000"/>
              <a:buFontTx/>
              <a:buNone/>
              <a:tabLst/>
              <a:defRPr/>
            </a:pPr>
            <a:r>
              <a:rPr kumimoji="0" lang="en-US" sz="1599" b="0" i="0" u="none" strike="noStrike" kern="1200" cap="none" spc="0" normalizeH="0" baseline="0" noProof="0">
                <a:ln>
                  <a:noFill/>
                </a:ln>
                <a:solidFill>
                  <a:srgbClr val="FFFFFF"/>
                </a:solidFill>
                <a:effectLst/>
                <a:uLnTx/>
                <a:uFillTx/>
                <a:latin typeface="EYInterstate Light" panose="02000506000000020004" pitchFamily="2" charset="0"/>
              </a:rPr>
              <a:t>de la inversión </a:t>
            </a:r>
            <a:r>
              <a:rPr kumimoji="0" lang="es-PE" sz="1599" b="0" i="0" u="none" strike="noStrike" kern="1200" cap="none" spc="0" normalizeH="0" baseline="0" noProof="0">
                <a:ln>
                  <a:noFill/>
                </a:ln>
                <a:solidFill>
                  <a:srgbClr val="FFFFFF"/>
                </a:solidFill>
                <a:effectLst/>
                <a:uLnTx/>
                <a:uFillTx/>
                <a:latin typeface="EYInterstate Light" panose="02000506000000020004" pitchFamily="2" charset="0"/>
              </a:rPr>
              <a:t>proviene </a:t>
            </a:r>
            <a:r>
              <a:rPr kumimoji="0" lang="es-MX" sz="1599" b="0" i="0" u="none" strike="noStrike" kern="1200" cap="none" spc="0" normalizeH="0" baseline="0" noProof="0">
                <a:ln>
                  <a:noFill/>
                </a:ln>
                <a:solidFill>
                  <a:srgbClr val="FFFFFF"/>
                </a:solidFill>
                <a:effectLst/>
                <a:uLnTx/>
                <a:uFillTx/>
                <a:latin typeface="EYInterstate Light" panose="02000506000000020004" pitchFamily="2" charset="0"/>
              </a:rPr>
              <a:t>directa</a:t>
            </a:r>
            <a:r>
              <a:rPr lang="es-MX" sz="1599">
                <a:solidFill>
                  <a:srgbClr val="FFFFFF"/>
                </a:solidFill>
                <a:latin typeface="EYInterstate Light" panose="02000506000000020004" pitchFamily="2" charset="0"/>
              </a:rPr>
              <a:t>mente</a:t>
            </a:r>
            <a:r>
              <a:rPr lang="en-US" sz="1599">
                <a:solidFill>
                  <a:srgbClr val="FFFFFF"/>
                </a:solidFill>
                <a:latin typeface="EYInterstate Light" panose="02000506000000020004" pitchFamily="2" charset="0"/>
              </a:rPr>
              <a:t> de capital Chileno</a:t>
            </a:r>
            <a:endParaRPr kumimoji="0" lang="es-PE" sz="1599" b="0" i="0" u="none" strike="noStrike" kern="1200" cap="none" spc="0" normalizeH="0" baseline="0" noProof="0">
              <a:ln>
                <a:noFill/>
              </a:ln>
              <a:solidFill>
                <a:srgbClr val="FFFFFF"/>
              </a:solidFill>
              <a:effectLst/>
              <a:uLnTx/>
              <a:uFillTx/>
              <a:latin typeface="EYInterstate Light" panose="02000506000000020004" pitchFamily="2" charset="0"/>
            </a:endParaRPr>
          </a:p>
        </p:txBody>
      </p:sp>
      <p:sp>
        <p:nvSpPr>
          <p:cNvPr id="14" name="Title 1">
            <a:extLst>
              <a:ext uri="{FF2B5EF4-FFF2-40B4-BE49-F238E27FC236}">
                <a16:creationId xmlns:a16="http://schemas.microsoft.com/office/drawing/2014/main" id="{2F6107E0-F81C-4A80-9EC3-5045077A6AFE}"/>
              </a:ext>
            </a:extLst>
          </p:cNvPr>
          <p:cNvSpPr txBox="1">
            <a:spLocks/>
          </p:cNvSpPr>
          <p:nvPr/>
        </p:nvSpPr>
        <p:spPr>
          <a:xfrm>
            <a:off x="627221" y="369698"/>
            <a:ext cx="9414472" cy="361301"/>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a:lstStyle>
          <a:p>
            <a:pPr defTabSz="913943">
              <a:defRPr/>
            </a:pPr>
            <a:r>
              <a:rPr kumimoji="0" lang="es-PE" sz="2750" b="0" i="0" u="none" strike="noStrike" kern="1200" cap="none" spc="0" normalizeH="0" baseline="0" noProof="0">
                <a:ln>
                  <a:noFill/>
                </a:ln>
                <a:solidFill>
                  <a:srgbClr val="FFFFFF"/>
                </a:solidFill>
                <a:effectLst/>
                <a:uLnTx/>
                <a:uFillTx/>
                <a:latin typeface="EYInterstate Light" panose="02000506000000020004" pitchFamily="2" charset="0"/>
                <a:cs typeface="Arial"/>
              </a:rPr>
              <a:t>Inversión minera estimada </a:t>
            </a:r>
            <a:r>
              <a:rPr lang="es-PE" sz="2750" b="0">
                <a:solidFill>
                  <a:srgbClr val="FFFFFF"/>
                </a:solidFill>
                <a:latin typeface="EYInterstate Light" panose="02000506000000020004" pitchFamily="2" charset="0"/>
                <a:cs typeface="Arial"/>
              </a:rPr>
              <a:t>en Chile según</a:t>
            </a:r>
            <a:r>
              <a:rPr kumimoji="0" lang="es-PE" sz="2750" b="0" i="0" u="none" strike="noStrike" kern="1200" cap="none" spc="0" normalizeH="0" baseline="0" noProof="0">
                <a:ln>
                  <a:noFill/>
                </a:ln>
                <a:solidFill>
                  <a:srgbClr val="FFFFFF"/>
                </a:solidFill>
                <a:effectLst/>
                <a:uLnTx/>
                <a:uFillTx/>
                <a:latin typeface="EYInterstate Light" panose="02000506000000020004" pitchFamily="2" charset="0"/>
                <a:cs typeface="Arial"/>
              </a:rPr>
              <a:t> país de origen</a:t>
            </a:r>
            <a:endParaRPr kumimoji="0" lang="es-PE" sz="2799" b="0" i="0" u="none" strike="noStrike" kern="1200" cap="none" spc="0" normalizeH="0" baseline="0" noProof="0">
              <a:ln>
                <a:noFill/>
              </a:ln>
              <a:solidFill>
                <a:srgbClr val="FFFFFF"/>
              </a:solidFill>
              <a:effectLst/>
              <a:uLnTx/>
              <a:uFillTx/>
              <a:latin typeface="EYInterstate Light" panose="02000506000000020004" pitchFamily="2" charset="0"/>
            </a:endParaRPr>
          </a:p>
        </p:txBody>
      </p:sp>
      <p:grpSp>
        <p:nvGrpSpPr>
          <p:cNvPr id="15" name="Group 14">
            <a:extLst>
              <a:ext uri="{FF2B5EF4-FFF2-40B4-BE49-F238E27FC236}">
                <a16:creationId xmlns:a16="http://schemas.microsoft.com/office/drawing/2014/main" id="{DC14F33E-42FD-4590-BC60-5D77CEB68B7A}"/>
              </a:ext>
            </a:extLst>
          </p:cNvPr>
          <p:cNvGrpSpPr/>
          <p:nvPr/>
        </p:nvGrpSpPr>
        <p:grpSpPr>
          <a:xfrm>
            <a:off x="9048518" y="1858930"/>
            <a:ext cx="3155696" cy="246093"/>
            <a:chOff x="8814017" y="2174467"/>
            <a:chExt cx="3157340" cy="246221"/>
          </a:xfrm>
        </p:grpSpPr>
        <p:sp>
          <p:nvSpPr>
            <p:cNvPr id="16" name="TextBox 15">
              <a:extLst>
                <a:ext uri="{FF2B5EF4-FFF2-40B4-BE49-F238E27FC236}">
                  <a16:creationId xmlns:a16="http://schemas.microsoft.com/office/drawing/2014/main" id="{8BB8621E-F261-49F2-A675-75E76D6DC9A7}"/>
                </a:ext>
              </a:extLst>
            </p:cNvPr>
            <p:cNvSpPr txBox="1"/>
            <p:nvPr/>
          </p:nvSpPr>
          <p:spPr>
            <a:xfrm>
              <a:off x="8814017" y="2174467"/>
              <a:ext cx="3157340" cy="246221"/>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599" b="1" i="0" u="none" strike="noStrike" kern="1200" cap="none" spc="0" normalizeH="0" baseline="0" noProof="0">
                  <a:ln>
                    <a:noFill/>
                  </a:ln>
                  <a:solidFill>
                    <a:srgbClr val="FFFFFF"/>
                  </a:solidFill>
                  <a:effectLst/>
                  <a:uLnTx/>
                  <a:uFillTx/>
                  <a:latin typeface="EYInterstate Light" panose="02000506000000020004" pitchFamily="2" charset="0"/>
                </a:rPr>
                <a:t>EL DATO</a:t>
              </a:r>
            </a:p>
          </p:txBody>
        </p:sp>
        <p:cxnSp>
          <p:nvCxnSpPr>
            <p:cNvPr id="18" name="Straight Connector 17">
              <a:extLst>
                <a:ext uri="{FF2B5EF4-FFF2-40B4-BE49-F238E27FC236}">
                  <a16:creationId xmlns:a16="http://schemas.microsoft.com/office/drawing/2014/main" id="{572B2A17-692A-4F7B-AAE9-B01F5975C76A}"/>
                </a:ext>
              </a:extLst>
            </p:cNvPr>
            <p:cNvCxnSpPr>
              <a:cxnSpLocks/>
            </p:cNvCxnSpPr>
            <p:nvPr/>
          </p:nvCxnSpPr>
          <p:spPr>
            <a:xfrm flipH="1">
              <a:off x="8814018" y="2416835"/>
              <a:ext cx="2377857" cy="0"/>
            </a:xfrm>
            <a:prstGeom prst="line">
              <a:avLst/>
            </a:prstGeom>
            <a:ln w="19050">
              <a:solidFill>
                <a:schemeClr val="tx2"/>
              </a:solidFill>
              <a:tailEnd type="none"/>
            </a:ln>
          </p:spPr>
          <p:style>
            <a:lnRef idx="1">
              <a:schemeClr val="accent1"/>
            </a:lnRef>
            <a:fillRef idx="0">
              <a:schemeClr val="accent1"/>
            </a:fillRef>
            <a:effectRef idx="0">
              <a:schemeClr val="accent1"/>
            </a:effectRef>
            <a:fontRef idx="minor">
              <a:schemeClr val="tx1"/>
            </a:fontRef>
          </p:style>
        </p:cxnSp>
      </p:grpSp>
      <p:pic>
        <p:nvPicPr>
          <p:cNvPr id="34" name="Graphic 33">
            <a:extLst>
              <a:ext uri="{FF2B5EF4-FFF2-40B4-BE49-F238E27FC236}">
                <a16:creationId xmlns:a16="http://schemas.microsoft.com/office/drawing/2014/main" id="{E5E1A2C6-4132-4739-ACAB-A8CFE22AE557}"/>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02359" y="6311981"/>
            <a:ext cx="375076" cy="386107"/>
          </a:xfrm>
          <a:prstGeom prst="rect">
            <a:avLst/>
          </a:prstGeom>
        </p:spPr>
      </p:pic>
      <p:pic>
        <p:nvPicPr>
          <p:cNvPr id="17" name="Graphic 16">
            <a:extLst>
              <a:ext uri="{FF2B5EF4-FFF2-40B4-BE49-F238E27FC236}">
                <a16:creationId xmlns:a16="http://schemas.microsoft.com/office/drawing/2014/main" id="{C98372F7-EA7C-4A55-8091-EBEC19E5FA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3245" y="1845312"/>
            <a:ext cx="8110752" cy="3993846"/>
          </a:xfrm>
          <a:prstGeom prst="rect">
            <a:avLst/>
          </a:prstGeom>
        </p:spPr>
      </p:pic>
      <p:sp>
        <p:nvSpPr>
          <p:cNvPr id="26" name="TextBox 25">
            <a:extLst>
              <a:ext uri="{FF2B5EF4-FFF2-40B4-BE49-F238E27FC236}">
                <a16:creationId xmlns:a16="http://schemas.microsoft.com/office/drawing/2014/main" id="{EA5D7C5E-8EEC-4FD9-9A92-2E8AD6AFEE07}"/>
              </a:ext>
            </a:extLst>
          </p:cNvPr>
          <p:cNvSpPr txBox="1"/>
          <p:nvPr/>
        </p:nvSpPr>
        <p:spPr>
          <a:xfrm>
            <a:off x="622006" y="1375396"/>
            <a:ext cx="7309193" cy="246093"/>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599" b="1" i="0" u="none" strike="noStrike" kern="1200" cap="none" spc="0" normalizeH="0" baseline="0" noProof="0">
                <a:ln>
                  <a:noFill/>
                </a:ln>
                <a:solidFill>
                  <a:srgbClr val="FFFFFF"/>
                </a:solidFill>
                <a:effectLst/>
                <a:uLnTx/>
                <a:uFillTx/>
                <a:latin typeface="EYInterstate Light" panose="02000506000000020004" pitchFamily="2" charset="0"/>
              </a:rPr>
              <a:t>Principales países que invierten en minería</a:t>
            </a:r>
          </a:p>
        </p:txBody>
      </p:sp>
      <p:grpSp>
        <p:nvGrpSpPr>
          <p:cNvPr id="27" name="Group 26">
            <a:extLst>
              <a:ext uri="{FF2B5EF4-FFF2-40B4-BE49-F238E27FC236}">
                <a16:creationId xmlns:a16="http://schemas.microsoft.com/office/drawing/2014/main" id="{13DF57C3-6756-4846-9CB4-6B105CC8E53D}"/>
              </a:ext>
            </a:extLst>
          </p:cNvPr>
          <p:cNvGrpSpPr/>
          <p:nvPr/>
        </p:nvGrpSpPr>
        <p:grpSpPr>
          <a:xfrm>
            <a:off x="4078354" y="2188019"/>
            <a:ext cx="647364" cy="785771"/>
            <a:chOff x="1418351" y="1922444"/>
            <a:chExt cx="647700" cy="786180"/>
          </a:xfrm>
        </p:grpSpPr>
        <p:sp>
          <p:nvSpPr>
            <p:cNvPr id="28" name="Oval 27">
              <a:extLst>
                <a:ext uri="{FF2B5EF4-FFF2-40B4-BE49-F238E27FC236}">
                  <a16:creationId xmlns:a16="http://schemas.microsoft.com/office/drawing/2014/main" id="{6B328246-DFE6-4BA0-8662-F0D644E0452E}"/>
                </a:ext>
              </a:extLst>
            </p:cNvPr>
            <p:cNvSpPr/>
            <p:nvPr/>
          </p:nvSpPr>
          <p:spPr>
            <a:xfrm>
              <a:off x="1452941" y="2310283"/>
              <a:ext cx="398341" cy="398341"/>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3943" rtl="0" eaLnBrk="1" fontAlgn="auto" latinLnBrk="0" hangingPunct="1">
                <a:lnSpc>
                  <a:spcPct val="100000"/>
                </a:lnSpc>
                <a:spcBef>
                  <a:spcPts val="0"/>
                </a:spcBef>
                <a:spcAft>
                  <a:spcPts val="0"/>
                </a:spcAft>
                <a:buClrTx/>
                <a:buSzTx/>
                <a:buFontTx/>
                <a:buNone/>
                <a:tabLst/>
                <a:defRPr/>
              </a:pPr>
              <a:endParaRPr kumimoji="0" lang="es-PE" sz="600" b="1" i="0" u="none" strike="noStrike" kern="1200" cap="none" spc="0" normalizeH="0" baseline="0" noProof="0">
                <a:ln>
                  <a:noFill/>
                </a:ln>
                <a:solidFill>
                  <a:srgbClr val="FFFFFF"/>
                </a:solidFill>
                <a:effectLst/>
                <a:uLnTx/>
                <a:uFillTx/>
                <a:latin typeface="EYInterstate Light" panose="02000506000000020004" pitchFamily="2" charset="0"/>
              </a:endParaRPr>
            </a:p>
          </p:txBody>
        </p:sp>
        <p:sp>
          <p:nvSpPr>
            <p:cNvPr id="29" name="TextBox 28">
              <a:extLst>
                <a:ext uri="{FF2B5EF4-FFF2-40B4-BE49-F238E27FC236}">
                  <a16:creationId xmlns:a16="http://schemas.microsoft.com/office/drawing/2014/main" id="{4E5B9EE5-9A68-420C-8942-55F47C674AAF}"/>
                </a:ext>
              </a:extLst>
            </p:cNvPr>
            <p:cNvSpPr txBox="1"/>
            <p:nvPr/>
          </p:nvSpPr>
          <p:spPr>
            <a:xfrm>
              <a:off x="1492844" y="2409214"/>
              <a:ext cx="457200" cy="180819"/>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099" b="1" i="0" u="none" strike="noStrike" kern="1200" cap="none" spc="0" normalizeH="0" baseline="0" noProof="0">
                  <a:ln>
                    <a:noFill/>
                  </a:ln>
                  <a:solidFill>
                    <a:srgbClr val="646464">
                      <a:lumMod val="50000"/>
                    </a:srgbClr>
                  </a:solidFill>
                  <a:effectLst/>
                  <a:uLnTx/>
                  <a:uFillTx/>
                  <a:latin typeface="EYInterstate Light" panose="02000506000000020004" pitchFamily="2" charset="0"/>
                </a:rPr>
                <a:t>5.5%</a:t>
              </a:r>
            </a:p>
          </p:txBody>
        </p:sp>
        <p:sp>
          <p:nvSpPr>
            <p:cNvPr id="30" name="TextBox 29">
              <a:extLst>
                <a:ext uri="{FF2B5EF4-FFF2-40B4-BE49-F238E27FC236}">
                  <a16:creationId xmlns:a16="http://schemas.microsoft.com/office/drawing/2014/main" id="{005D285C-F60B-471F-A96C-6A9A8E9F949D}"/>
                </a:ext>
              </a:extLst>
            </p:cNvPr>
            <p:cNvSpPr txBox="1"/>
            <p:nvPr/>
          </p:nvSpPr>
          <p:spPr>
            <a:xfrm>
              <a:off x="1418351" y="1922444"/>
              <a:ext cx="647700" cy="324704"/>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099" b="1" i="0" u="none" strike="noStrike" kern="1200" cap="none" spc="0" normalizeH="0" baseline="0" noProof="0">
                  <a:ln>
                    <a:noFill/>
                  </a:ln>
                  <a:solidFill>
                    <a:srgbClr val="FFFFFF"/>
                  </a:solidFill>
                  <a:effectLst/>
                  <a:uLnTx/>
                  <a:uFillTx/>
                  <a:latin typeface="EYInterstate Light" panose="02000506000000020004" pitchFamily="2" charset="0"/>
                </a:rPr>
                <a:t>Reino Unido</a:t>
              </a:r>
            </a:p>
          </p:txBody>
        </p:sp>
      </p:grpSp>
      <p:grpSp>
        <p:nvGrpSpPr>
          <p:cNvPr id="31" name="Group 30">
            <a:extLst>
              <a:ext uri="{FF2B5EF4-FFF2-40B4-BE49-F238E27FC236}">
                <a16:creationId xmlns:a16="http://schemas.microsoft.com/office/drawing/2014/main" id="{45581353-E5D1-438B-86B4-37B9E2583C4A}"/>
              </a:ext>
            </a:extLst>
          </p:cNvPr>
          <p:cNvGrpSpPr/>
          <p:nvPr/>
        </p:nvGrpSpPr>
        <p:grpSpPr>
          <a:xfrm>
            <a:off x="911163" y="3263091"/>
            <a:ext cx="1287652" cy="398134"/>
            <a:chOff x="725624" y="2310283"/>
            <a:chExt cx="1288323" cy="398341"/>
          </a:xfrm>
        </p:grpSpPr>
        <p:sp>
          <p:nvSpPr>
            <p:cNvPr id="32" name="Oval 31">
              <a:extLst>
                <a:ext uri="{FF2B5EF4-FFF2-40B4-BE49-F238E27FC236}">
                  <a16:creationId xmlns:a16="http://schemas.microsoft.com/office/drawing/2014/main" id="{1E91ED09-0E4F-475E-B379-6AF10A691679}"/>
                </a:ext>
              </a:extLst>
            </p:cNvPr>
            <p:cNvSpPr/>
            <p:nvPr/>
          </p:nvSpPr>
          <p:spPr>
            <a:xfrm>
              <a:off x="1452941" y="2310283"/>
              <a:ext cx="398341" cy="398341"/>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3943" rtl="0" eaLnBrk="1" fontAlgn="auto" latinLnBrk="0" hangingPunct="1">
                <a:lnSpc>
                  <a:spcPct val="100000"/>
                </a:lnSpc>
                <a:spcBef>
                  <a:spcPts val="0"/>
                </a:spcBef>
                <a:spcAft>
                  <a:spcPts val="0"/>
                </a:spcAft>
                <a:buClrTx/>
                <a:buSzTx/>
                <a:buFontTx/>
                <a:buNone/>
                <a:tabLst/>
                <a:defRPr/>
              </a:pPr>
              <a:endParaRPr kumimoji="0" lang="es-PE" sz="600" b="1" i="0" u="none" strike="noStrike" kern="1200" cap="none" spc="0" normalizeH="0" baseline="0" noProof="0">
                <a:ln>
                  <a:noFill/>
                </a:ln>
                <a:solidFill>
                  <a:srgbClr val="FFFFFF"/>
                </a:solidFill>
                <a:effectLst/>
                <a:uLnTx/>
                <a:uFillTx/>
                <a:latin typeface="EYInterstate Light" panose="02000506000000020004" pitchFamily="2" charset="0"/>
              </a:endParaRPr>
            </a:p>
          </p:txBody>
        </p:sp>
        <p:sp>
          <p:nvSpPr>
            <p:cNvPr id="36" name="TextBox 35">
              <a:extLst>
                <a:ext uri="{FF2B5EF4-FFF2-40B4-BE49-F238E27FC236}">
                  <a16:creationId xmlns:a16="http://schemas.microsoft.com/office/drawing/2014/main" id="{9EABA7AF-EED8-43BD-B455-9250338A7D88}"/>
                </a:ext>
              </a:extLst>
            </p:cNvPr>
            <p:cNvSpPr txBox="1"/>
            <p:nvPr/>
          </p:nvSpPr>
          <p:spPr>
            <a:xfrm>
              <a:off x="1556747" y="2419044"/>
              <a:ext cx="457200" cy="180819"/>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099" b="1" i="0" u="none" strike="noStrike" kern="1200" cap="none" spc="0" normalizeH="0" baseline="0" noProof="0">
                  <a:ln>
                    <a:noFill/>
                  </a:ln>
                  <a:solidFill>
                    <a:srgbClr val="646464">
                      <a:lumMod val="50000"/>
                    </a:srgbClr>
                  </a:solidFill>
                  <a:effectLst/>
                  <a:uLnTx/>
                  <a:uFillTx/>
                  <a:latin typeface="EYInterstate Light" panose="02000506000000020004" pitchFamily="2" charset="0"/>
                </a:rPr>
                <a:t>5%</a:t>
              </a:r>
            </a:p>
          </p:txBody>
        </p:sp>
        <p:sp>
          <p:nvSpPr>
            <p:cNvPr id="37" name="TextBox 36">
              <a:extLst>
                <a:ext uri="{FF2B5EF4-FFF2-40B4-BE49-F238E27FC236}">
                  <a16:creationId xmlns:a16="http://schemas.microsoft.com/office/drawing/2014/main" id="{FAF6021A-267F-42F6-9AF8-ABA9F3B08831}"/>
                </a:ext>
              </a:extLst>
            </p:cNvPr>
            <p:cNvSpPr txBox="1"/>
            <p:nvPr/>
          </p:nvSpPr>
          <p:spPr>
            <a:xfrm>
              <a:off x="725624" y="2357759"/>
              <a:ext cx="650486" cy="324704"/>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099" b="1" i="0" u="none" strike="noStrike" kern="1200" cap="none" spc="0" normalizeH="0" baseline="0" noProof="0">
                  <a:ln>
                    <a:noFill/>
                  </a:ln>
                  <a:solidFill>
                    <a:srgbClr val="FFFFFF"/>
                  </a:solidFill>
                  <a:effectLst/>
                  <a:uLnTx/>
                  <a:uFillTx/>
                  <a:latin typeface="EYInterstate Light" panose="02000506000000020004" pitchFamily="2" charset="0"/>
                </a:rPr>
                <a:t>Estados Unidos</a:t>
              </a:r>
            </a:p>
          </p:txBody>
        </p:sp>
      </p:grpSp>
      <p:grpSp>
        <p:nvGrpSpPr>
          <p:cNvPr id="46" name="Group 45">
            <a:extLst>
              <a:ext uri="{FF2B5EF4-FFF2-40B4-BE49-F238E27FC236}">
                <a16:creationId xmlns:a16="http://schemas.microsoft.com/office/drawing/2014/main" id="{5FFD2A6D-5E45-4DC6-A852-5B8C0F1D6C90}"/>
              </a:ext>
            </a:extLst>
          </p:cNvPr>
          <p:cNvGrpSpPr/>
          <p:nvPr/>
        </p:nvGrpSpPr>
        <p:grpSpPr>
          <a:xfrm>
            <a:off x="923916" y="2214091"/>
            <a:ext cx="972380" cy="582673"/>
            <a:chOff x="937255" y="2125648"/>
            <a:chExt cx="972886" cy="582976"/>
          </a:xfrm>
        </p:grpSpPr>
        <p:sp>
          <p:nvSpPr>
            <p:cNvPr id="47" name="Oval 46">
              <a:extLst>
                <a:ext uri="{FF2B5EF4-FFF2-40B4-BE49-F238E27FC236}">
                  <a16:creationId xmlns:a16="http://schemas.microsoft.com/office/drawing/2014/main" id="{D574E50D-4FBC-4C6B-99BB-B7C3F7B91438}"/>
                </a:ext>
              </a:extLst>
            </p:cNvPr>
            <p:cNvSpPr/>
            <p:nvPr/>
          </p:nvSpPr>
          <p:spPr>
            <a:xfrm>
              <a:off x="1452941" y="2310283"/>
              <a:ext cx="398341" cy="398341"/>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3943" rtl="0" eaLnBrk="1" fontAlgn="auto" latinLnBrk="0" hangingPunct="1">
                <a:lnSpc>
                  <a:spcPct val="100000"/>
                </a:lnSpc>
                <a:spcBef>
                  <a:spcPts val="0"/>
                </a:spcBef>
                <a:spcAft>
                  <a:spcPts val="0"/>
                </a:spcAft>
                <a:buClrTx/>
                <a:buSzTx/>
                <a:buFontTx/>
                <a:buNone/>
                <a:tabLst/>
                <a:defRPr/>
              </a:pPr>
              <a:endParaRPr kumimoji="0" lang="es-PE" sz="600" b="1" i="0" u="none" strike="noStrike" kern="1200" cap="none" spc="0" normalizeH="0" baseline="0" noProof="0">
                <a:ln>
                  <a:noFill/>
                </a:ln>
                <a:solidFill>
                  <a:srgbClr val="FFFFFF"/>
                </a:solidFill>
                <a:effectLst/>
                <a:uLnTx/>
                <a:uFillTx/>
                <a:latin typeface="EYInterstate Light" panose="02000506000000020004" pitchFamily="2" charset="0"/>
              </a:endParaRPr>
            </a:p>
          </p:txBody>
        </p:sp>
        <p:sp>
          <p:nvSpPr>
            <p:cNvPr id="48" name="TextBox 47">
              <a:extLst>
                <a:ext uri="{FF2B5EF4-FFF2-40B4-BE49-F238E27FC236}">
                  <a16:creationId xmlns:a16="http://schemas.microsoft.com/office/drawing/2014/main" id="{112D9CEF-A569-41C6-86AE-7DED92B0B7E0}"/>
                </a:ext>
              </a:extLst>
            </p:cNvPr>
            <p:cNvSpPr txBox="1"/>
            <p:nvPr/>
          </p:nvSpPr>
          <p:spPr>
            <a:xfrm>
              <a:off x="1452941" y="2410924"/>
              <a:ext cx="457200" cy="180819"/>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lang="es-PE" sz="1099" b="1">
                  <a:solidFill>
                    <a:srgbClr val="646464">
                      <a:lumMod val="50000"/>
                    </a:srgbClr>
                  </a:solidFill>
                  <a:latin typeface="EYInterstate Light" panose="02000506000000020004" pitchFamily="2" charset="0"/>
                </a:rPr>
                <a:t>20.6</a:t>
              </a:r>
              <a:r>
                <a:rPr kumimoji="0" lang="es-PE" sz="1099" b="1" i="0" u="none" strike="noStrike" kern="1200" cap="none" spc="0" normalizeH="0" baseline="0" noProof="0">
                  <a:ln>
                    <a:noFill/>
                  </a:ln>
                  <a:solidFill>
                    <a:srgbClr val="646464">
                      <a:lumMod val="50000"/>
                    </a:srgbClr>
                  </a:solidFill>
                  <a:effectLst/>
                  <a:uLnTx/>
                  <a:uFillTx/>
                  <a:latin typeface="EYInterstate Light" panose="02000506000000020004" pitchFamily="2" charset="0"/>
                </a:rPr>
                <a:t>%</a:t>
              </a:r>
            </a:p>
          </p:txBody>
        </p:sp>
        <p:sp>
          <p:nvSpPr>
            <p:cNvPr id="49" name="TextBox 48">
              <a:extLst>
                <a:ext uri="{FF2B5EF4-FFF2-40B4-BE49-F238E27FC236}">
                  <a16:creationId xmlns:a16="http://schemas.microsoft.com/office/drawing/2014/main" id="{E41677EF-A11A-478F-A655-B612689F33E4}"/>
                </a:ext>
              </a:extLst>
            </p:cNvPr>
            <p:cNvSpPr txBox="1"/>
            <p:nvPr/>
          </p:nvSpPr>
          <p:spPr>
            <a:xfrm>
              <a:off x="937255" y="2125648"/>
              <a:ext cx="647700" cy="180819"/>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099" b="1" i="0" u="none" strike="noStrike" kern="1200" cap="none" spc="0" normalizeH="0" baseline="0" noProof="0">
                  <a:ln>
                    <a:noFill/>
                  </a:ln>
                  <a:solidFill>
                    <a:srgbClr val="FFFFFF"/>
                  </a:solidFill>
                  <a:effectLst/>
                  <a:uLnTx/>
                  <a:uFillTx/>
                  <a:latin typeface="EYInterstate Light" panose="02000506000000020004" pitchFamily="2" charset="0"/>
                </a:rPr>
                <a:t>Canadá</a:t>
              </a:r>
            </a:p>
          </p:txBody>
        </p:sp>
      </p:grpSp>
      <p:grpSp>
        <p:nvGrpSpPr>
          <p:cNvPr id="54" name="Group 53">
            <a:extLst>
              <a:ext uri="{FF2B5EF4-FFF2-40B4-BE49-F238E27FC236}">
                <a16:creationId xmlns:a16="http://schemas.microsoft.com/office/drawing/2014/main" id="{B31B739B-08E9-4E4B-8BB5-1134BF7D07C4}"/>
              </a:ext>
            </a:extLst>
          </p:cNvPr>
          <p:cNvGrpSpPr/>
          <p:nvPr/>
        </p:nvGrpSpPr>
        <p:grpSpPr>
          <a:xfrm>
            <a:off x="7599819" y="3234371"/>
            <a:ext cx="1181323" cy="398134"/>
            <a:chOff x="1452941" y="2310283"/>
            <a:chExt cx="1181938" cy="398341"/>
          </a:xfrm>
        </p:grpSpPr>
        <p:sp>
          <p:nvSpPr>
            <p:cNvPr id="55" name="Oval 54">
              <a:extLst>
                <a:ext uri="{FF2B5EF4-FFF2-40B4-BE49-F238E27FC236}">
                  <a16:creationId xmlns:a16="http://schemas.microsoft.com/office/drawing/2014/main" id="{C7177A67-A33D-4C68-8F4E-1A1026B47AE9}"/>
                </a:ext>
              </a:extLst>
            </p:cNvPr>
            <p:cNvSpPr/>
            <p:nvPr/>
          </p:nvSpPr>
          <p:spPr>
            <a:xfrm>
              <a:off x="1452941" y="2310283"/>
              <a:ext cx="398341" cy="398341"/>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3943" rtl="0" eaLnBrk="1" fontAlgn="auto" latinLnBrk="0" hangingPunct="1">
                <a:lnSpc>
                  <a:spcPct val="100000"/>
                </a:lnSpc>
                <a:spcBef>
                  <a:spcPts val="0"/>
                </a:spcBef>
                <a:spcAft>
                  <a:spcPts val="0"/>
                </a:spcAft>
                <a:buClrTx/>
                <a:buSzTx/>
                <a:buFontTx/>
                <a:buNone/>
                <a:tabLst/>
                <a:defRPr/>
              </a:pPr>
              <a:endParaRPr kumimoji="0" lang="es-PE" sz="600" b="1" i="0" u="none" strike="noStrike" kern="1200" cap="none" spc="0" normalizeH="0" baseline="0" noProof="0">
                <a:ln>
                  <a:noFill/>
                </a:ln>
                <a:solidFill>
                  <a:srgbClr val="FFFFFF"/>
                </a:solidFill>
                <a:effectLst/>
                <a:uLnTx/>
                <a:uFillTx/>
                <a:latin typeface="EYInterstate Light" panose="02000506000000020004" pitchFamily="2" charset="0"/>
              </a:endParaRPr>
            </a:p>
          </p:txBody>
        </p:sp>
        <p:sp>
          <p:nvSpPr>
            <p:cNvPr id="56" name="TextBox 55">
              <a:extLst>
                <a:ext uri="{FF2B5EF4-FFF2-40B4-BE49-F238E27FC236}">
                  <a16:creationId xmlns:a16="http://schemas.microsoft.com/office/drawing/2014/main" id="{96292554-39DF-4CB3-8833-636ECFEBC050}"/>
                </a:ext>
              </a:extLst>
            </p:cNvPr>
            <p:cNvSpPr txBox="1"/>
            <p:nvPr/>
          </p:nvSpPr>
          <p:spPr>
            <a:xfrm>
              <a:off x="1512647" y="2418802"/>
              <a:ext cx="457200" cy="180819"/>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lang="es-PE" sz="1099" b="1">
                  <a:solidFill>
                    <a:srgbClr val="646464">
                      <a:lumMod val="50000"/>
                    </a:srgbClr>
                  </a:solidFill>
                  <a:latin typeface="EYInterstate Light" panose="02000506000000020004" pitchFamily="2" charset="0"/>
                </a:rPr>
                <a:t>8.3</a:t>
              </a:r>
              <a:r>
                <a:rPr kumimoji="0" lang="es-PE" sz="1099" b="1" i="0" u="none" strike="noStrike" kern="1200" cap="none" spc="0" normalizeH="0" baseline="0" noProof="0">
                  <a:ln>
                    <a:noFill/>
                  </a:ln>
                  <a:solidFill>
                    <a:srgbClr val="646464">
                      <a:lumMod val="50000"/>
                    </a:srgbClr>
                  </a:solidFill>
                  <a:effectLst/>
                  <a:uLnTx/>
                  <a:uFillTx/>
                  <a:latin typeface="EYInterstate Light" panose="02000506000000020004" pitchFamily="2" charset="0"/>
                </a:rPr>
                <a:t>%</a:t>
              </a:r>
            </a:p>
          </p:txBody>
        </p:sp>
        <p:sp>
          <p:nvSpPr>
            <p:cNvPr id="57" name="TextBox 56">
              <a:extLst>
                <a:ext uri="{FF2B5EF4-FFF2-40B4-BE49-F238E27FC236}">
                  <a16:creationId xmlns:a16="http://schemas.microsoft.com/office/drawing/2014/main" id="{ED81737C-F244-4187-A443-74113EE1AF29}"/>
                </a:ext>
              </a:extLst>
            </p:cNvPr>
            <p:cNvSpPr txBox="1"/>
            <p:nvPr/>
          </p:nvSpPr>
          <p:spPr>
            <a:xfrm>
              <a:off x="1987179" y="2517980"/>
              <a:ext cx="647700" cy="180819"/>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099" b="1" i="0" u="none" strike="noStrike" kern="1200" cap="none" spc="0" normalizeH="0" baseline="0" noProof="0">
                  <a:ln>
                    <a:noFill/>
                  </a:ln>
                  <a:solidFill>
                    <a:srgbClr val="FFFFFF"/>
                  </a:solidFill>
                  <a:effectLst/>
                  <a:uLnTx/>
                  <a:uFillTx/>
                  <a:latin typeface="EYInterstate Light" panose="02000506000000020004" pitchFamily="2" charset="0"/>
                </a:rPr>
                <a:t>Japón</a:t>
              </a:r>
            </a:p>
          </p:txBody>
        </p:sp>
      </p:grpSp>
      <p:sp>
        <p:nvSpPr>
          <p:cNvPr id="5" name="Marcador de número de diapositiva 4">
            <a:extLst>
              <a:ext uri="{FF2B5EF4-FFF2-40B4-BE49-F238E27FC236}">
                <a16:creationId xmlns:a16="http://schemas.microsoft.com/office/drawing/2014/main" id="{952D6126-B23E-4C84-98F2-7B011F32E47B}"/>
              </a:ext>
            </a:extLst>
          </p:cNvPr>
          <p:cNvSpPr>
            <a:spLocks noGrp="1"/>
          </p:cNvSpPr>
          <p:nvPr>
            <p:ph type="sldNum" sz="quarter" idx="12"/>
          </p:nvPr>
        </p:nvSpPr>
        <p:spPr/>
        <p: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err="1">
                <a:ln>
                  <a:noFill/>
                </a:ln>
                <a:solidFill>
                  <a:srgbClr val="FFFFFF"/>
                </a:solidFill>
                <a:effectLst/>
                <a:uLnTx/>
                <a:uFillTx/>
                <a:latin typeface="EYInterstate Light" panose="02000506000000020004" pitchFamily="2" charset="0"/>
              </a:rPr>
              <a:t>Página</a:t>
            </a:r>
            <a:r>
              <a:rPr kumimoji="0" lang="en-IN" sz="800" b="0" i="0" u="none" strike="noStrike" kern="1200" cap="none" spc="0" normalizeH="0" baseline="0" noProof="0">
                <a:ln>
                  <a:noFill/>
                </a:ln>
                <a:solidFill>
                  <a:srgbClr val="FFFFFF"/>
                </a:solidFill>
                <a:effectLst/>
                <a:uLnTx/>
                <a:uFillTx/>
                <a:latin typeface="EYInterstate Light" panose="02000506000000020004" pitchFamily="2" charset="0"/>
              </a:rPr>
              <a:t> </a:t>
            </a:r>
            <a:fld id="{F1BC30E3-FFE5-4B91-AA19-87A149EBB9EE}" type="slidenum">
              <a:rPr kumimoji="0" sz="800" b="0" i="0" u="none" strike="noStrike" kern="1200" cap="none" spc="0" normalizeH="0" baseline="0" noProof="0">
                <a:ln>
                  <a:noFill/>
                </a:ln>
                <a:solidFill>
                  <a:srgbClr val="FFFFFF"/>
                </a:solidFill>
                <a:effectLst/>
                <a:uLnTx/>
                <a:uFillTx/>
                <a:latin typeface="EYInterstate Light" panose="02000506000000020004" pitchFamily="2" charset="0"/>
              </a:rPr>
              <a:pPr marL="0" marR="0" lvl="0" indent="0" algn="l" defTabSz="913943" rtl="0" eaLnBrk="1" fontAlgn="auto" latinLnBrk="0" hangingPunct="1">
                <a:lnSpc>
                  <a:spcPct val="100000"/>
                </a:lnSpc>
                <a:spcBef>
                  <a:spcPts val="0"/>
                </a:spcBef>
                <a:spcAft>
                  <a:spcPts val="0"/>
                </a:spcAft>
                <a:buClrTx/>
                <a:buSzTx/>
                <a:buFontTx/>
                <a:buNone/>
                <a:tabLst/>
                <a:defRPr/>
              </a:pPr>
              <a:t>14</a:t>
            </a:fld>
            <a:endParaRPr kumimoji="0" sz="800" b="0" i="0" u="none" strike="noStrike" kern="1200" cap="none" spc="0" normalizeH="0" baseline="0" noProof="0">
              <a:ln>
                <a:noFill/>
              </a:ln>
              <a:solidFill>
                <a:srgbClr val="FFFFFF"/>
              </a:solidFill>
              <a:effectLst/>
              <a:uLnTx/>
              <a:uFillTx/>
              <a:latin typeface="EYInterstate Light" panose="02000506000000020004" pitchFamily="2" charset="0"/>
            </a:endParaRPr>
          </a:p>
        </p:txBody>
      </p:sp>
      <p:sp>
        <p:nvSpPr>
          <p:cNvPr id="75" name="TextBox 74">
            <a:extLst>
              <a:ext uri="{FF2B5EF4-FFF2-40B4-BE49-F238E27FC236}">
                <a16:creationId xmlns:a16="http://schemas.microsoft.com/office/drawing/2014/main" id="{AE00853F-03BB-42D4-A885-131EB1D19FEF}"/>
              </a:ext>
            </a:extLst>
          </p:cNvPr>
          <p:cNvSpPr txBox="1"/>
          <p:nvPr/>
        </p:nvSpPr>
        <p:spPr>
          <a:xfrm>
            <a:off x="688583" y="6044897"/>
            <a:ext cx="1510029" cy="193752"/>
          </a:xfrm>
          <a:prstGeom prst="rect">
            <a:avLst/>
          </a:prstGeom>
          <a:noFill/>
        </p:spPr>
        <p:txBody>
          <a:bodyPr wrap="non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199" b="0" i="1" u="none" strike="noStrike" kern="1200" cap="none" spc="0" normalizeH="0" baseline="0" noProof="0">
                <a:ln>
                  <a:noFill/>
                </a:ln>
                <a:solidFill>
                  <a:srgbClr val="FFFFFF"/>
                </a:solidFill>
                <a:effectLst/>
                <a:uLnTx/>
                <a:uFillTx/>
                <a:latin typeface="EYInterstate Light" panose="02000506000000020004" pitchFamily="2" charset="0"/>
              </a:rPr>
              <a:t>Fuente: CEPAL 2021)</a:t>
            </a:r>
          </a:p>
        </p:txBody>
      </p:sp>
      <p:grpSp>
        <p:nvGrpSpPr>
          <p:cNvPr id="74" name="Group 73">
            <a:extLst>
              <a:ext uri="{FF2B5EF4-FFF2-40B4-BE49-F238E27FC236}">
                <a16:creationId xmlns:a16="http://schemas.microsoft.com/office/drawing/2014/main" id="{E85101A1-6A4E-4F8F-A22B-88473407454A}"/>
              </a:ext>
            </a:extLst>
          </p:cNvPr>
          <p:cNvGrpSpPr/>
          <p:nvPr/>
        </p:nvGrpSpPr>
        <p:grpSpPr>
          <a:xfrm>
            <a:off x="1870679" y="5087122"/>
            <a:ext cx="1195278" cy="398134"/>
            <a:chOff x="727753" y="2310283"/>
            <a:chExt cx="1195900" cy="398341"/>
          </a:xfrm>
        </p:grpSpPr>
        <p:sp>
          <p:nvSpPr>
            <p:cNvPr id="76" name="Oval 75">
              <a:extLst>
                <a:ext uri="{FF2B5EF4-FFF2-40B4-BE49-F238E27FC236}">
                  <a16:creationId xmlns:a16="http://schemas.microsoft.com/office/drawing/2014/main" id="{2A01022F-5358-441C-A597-30CAF03C39D2}"/>
                </a:ext>
              </a:extLst>
            </p:cNvPr>
            <p:cNvSpPr/>
            <p:nvPr/>
          </p:nvSpPr>
          <p:spPr>
            <a:xfrm>
              <a:off x="1452941" y="2310283"/>
              <a:ext cx="398341" cy="398341"/>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3943" rtl="0" eaLnBrk="1" fontAlgn="auto" latinLnBrk="0" hangingPunct="1">
                <a:lnSpc>
                  <a:spcPct val="100000"/>
                </a:lnSpc>
                <a:spcBef>
                  <a:spcPts val="0"/>
                </a:spcBef>
                <a:spcAft>
                  <a:spcPts val="0"/>
                </a:spcAft>
                <a:buClrTx/>
                <a:buSzTx/>
                <a:buFontTx/>
                <a:buNone/>
                <a:tabLst/>
                <a:defRPr/>
              </a:pPr>
              <a:endParaRPr kumimoji="0" lang="es-PE" sz="600" b="1" i="0" u="none" strike="noStrike" kern="1200" cap="none" spc="0" normalizeH="0" baseline="0" noProof="0">
                <a:ln>
                  <a:noFill/>
                </a:ln>
                <a:solidFill>
                  <a:srgbClr val="FFFFFF"/>
                </a:solidFill>
                <a:effectLst/>
                <a:uLnTx/>
                <a:uFillTx/>
                <a:latin typeface="EYInterstate Light" panose="02000506000000020004" pitchFamily="2" charset="0"/>
              </a:endParaRPr>
            </a:p>
          </p:txBody>
        </p:sp>
        <p:sp>
          <p:nvSpPr>
            <p:cNvPr id="77" name="TextBox 76">
              <a:extLst>
                <a:ext uri="{FF2B5EF4-FFF2-40B4-BE49-F238E27FC236}">
                  <a16:creationId xmlns:a16="http://schemas.microsoft.com/office/drawing/2014/main" id="{268E5B28-60E7-4675-8C01-0D816E52D525}"/>
                </a:ext>
              </a:extLst>
            </p:cNvPr>
            <p:cNvSpPr txBox="1"/>
            <p:nvPr/>
          </p:nvSpPr>
          <p:spPr>
            <a:xfrm>
              <a:off x="1466453" y="2427178"/>
              <a:ext cx="457200" cy="180819"/>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lang="es-PE" sz="1099" b="1">
                  <a:solidFill>
                    <a:srgbClr val="646464">
                      <a:lumMod val="50000"/>
                    </a:srgbClr>
                  </a:solidFill>
                  <a:latin typeface="EYInterstate Light" panose="02000506000000020004" pitchFamily="2" charset="0"/>
                </a:rPr>
                <a:t>51.8</a:t>
              </a:r>
              <a:r>
                <a:rPr kumimoji="0" lang="es-PE" sz="1099" b="1" i="0" u="none" strike="noStrike" kern="1200" cap="none" spc="0" normalizeH="0" baseline="0" noProof="0">
                  <a:ln>
                    <a:noFill/>
                  </a:ln>
                  <a:solidFill>
                    <a:srgbClr val="646464">
                      <a:lumMod val="50000"/>
                    </a:srgbClr>
                  </a:solidFill>
                  <a:effectLst/>
                  <a:uLnTx/>
                  <a:uFillTx/>
                  <a:latin typeface="EYInterstate Light" panose="02000506000000020004" pitchFamily="2" charset="0"/>
                </a:rPr>
                <a:t>%</a:t>
              </a:r>
            </a:p>
          </p:txBody>
        </p:sp>
        <p:sp>
          <p:nvSpPr>
            <p:cNvPr id="78" name="TextBox 77">
              <a:extLst>
                <a:ext uri="{FF2B5EF4-FFF2-40B4-BE49-F238E27FC236}">
                  <a16:creationId xmlns:a16="http://schemas.microsoft.com/office/drawing/2014/main" id="{94B2F907-5933-4099-8CA5-822BF9E9295F}"/>
                </a:ext>
              </a:extLst>
            </p:cNvPr>
            <p:cNvSpPr txBox="1"/>
            <p:nvPr/>
          </p:nvSpPr>
          <p:spPr>
            <a:xfrm>
              <a:off x="727753" y="2488283"/>
              <a:ext cx="647700" cy="180819"/>
            </a:xfrm>
            <a:prstGeom prst="rect">
              <a:avLst/>
            </a:prstGeom>
            <a:noFill/>
          </p:spPr>
          <p:txBody>
            <a:bodyPr wrap="square" lIns="0" tIns="36557" rIns="0" bIns="0" rtlCol="0">
              <a:spAutoFit/>
            </a:bodyPr>
            <a:lstStyle/>
            <a:p>
              <a:pPr marL="0" marR="0" lvl="0" indent="0" algn="r"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099" b="1" i="0" u="none" strike="noStrike" kern="1200" cap="none" spc="0" normalizeH="0" baseline="0" noProof="0">
                  <a:ln>
                    <a:noFill/>
                  </a:ln>
                  <a:solidFill>
                    <a:srgbClr val="FFFFFF"/>
                  </a:solidFill>
                  <a:effectLst/>
                  <a:uLnTx/>
                  <a:uFillTx/>
                  <a:latin typeface="EYInterstate Light" panose="02000506000000020004" pitchFamily="2" charset="0"/>
                </a:rPr>
                <a:t>Chile</a:t>
              </a:r>
            </a:p>
          </p:txBody>
        </p:sp>
      </p:grpSp>
      <p:pic>
        <p:nvPicPr>
          <p:cNvPr id="4" name="Imagen 3" descr="Imagen que contiene Icono&#10;&#10;Descripción generada automáticamente">
            <a:extLst>
              <a:ext uri="{FF2B5EF4-FFF2-40B4-BE49-F238E27FC236}">
                <a16:creationId xmlns:a16="http://schemas.microsoft.com/office/drawing/2014/main" id="{65D433C1-CF60-E881-5AC1-7F2BEC8CDF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71430" y="2456"/>
            <a:ext cx="1619062" cy="998514"/>
          </a:xfrm>
          <a:prstGeom prst="rect">
            <a:avLst/>
          </a:prstGeom>
        </p:spPr>
      </p:pic>
    </p:spTree>
    <p:extLst>
      <p:ext uri="{BB962C8B-B14F-4D97-AF65-F5344CB8AC3E}">
        <p14:creationId xmlns:p14="http://schemas.microsoft.com/office/powerpoint/2010/main" val="1418251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6475083E-9739-4D4E-A80F-679C8870EF11}"/>
              </a:ext>
            </a:extLst>
          </p:cNvPr>
          <p:cNvSpPr txBox="1"/>
          <p:nvPr/>
        </p:nvSpPr>
        <p:spPr>
          <a:xfrm>
            <a:off x="9027617" y="2242790"/>
            <a:ext cx="2216342" cy="821335"/>
          </a:xfrm>
          <a:prstGeom prst="rect">
            <a:avLst/>
          </a:prstGeom>
          <a:noFill/>
        </p:spPr>
        <p:txBody>
          <a:bodyPr wrap="square" lIns="0" tIns="36557" rIns="0" bIns="0" rtlCol="0" anchor="t">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lang="es-PE" sz="5950">
                <a:solidFill>
                  <a:srgbClr val="FFE600"/>
                </a:solidFill>
                <a:latin typeface="EYInterstate Light" panose="02000506000000020004" pitchFamily="2" charset="0"/>
              </a:rPr>
              <a:t>59</a:t>
            </a:r>
            <a:r>
              <a:rPr kumimoji="0" lang="es-PE" sz="5950" b="0" i="0" u="none" strike="noStrike" kern="1200" cap="none" spc="0" normalizeH="0" baseline="0" noProof="0">
                <a:ln>
                  <a:noFill/>
                </a:ln>
                <a:solidFill>
                  <a:srgbClr val="FFE600"/>
                </a:solidFill>
                <a:effectLst/>
                <a:uLnTx/>
                <a:uFillTx/>
                <a:latin typeface="EYInterstate Light" panose="02000506000000020004" pitchFamily="2" charset="0"/>
              </a:rPr>
              <a:t>%</a:t>
            </a:r>
          </a:p>
        </p:txBody>
      </p:sp>
      <p:sp>
        <p:nvSpPr>
          <p:cNvPr id="21" name="Rectangle 20">
            <a:extLst>
              <a:ext uri="{FF2B5EF4-FFF2-40B4-BE49-F238E27FC236}">
                <a16:creationId xmlns:a16="http://schemas.microsoft.com/office/drawing/2014/main" id="{5312ADD1-CFAB-413E-964B-0651CBCCB76C}"/>
              </a:ext>
            </a:extLst>
          </p:cNvPr>
          <p:cNvSpPr/>
          <p:nvPr/>
        </p:nvSpPr>
        <p:spPr>
          <a:xfrm>
            <a:off x="8953494" y="3004452"/>
            <a:ext cx="2545972" cy="584519"/>
          </a:xfrm>
          <a:prstGeom prst="rect">
            <a:avLst/>
          </a:prstGeom>
        </p:spPr>
        <p:txBody>
          <a:bodyPr wrap="square" lIns="91440" tIns="45720" rIns="91440" bIns="45720" anchor="t">
            <a:spAutoFit/>
          </a:bodyPr>
          <a:lstStyle/>
          <a:p>
            <a:pPr defTabSz="913943">
              <a:spcAft>
                <a:spcPts val="600"/>
              </a:spcAft>
              <a:buClr>
                <a:srgbClr val="FFE600"/>
              </a:buClr>
              <a:buSzPct val="70000"/>
              <a:defRPr/>
            </a:pPr>
            <a:r>
              <a:rPr kumimoji="0" lang="en-US" sz="1550" b="0" i="0" u="none" strike="noStrike" kern="1200" cap="none" spc="0" normalizeH="0" baseline="0" noProof="0">
                <a:ln>
                  <a:noFill/>
                </a:ln>
                <a:solidFill>
                  <a:srgbClr val="FFFFFF"/>
                </a:solidFill>
                <a:effectLst/>
                <a:uLnTx/>
                <a:uFillTx/>
                <a:latin typeface="EYInterstate Light" panose="02000506000000020004" pitchFamily="2" charset="0"/>
              </a:rPr>
              <a:t>de la </a:t>
            </a:r>
            <a:r>
              <a:rPr kumimoji="0" lang="en-US" sz="1550" b="0" i="0" u="none" strike="noStrike" kern="1200" cap="none" spc="0" normalizeH="0" baseline="0" noProof="0" err="1">
                <a:ln>
                  <a:noFill/>
                </a:ln>
                <a:solidFill>
                  <a:srgbClr val="FFFFFF"/>
                </a:solidFill>
                <a:effectLst/>
                <a:uLnTx/>
                <a:uFillTx/>
                <a:latin typeface="EYInterstate Light" panose="02000506000000020004" pitchFamily="2" charset="0"/>
              </a:rPr>
              <a:t>inversión</a:t>
            </a:r>
            <a:r>
              <a:rPr kumimoji="0" lang="en-US" sz="1550" b="0" i="0" u="none" strike="noStrike" kern="1200" cap="none" spc="0" normalizeH="0" baseline="0" noProof="0">
                <a:ln>
                  <a:noFill/>
                </a:ln>
                <a:solidFill>
                  <a:srgbClr val="FFFFFF"/>
                </a:solidFill>
                <a:effectLst/>
                <a:uLnTx/>
                <a:uFillTx/>
                <a:latin typeface="EYInterstate Light" panose="02000506000000020004" pitchFamily="2" charset="0"/>
              </a:rPr>
              <a:t> </a:t>
            </a:r>
            <a:r>
              <a:rPr lang="es-PE" sz="1550">
                <a:solidFill>
                  <a:srgbClr val="FFFFFF"/>
                </a:solidFill>
                <a:latin typeface="EYInterstate Light" panose="02000506000000020004" pitchFamily="2" charset="0"/>
              </a:rPr>
              <a:t>proviene de México</a:t>
            </a:r>
            <a:endParaRPr kumimoji="0" lang="es-PE" sz="1599" b="0" i="0" u="none" strike="noStrike" kern="1200" cap="none" spc="0" normalizeH="0" baseline="0" noProof="0">
              <a:ln>
                <a:noFill/>
              </a:ln>
              <a:solidFill>
                <a:srgbClr val="FFFFFF"/>
              </a:solidFill>
              <a:effectLst/>
              <a:uLnTx/>
              <a:uFillTx/>
              <a:latin typeface="EYInterstate Light" panose="02000506000000020004" pitchFamily="2" charset="0"/>
            </a:endParaRPr>
          </a:p>
        </p:txBody>
      </p:sp>
      <p:sp>
        <p:nvSpPr>
          <p:cNvPr id="14" name="Title 1">
            <a:extLst>
              <a:ext uri="{FF2B5EF4-FFF2-40B4-BE49-F238E27FC236}">
                <a16:creationId xmlns:a16="http://schemas.microsoft.com/office/drawing/2014/main" id="{2F6107E0-F81C-4A80-9EC3-5045077A6AFE}"/>
              </a:ext>
            </a:extLst>
          </p:cNvPr>
          <p:cNvSpPr txBox="1">
            <a:spLocks/>
          </p:cNvSpPr>
          <p:nvPr/>
        </p:nvSpPr>
        <p:spPr>
          <a:xfrm>
            <a:off x="627221" y="369698"/>
            <a:ext cx="9414472" cy="361301"/>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a:lstStyle>
          <a:p>
            <a:pPr defTabSz="913943">
              <a:defRPr/>
            </a:pPr>
            <a:r>
              <a:rPr kumimoji="0" lang="es-PE" sz="2750" b="0" i="0" u="none" strike="noStrike" kern="1200" cap="none" spc="0" normalizeH="0" baseline="0" noProof="0">
                <a:ln>
                  <a:noFill/>
                </a:ln>
                <a:solidFill>
                  <a:srgbClr val="FFFFFF"/>
                </a:solidFill>
                <a:effectLst/>
                <a:uLnTx/>
                <a:uFillTx/>
                <a:latin typeface="EYInterstate Light" panose="02000506000000020004" pitchFamily="2" charset="0"/>
                <a:cs typeface="Arial"/>
              </a:rPr>
              <a:t>Inversión minera estimada </a:t>
            </a:r>
            <a:r>
              <a:rPr lang="es-PE" sz="2750" b="0">
                <a:solidFill>
                  <a:srgbClr val="FFFFFF"/>
                </a:solidFill>
                <a:latin typeface="EYInterstate Light" panose="02000506000000020004" pitchFamily="2" charset="0"/>
                <a:cs typeface="Arial"/>
              </a:rPr>
              <a:t>en México según</a:t>
            </a:r>
            <a:r>
              <a:rPr kumimoji="0" lang="es-PE" sz="2750" b="0" i="0" u="none" strike="noStrike" kern="1200" cap="none" spc="0" normalizeH="0" baseline="0" noProof="0">
                <a:ln>
                  <a:noFill/>
                </a:ln>
                <a:solidFill>
                  <a:srgbClr val="FFFFFF"/>
                </a:solidFill>
                <a:effectLst/>
                <a:uLnTx/>
                <a:uFillTx/>
                <a:latin typeface="EYInterstate Light" panose="02000506000000020004" pitchFamily="2" charset="0"/>
                <a:cs typeface="Arial"/>
              </a:rPr>
              <a:t> país de origen</a:t>
            </a:r>
            <a:endParaRPr kumimoji="0" lang="es-PE" sz="2799" b="0" i="0" u="none" strike="noStrike" kern="1200" cap="none" spc="0" normalizeH="0" baseline="0" noProof="0">
              <a:ln>
                <a:noFill/>
              </a:ln>
              <a:solidFill>
                <a:srgbClr val="FFFFFF"/>
              </a:solidFill>
              <a:effectLst/>
              <a:uLnTx/>
              <a:uFillTx/>
              <a:latin typeface="EYInterstate Light" panose="02000506000000020004" pitchFamily="2" charset="0"/>
            </a:endParaRPr>
          </a:p>
        </p:txBody>
      </p:sp>
      <p:grpSp>
        <p:nvGrpSpPr>
          <p:cNvPr id="15" name="Group 14">
            <a:extLst>
              <a:ext uri="{FF2B5EF4-FFF2-40B4-BE49-F238E27FC236}">
                <a16:creationId xmlns:a16="http://schemas.microsoft.com/office/drawing/2014/main" id="{DC14F33E-42FD-4590-BC60-5D77CEB68B7A}"/>
              </a:ext>
            </a:extLst>
          </p:cNvPr>
          <p:cNvGrpSpPr/>
          <p:nvPr/>
        </p:nvGrpSpPr>
        <p:grpSpPr>
          <a:xfrm>
            <a:off x="9048518" y="1858930"/>
            <a:ext cx="3155696" cy="246093"/>
            <a:chOff x="8814017" y="2174467"/>
            <a:chExt cx="3157340" cy="246221"/>
          </a:xfrm>
        </p:grpSpPr>
        <p:sp>
          <p:nvSpPr>
            <p:cNvPr id="16" name="TextBox 15">
              <a:extLst>
                <a:ext uri="{FF2B5EF4-FFF2-40B4-BE49-F238E27FC236}">
                  <a16:creationId xmlns:a16="http://schemas.microsoft.com/office/drawing/2014/main" id="{8BB8621E-F261-49F2-A675-75E76D6DC9A7}"/>
                </a:ext>
              </a:extLst>
            </p:cNvPr>
            <p:cNvSpPr txBox="1"/>
            <p:nvPr/>
          </p:nvSpPr>
          <p:spPr>
            <a:xfrm>
              <a:off x="8814017" y="2174467"/>
              <a:ext cx="3157340" cy="246221"/>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599" b="1" i="0" u="none" strike="noStrike" kern="1200" cap="none" spc="0" normalizeH="0" baseline="0" noProof="0">
                  <a:ln>
                    <a:noFill/>
                  </a:ln>
                  <a:solidFill>
                    <a:srgbClr val="FFFFFF"/>
                  </a:solidFill>
                  <a:effectLst/>
                  <a:uLnTx/>
                  <a:uFillTx/>
                  <a:latin typeface="EYInterstate Light" panose="02000506000000020004" pitchFamily="2" charset="0"/>
                </a:rPr>
                <a:t>EL DATO</a:t>
              </a:r>
            </a:p>
          </p:txBody>
        </p:sp>
        <p:cxnSp>
          <p:nvCxnSpPr>
            <p:cNvPr id="18" name="Straight Connector 17">
              <a:extLst>
                <a:ext uri="{FF2B5EF4-FFF2-40B4-BE49-F238E27FC236}">
                  <a16:creationId xmlns:a16="http://schemas.microsoft.com/office/drawing/2014/main" id="{572B2A17-692A-4F7B-AAE9-B01F5975C76A}"/>
                </a:ext>
              </a:extLst>
            </p:cNvPr>
            <p:cNvCxnSpPr>
              <a:cxnSpLocks/>
            </p:cNvCxnSpPr>
            <p:nvPr/>
          </p:nvCxnSpPr>
          <p:spPr>
            <a:xfrm flipH="1">
              <a:off x="8814018" y="2416835"/>
              <a:ext cx="2377857" cy="0"/>
            </a:xfrm>
            <a:prstGeom prst="line">
              <a:avLst/>
            </a:prstGeom>
            <a:ln w="19050">
              <a:solidFill>
                <a:schemeClr val="tx2"/>
              </a:solidFill>
              <a:tailEnd type="none"/>
            </a:ln>
          </p:spPr>
          <p:style>
            <a:lnRef idx="1">
              <a:schemeClr val="accent1"/>
            </a:lnRef>
            <a:fillRef idx="0">
              <a:schemeClr val="accent1"/>
            </a:fillRef>
            <a:effectRef idx="0">
              <a:schemeClr val="accent1"/>
            </a:effectRef>
            <a:fontRef idx="minor">
              <a:schemeClr val="tx1"/>
            </a:fontRef>
          </p:style>
        </p:cxnSp>
      </p:grpSp>
      <p:pic>
        <p:nvPicPr>
          <p:cNvPr id="34" name="Graphic 33">
            <a:extLst>
              <a:ext uri="{FF2B5EF4-FFF2-40B4-BE49-F238E27FC236}">
                <a16:creationId xmlns:a16="http://schemas.microsoft.com/office/drawing/2014/main" id="{E5E1A2C6-4132-4739-ACAB-A8CFE22AE557}"/>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02359" y="6311981"/>
            <a:ext cx="375076" cy="386107"/>
          </a:xfrm>
          <a:prstGeom prst="rect">
            <a:avLst/>
          </a:prstGeom>
        </p:spPr>
      </p:pic>
      <p:pic>
        <p:nvPicPr>
          <p:cNvPr id="17" name="Graphic 16">
            <a:extLst>
              <a:ext uri="{FF2B5EF4-FFF2-40B4-BE49-F238E27FC236}">
                <a16:creationId xmlns:a16="http://schemas.microsoft.com/office/drawing/2014/main" id="{C98372F7-EA7C-4A55-8091-EBEC19E5FA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3245" y="1845312"/>
            <a:ext cx="8110752" cy="3993846"/>
          </a:xfrm>
          <a:prstGeom prst="rect">
            <a:avLst/>
          </a:prstGeom>
        </p:spPr>
      </p:pic>
      <p:sp>
        <p:nvSpPr>
          <p:cNvPr id="26" name="TextBox 25">
            <a:extLst>
              <a:ext uri="{FF2B5EF4-FFF2-40B4-BE49-F238E27FC236}">
                <a16:creationId xmlns:a16="http://schemas.microsoft.com/office/drawing/2014/main" id="{EA5D7C5E-8EEC-4FD9-9A92-2E8AD6AFEE07}"/>
              </a:ext>
            </a:extLst>
          </p:cNvPr>
          <p:cNvSpPr txBox="1"/>
          <p:nvPr/>
        </p:nvSpPr>
        <p:spPr>
          <a:xfrm>
            <a:off x="622006" y="1375396"/>
            <a:ext cx="7309193" cy="246093"/>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599" b="1" i="0" u="none" strike="noStrike" kern="1200" cap="none" spc="0" normalizeH="0" baseline="0" noProof="0">
                <a:ln>
                  <a:noFill/>
                </a:ln>
                <a:solidFill>
                  <a:srgbClr val="FFFFFF"/>
                </a:solidFill>
                <a:effectLst/>
                <a:uLnTx/>
                <a:uFillTx/>
                <a:latin typeface="EYInterstate Light" panose="02000506000000020004" pitchFamily="2" charset="0"/>
              </a:rPr>
              <a:t>Principales países que invierten en minería</a:t>
            </a:r>
          </a:p>
        </p:txBody>
      </p:sp>
      <p:grpSp>
        <p:nvGrpSpPr>
          <p:cNvPr id="31" name="Group 30">
            <a:extLst>
              <a:ext uri="{FF2B5EF4-FFF2-40B4-BE49-F238E27FC236}">
                <a16:creationId xmlns:a16="http://schemas.microsoft.com/office/drawing/2014/main" id="{45581353-E5D1-438B-86B4-37B9E2583C4A}"/>
              </a:ext>
            </a:extLst>
          </p:cNvPr>
          <p:cNvGrpSpPr/>
          <p:nvPr/>
        </p:nvGrpSpPr>
        <p:grpSpPr>
          <a:xfrm>
            <a:off x="911162" y="3263091"/>
            <a:ext cx="1296604" cy="398134"/>
            <a:chOff x="725624" y="2310283"/>
            <a:chExt cx="1297282" cy="398341"/>
          </a:xfrm>
        </p:grpSpPr>
        <p:sp>
          <p:nvSpPr>
            <p:cNvPr id="32" name="Oval 31">
              <a:extLst>
                <a:ext uri="{FF2B5EF4-FFF2-40B4-BE49-F238E27FC236}">
                  <a16:creationId xmlns:a16="http://schemas.microsoft.com/office/drawing/2014/main" id="{1E91ED09-0E4F-475E-B379-6AF10A691679}"/>
                </a:ext>
              </a:extLst>
            </p:cNvPr>
            <p:cNvSpPr/>
            <p:nvPr/>
          </p:nvSpPr>
          <p:spPr>
            <a:xfrm>
              <a:off x="1452941" y="2310283"/>
              <a:ext cx="398341" cy="398341"/>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3943" rtl="0" eaLnBrk="1" fontAlgn="auto" latinLnBrk="0" hangingPunct="1">
                <a:lnSpc>
                  <a:spcPct val="100000"/>
                </a:lnSpc>
                <a:spcBef>
                  <a:spcPts val="0"/>
                </a:spcBef>
                <a:spcAft>
                  <a:spcPts val="0"/>
                </a:spcAft>
                <a:buClrTx/>
                <a:buSzTx/>
                <a:buFontTx/>
                <a:buNone/>
                <a:tabLst/>
                <a:defRPr/>
              </a:pPr>
              <a:endParaRPr kumimoji="0" lang="es-PE" sz="600" b="1" i="0" u="none" strike="noStrike" kern="1200" cap="none" spc="0" normalizeH="0" baseline="0" noProof="0">
                <a:ln>
                  <a:noFill/>
                </a:ln>
                <a:solidFill>
                  <a:srgbClr val="FFFFFF"/>
                </a:solidFill>
                <a:effectLst/>
                <a:uLnTx/>
                <a:uFillTx/>
                <a:latin typeface="EYInterstate Light" panose="02000506000000020004" pitchFamily="2" charset="0"/>
              </a:endParaRPr>
            </a:p>
          </p:txBody>
        </p:sp>
        <p:sp>
          <p:nvSpPr>
            <p:cNvPr id="36" name="TextBox 35">
              <a:extLst>
                <a:ext uri="{FF2B5EF4-FFF2-40B4-BE49-F238E27FC236}">
                  <a16:creationId xmlns:a16="http://schemas.microsoft.com/office/drawing/2014/main" id="{9EABA7AF-EED8-43BD-B455-9250338A7D88}"/>
                </a:ext>
              </a:extLst>
            </p:cNvPr>
            <p:cNvSpPr txBox="1"/>
            <p:nvPr/>
          </p:nvSpPr>
          <p:spPr>
            <a:xfrm>
              <a:off x="1565706" y="2415047"/>
              <a:ext cx="457200" cy="180819"/>
            </a:xfrm>
            <a:prstGeom prst="rect">
              <a:avLst/>
            </a:prstGeom>
            <a:noFill/>
          </p:spPr>
          <p:txBody>
            <a:bodyPr wrap="square" lIns="0" tIns="36557" rIns="0" bIns="0" rtlCol="0" anchor="t">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lang="es-PE" sz="1050" b="1">
                  <a:solidFill>
                    <a:srgbClr val="646464"/>
                  </a:solidFill>
                  <a:latin typeface="EYInterstate Light" panose="02000506000000020004" pitchFamily="2" charset="0"/>
                </a:rPr>
                <a:t>4</a:t>
              </a:r>
              <a:r>
                <a:rPr kumimoji="0" lang="es-PE" sz="1050" b="1" i="0" u="none" strike="noStrike" kern="1200" cap="none" spc="0" normalizeH="0" baseline="0" noProof="0">
                  <a:ln>
                    <a:noFill/>
                  </a:ln>
                  <a:solidFill>
                    <a:srgbClr val="646464"/>
                  </a:solidFill>
                  <a:effectLst/>
                  <a:uLnTx/>
                  <a:uFillTx/>
                  <a:latin typeface="EYInterstate Light" panose="02000506000000020004" pitchFamily="2" charset="0"/>
                </a:rPr>
                <a:t>%</a:t>
              </a:r>
            </a:p>
          </p:txBody>
        </p:sp>
        <p:sp>
          <p:nvSpPr>
            <p:cNvPr id="37" name="TextBox 36">
              <a:extLst>
                <a:ext uri="{FF2B5EF4-FFF2-40B4-BE49-F238E27FC236}">
                  <a16:creationId xmlns:a16="http://schemas.microsoft.com/office/drawing/2014/main" id="{FAF6021A-267F-42F6-9AF8-ABA9F3B08831}"/>
                </a:ext>
              </a:extLst>
            </p:cNvPr>
            <p:cNvSpPr txBox="1"/>
            <p:nvPr/>
          </p:nvSpPr>
          <p:spPr>
            <a:xfrm>
              <a:off x="725624" y="2357759"/>
              <a:ext cx="650486" cy="324704"/>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099" b="1" i="0" u="none" strike="noStrike" kern="1200" cap="none" spc="0" normalizeH="0" baseline="0" noProof="0">
                  <a:ln>
                    <a:noFill/>
                  </a:ln>
                  <a:solidFill>
                    <a:srgbClr val="FFFFFF"/>
                  </a:solidFill>
                  <a:effectLst/>
                  <a:uLnTx/>
                  <a:uFillTx/>
                  <a:latin typeface="EYInterstate Light" panose="02000506000000020004" pitchFamily="2" charset="0"/>
                </a:rPr>
                <a:t>Estados Unidos</a:t>
              </a:r>
            </a:p>
          </p:txBody>
        </p:sp>
      </p:grpSp>
      <p:grpSp>
        <p:nvGrpSpPr>
          <p:cNvPr id="38" name="Group 37">
            <a:extLst>
              <a:ext uri="{FF2B5EF4-FFF2-40B4-BE49-F238E27FC236}">
                <a16:creationId xmlns:a16="http://schemas.microsoft.com/office/drawing/2014/main" id="{8BA66277-F86B-4873-B023-E1C163C70266}"/>
              </a:ext>
            </a:extLst>
          </p:cNvPr>
          <p:cNvGrpSpPr/>
          <p:nvPr/>
        </p:nvGrpSpPr>
        <p:grpSpPr>
          <a:xfrm>
            <a:off x="1279848" y="3848195"/>
            <a:ext cx="1279841" cy="398134"/>
            <a:chOff x="727753" y="2310283"/>
            <a:chExt cx="1280508" cy="398341"/>
          </a:xfrm>
        </p:grpSpPr>
        <p:sp>
          <p:nvSpPr>
            <p:cNvPr id="39" name="Oval 38">
              <a:extLst>
                <a:ext uri="{FF2B5EF4-FFF2-40B4-BE49-F238E27FC236}">
                  <a16:creationId xmlns:a16="http://schemas.microsoft.com/office/drawing/2014/main" id="{6105C469-2455-4572-80E2-5F675D61808E}"/>
                </a:ext>
              </a:extLst>
            </p:cNvPr>
            <p:cNvSpPr/>
            <p:nvPr/>
          </p:nvSpPr>
          <p:spPr>
            <a:xfrm>
              <a:off x="1452941" y="2310283"/>
              <a:ext cx="398341" cy="398341"/>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3943" rtl="0" eaLnBrk="1" fontAlgn="auto" latinLnBrk="0" hangingPunct="1">
                <a:lnSpc>
                  <a:spcPct val="100000"/>
                </a:lnSpc>
                <a:spcBef>
                  <a:spcPts val="0"/>
                </a:spcBef>
                <a:spcAft>
                  <a:spcPts val="0"/>
                </a:spcAft>
                <a:buClrTx/>
                <a:buSzTx/>
                <a:buFontTx/>
                <a:buNone/>
                <a:tabLst/>
                <a:defRPr/>
              </a:pPr>
              <a:endParaRPr kumimoji="0" lang="es-PE" sz="600" b="1" i="0" u="none" strike="noStrike" kern="1200" cap="none" spc="0" normalizeH="0" baseline="0" noProof="0">
                <a:ln>
                  <a:noFill/>
                </a:ln>
                <a:solidFill>
                  <a:srgbClr val="FFFFFF"/>
                </a:solidFill>
                <a:effectLst/>
                <a:uLnTx/>
                <a:uFillTx/>
                <a:latin typeface="EYInterstate Light" panose="02000506000000020004" pitchFamily="2" charset="0"/>
              </a:endParaRPr>
            </a:p>
          </p:txBody>
        </p:sp>
        <p:sp>
          <p:nvSpPr>
            <p:cNvPr id="40" name="TextBox 39">
              <a:extLst>
                <a:ext uri="{FF2B5EF4-FFF2-40B4-BE49-F238E27FC236}">
                  <a16:creationId xmlns:a16="http://schemas.microsoft.com/office/drawing/2014/main" id="{92BC85BD-A22D-4B43-87A6-67C02D388B6E}"/>
                </a:ext>
              </a:extLst>
            </p:cNvPr>
            <p:cNvSpPr txBox="1"/>
            <p:nvPr/>
          </p:nvSpPr>
          <p:spPr>
            <a:xfrm>
              <a:off x="1551061" y="2421181"/>
              <a:ext cx="457200" cy="180819"/>
            </a:xfrm>
            <a:prstGeom prst="rect">
              <a:avLst/>
            </a:prstGeom>
            <a:noFill/>
          </p:spPr>
          <p:txBody>
            <a:bodyPr wrap="square" lIns="0" tIns="36557" rIns="0" bIns="0" rtlCol="0" anchor="t">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lang="es-PE" sz="1050" b="1">
                  <a:solidFill>
                    <a:srgbClr val="646464"/>
                  </a:solidFill>
                  <a:latin typeface="EYInterstate Light" panose="02000506000000020004" pitchFamily="2" charset="0"/>
                </a:rPr>
                <a:t>59</a:t>
              </a:r>
              <a:r>
                <a:rPr kumimoji="0" lang="es-PE" sz="1050" b="1" i="0" u="none" strike="noStrike" kern="1200" cap="none" spc="0" normalizeH="0" baseline="0" noProof="0">
                  <a:ln>
                    <a:noFill/>
                  </a:ln>
                  <a:solidFill>
                    <a:srgbClr val="646464"/>
                  </a:solidFill>
                  <a:effectLst/>
                  <a:uLnTx/>
                  <a:uFillTx/>
                  <a:latin typeface="EYInterstate Light" panose="02000506000000020004" pitchFamily="2" charset="0"/>
                </a:rPr>
                <a:t>%</a:t>
              </a:r>
            </a:p>
          </p:txBody>
        </p:sp>
        <p:sp>
          <p:nvSpPr>
            <p:cNvPr id="41" name="TextBox 40">
              <a:extLst>
                <a:ext uri="{FF2B5EF4-FFF2-40B4-BE49-F238E27FC236}">
                  <a16:creationId xmlns:a16="http://schemas.microsoft.com/office/drawing/2014/main" id="{939A7F82-78D9-4D5D-B55B-15883B7D6A09}"/>
                </a:ext>
              </a:extLst>
            </p:cNvPr>
            <p:cNvSpPr txBox="1"/>
            <p:nvPr/>
          </p:nvSpPr>
          <p:spPr>
            <a:xfrm>
              <a:off x="727753" y="2488283"/>
              <a:ext cx="647700" cy="180819"/>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099" b="1" i="0" u="none" strike="noStrike" kern="1200" cap="none" spc="0" normalizeH="0" baseline="0" noProof="0">
                  <a:ln>
                    <a:noFill/>
                  </a:ln>
                  <a:solidFill>
                    <a:srgbClr val="FFFFFF"/>
                  </a:solidFill>
                  <a:effectLst/>
                  <a:uLnTx/>
                  <a:uFillTx/>
                  <a:latin typeface="EYInterstate Light" panose="02000506000000020004" pitchFamily="2" charset="0"/>
                </a:rPr>
                <a:t>México</a:t>
              </a:r>
            </a:p>
          </p:txBody>
        </p:sp>
      </p:grpSp>
      <p:grpSp>
        <p:nvGrpSpPr>
          <p:cNvPr id="46" name="Group 45">
            <a:extLst>
              <a:ext uri="{FF2B5EF4-FFF2-40B4-BE49-F238E27FC236}">
                <a16:creationId xmlns:a16="http://schemas.microsoft.com/office/drawing/2014/main" id="{5FFD2A6D-5E45-4DC6-A852-5B8C0F1D6C90}"/>
              </a:ext>
            </a:extLst>
          </p:cNvPr>
          <p:cNvGrpSpPr/>
          <p:nvPr/>
        </p:nvGrpSpPr>
        <p:grpSpPr>
          <a:xfrm>
            <a:off x="923916" y="2214091"/>
            <a:ext cx="1080241" cy="582673"/>
            <a:chOff x="937255" y="2125648"/>
            <a:chExt cx="1080803" cy="582976"/>
          </a:xfrm>
        </p:grpSpPr>
        <p:sp>
          <p:nvSpPr>
            <p:cNvPr id="47" name="Oval 46">
              <a:extLst>
                <a:ext uri="{FF2B5EF4-FFF2-40B4-BE49-F238E27FC236}">
                  <a16:creationId xmlns:a16="http://schemas.microsoft.com/office/drawing/2014/main" id="{D574E50D-4FBC-4C6B-99BB-B7C3F7B91438}"/>
                </a:ext>
              </a:extLst>
            </p:cNvPr>
            <p:cNvSpPr/>
            <p:nvPr/>
          </p:nvSpPr>
          <p:spPr>
            <a:xfrm>
              <a:off x="1452941" y="2310283"/>
              <a:ext cx="398341" cy="398341"/>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3943" rtl="0" eaLnBrk="1" fontAlgn="auto" latinLnBrk="0" hangingPunct="1">
                <a:lnSpc>
                  <a:spcPct val="100000"/>
                </a:lnSpc>
                <a:spcBef>
                  <a:spcPts val="0"/>
                </a:spcBef>
                <a:spcAft>
                  <a:spcPts val="0"/>
                </a:spcAft>
                <a:buClrTx/>
                <a:buSzTx/>
                <a:buFontTx/>
                <a:buNone/>
                <a:tabLst/>
                <a:defRPr/>
              </a:pPr>
              <a:endParaRPr kumimoji="0" lang="es-PE" sz="600" b="1" i="0" u="none" strike="noStrike" kern="1200" cap="none" spc="0" normalizeH="0" baseline="0" noProof="0">
                <a:ln>
                  <a:noFill/>
                </a:ln>
                <a:solidFill>
                  <a:srgbClr val="FFFFFF"/>
                </a:solidFill>
                <a:effectLst/>
                <a:uLnTx/>
                <a:uFillTx/>
                <a:latin typeface="EYInterstate Light" panose="02000506000000020004" pitchFamily="2" charset="0"/>
              </a:endParaRPr>
            </a:p>
          </p:txBody>
        </p:sp>
        <p:sp>
          <p:nvSpPr>
            <p:cNvPr id="48" name="TextBox 47">
              <a:extLst>
                <a:ext uri="{FF2B5EF4-FFF2-40B4-BE49-F238E27FC236}">
                  <a16:creationId xmlns:a16="http://schemas.microsoft.com/office/drawing/2014/main" id="{112D9CEF-A569-41C6-86AE-7DED92B0B7E0}"/>
                </a:ext>
              </a:extLst>
            </p:cNvPr>
            <p:cNvSpPr txBox="1"/>
            <p:nvPr/>
          </p:nvSpPr>
          <p:spPr>
            <a:xfrm>
              <a:off x="1560858" y="2412881"/>
              <a:ext cx="457200" cy="174543"/>
            </a:xfrm>
            <a:prstGeom prst="rect">
              <a:avLst/>
            </a:prstGeom>
            <a:noFill/>
          </p:spPr>
          <p:txBody>
            <a:bodyPr wrap="square" lIns="0" tIns="36557" rIns="0" bIns="0" rtlCol="0" anchor="t">
              <a:spAutoFit/>
            </a:bodyPr>
            <a:lstStyle/>
            <a:p>
              <a:pPr marL="0" marR="0" lvl="0" indent="0" algn="l" defTabSz="913943">
                <a:lnSpc>
                  <a:spcPct val="85000"/>
                </a:lnSpc>
                <a:spcBef>
                  <a:spcPts val="0"/>
                </a:spcBef>
                <a:spcAft>
                  <a:spcPts val="600"/>
                </a:spcAft>
                <a:buClr>
                  <a:srgbClr val="FFE600"/>
                </a:buClr>
                <a:buSzPct val="70000"/>
                <a:buFontTx/>
                <a:buNone/>
                <a:tabLst/>
                <a:defRPr/>
              </a:pPr>
              <a:r>
                <a:rPr lang="es-PE" sz="1050" b="1">
                  <a:solidFill>
                    <a:srgbClr val="646464"/>
                  </a:solidFill>
                  <a:latin typeface="EYInterstate Light" panose="02000506000000020004" pitchFamily="2" charset="0"/>
                </a:rPr>
                <a:t>28</a:t>
              </a:r>
              <a:r>
                <a:rPr kumimoji="0" lang="es-PE" sz="1050" b="1" i="0" u="none" strike="noStrike" kern="1200" cap="none" spc="0" normalizeH="0" baseline="0" noProof="0">
                  <a:ln>
                    <a:noFill/>
                  </a:ln>
                  <a:solidFill>
                    <a:srgbClr val="646464"/>
                  </a:solidFill>
                  <a:effectLst/>
                  <a:uLnTx/>
                  <a:uFillTx/>
                  <a:latin typeface="EYInterstate Light" panose="02000506000000020004" pitchFamily="2" charset="0"/>
                </a:rPr>
                <a:t>%</a:t>
              </a:r>
              <a:endParaRPr lang="es-ES">
                <a:latin typeface="EYInterstate Light" panose="02000506000000020004" pitchFamily="2" charset="0"/>
              </a:endParaRPr>
            </a:p>
          </p:txBody>
        </p:sp>
        <p:sp>
          <p:nvSpPr>
            <p:cNvPr id="49" name="TextBox 48">
              <a:extLst>
                <a:ext uri="{FF2B5EF4-FFF2-40B4-BE49-F238E27FC236}">
                  <a16:creationId xmlns:a16="http://schemas.microsoft.com/office/drawing/2014/main" id="{E41677EF-A11A-478F-A655-B612689F33E4}"/>
                </a:ext>
              </a:extLst>
            </p:cNvPr>
            <p:cNvSpPr txBox="1"/>
            <p:nvPr/>
          </p:nvSpPr>
          <p:spPr>
            <a:xfrm>
              <a:off x="937255" y="2125648"/>
              <a:ext cx="647700" cy="180819"/>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099" b="1" i="0" u="none" strike="noStrike" kern="1200" cap="none" spc="0" normalizeH="0" baseline="0" noProof="0">
                  <a:ln>
                    <a:noFill/>
                  </a:ln>
                  <a:solidFill>
                    <a:srgbClr val="FFFFFF"/>
                  </a:solidFill>
                  <a:effectLst/>
                  <a:uLnTx/>
                  <a:uFillTx/>
                  <a:latin typeface="EYInterstate Light" panose="02000506000000020004" pitchFamily="2" charset="0"/>
                </a:rPr>
                <a:t>Canadá</a:t>
              </a:r>
            </a:p>
          </p:txBody>
        </p:sp>
      </p:grpSp>
      <p:grpSp>
        <p:nvGrpSpPr>
          <p:cNvPr id="50" name="Group 49">
            <a:extLst>
              <a:ext uri="{FF2B5EF4-FFF2-40B4-BE49-F238E27FC236}">
                <a16:creationId xmlns:a16="http://schemas.microsoft.com/office/drawing/2014/main" id="{FF0FA305-8E50-4907-94CB-EBF305FF330A}"/>
              </a:ext>
            </a:extLst>
          </p:cNvPr>
          <p:cNvGrpSpPr/>
          <p:nvPr/>
        </p:nvGrpSpPr>
        <p:grpSpPr>
          <a:xfrm>
            <a:off x="6871285" y="3424775"/>
            <a:ext cx="1122285" cy="441535"/>
            <a:chOff x="1452941" y="2310283"/>
            <a:chExt cx="1122872" cy="441765"/>
          </a:xfrm>
        </p:grpSpPr>
        <p:sp>
          <p:nvSpPr>
            <p:cNvPr id="51" name="Oval 50">
              <a:extLst>
                <a:ext uri="{FF2B5EF4-FFF2-40B4-BE49-F238E27FC236}">
                  <a16:creationId xmlns:a16="http://schemas.microsoft.com/office/drawing/2014/main" id="{A603EE98-C2F7-4EB6-9231-DCB072665351}"/>
                </a:ext>
              </a:extLst>
            </p:cNvPr>
            <p:cNvSpPr/>
            <p:nvPr/>
          </p:nvSpPr>
          <p:spPr>
            <a:xfrm>
              <a:off x="1452941" y="2310283"/>
              <a:ext cx="398341" cy="398341"/>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3943" rtl="0" eaLnBrk="1" fontAlgn="auto" latinLnBrk="0" hangingPunct="1">
                <a:lnSpc>
                  <a:spcPct val="100000"/>
                </a:lnSpc>
                <a:spcBef>
                  <a:spcPts val="0"/>
                </a:spcBef>
                <a:spcAft>
                  <a:spcPts val="0"/>
                </a:spcAft>
                <a:buClrTx/>
                <a:buSzTx/>
                <a:buFontTx/>
                <a:buNone/>
                <a:tabLst/>
                <a:defRPr/>
              </a:pPr>
              <a:endParaRPr kumimoji="0" lang="es-PE" sz="600" b="1" i="0" u="none" strike="noStrike" kern="1200" cap="none" spc="0" normalizeH="0" baseline="0" noProof="0">
                <a:ln>
                  <a:noFill/>
                </a:ln>
                <a:solidFill>
                  <a:srgbClr val="FFFFFF"/>
                </a:solidFill>
                <a:effectLst/>
                <a:uLnTx/>
                <a:uFillTx/>
                <a:latin typeface="EYInterstate Light" panose="02000506000000020004" pitchFamily="2" charset="0"/>
              </a:endParaRPr>
            </a:p>
          </p:txBody>
        </p:sp>
        <p:sp>
          <p:nvSpPr>
            <p:cNvPr id="52" name="TextBox 51">
              <a:extLst>
                <a:ext uri="{FF2B5EF4-FFF2-40B4-BE49-F238E27FC236}">
                  <a16:creationId xmlns:a16="http://schemas.microsoft.com/office/drawing/2014/main" id="{B4413816-FB8F-4780-A5CF-16A2747DFCDB}"/>
                </a:ext>
              </a:extLst>
            </p:cNvPr>
            <p:cNvSpPr txBox="1"/>
            <p:nvPr/>
          </p:nvSpPr>
          <p:spPr>
            <a:xfrm>
              <a:off x="1571762" y="2427404"/>
              <a:ext cx="457200" cy="180819"/>
            </a:xfrm>
            <a:prstGeom prst="rect">
              <a:avLst/>
            </a:prstGeom>
            <a:noFill/>
          </p:spPr>
          <p:txBody>
            <a:bodyPr wrap="square" lIns="0" tIns="36557" rIns="0" bIns="0" rtlCol="0" anchor="t">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lang="es-PE" sz="1050" b="1">
                  <a:solidFill>
                    <a:srgbClr val="646464"/>
                  </a:solidFill>
                  <a:latin typeface="EYInterstate Light" panose="02000506000000020004" pitchFamily="2" charset="0"/>
                </a:rPr>
                <a:t>2</a:t>
              </a:r>
              <a:r>
                <a:rPr kumimoji="0" lang="es-PE" sz="1050" b="1" i="0" u="none" strike="noStrike" kern="1200" cap="none" spc="0" normalizeH="0" baseline="0" noProof="0">
                  <a:ln>
                    <a:noFill/>
                  </a:ln>
                  <a:solidFill>
                    <a:srgbClr val="646464"/>
                  </a:solidFill>
                  <a:effectLst/>
                  <a:uLnTx/>
                  <a:uFillTx/>
                  <a:latin typeface="EYInterstate Light" panose="02000506000000020004" pitchFamily="2" charset="0"/>
                </a:rPr>
                <a:t>%</a:t>
              </a:r>
            </a:p>
          </p:txBody>
        </p:sp>
        <p:sp>
          <p:nvSpPr>
            <p:cNvPr id="53" name="TextBox 52">
              <a:extLst>
                <a:ext uri="{FF2B5EF4-FFF2-40B4-BE49-F238E27FC236}">
                  <a16:creationId xmlns:a16="http://schemas.microsoft.com/office/drawing/2014/main" id="{3484ADDE-5386-44C4-80EC-93D43B49A8A6}"/>
                </a:ext>
              </a:extLst>
            </p:cNvPr>
            <p:cNvSpPr txBox="1"/>
            <p:nvPr/>
          </p:nvSpPr>
          <p:spPr>
            <a:xfrm>
              <a:off x="1928113" y="2571229"/>
              <a:ext cx="647700" cy="180819"/>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099" b="1" i="0" u="none" strike="noStrike" kern="1200" cap="none" spc="0" normalizeH="0" baseline="0" noProof="0">
                  <a:ln>
                    <a:noFill/>
                  </a:ln>
                  <a:solidFill>
                    <a:srgbClr val="FFFFFF"/>
                  </a:solidFill>
                  <a:effectLst/>
                  <a:uLnTx/>
                  <a:uFillTx/>
                  <a:latin typeface="EYInterstate Light" panose="02000506000000020004" pitchFamily="2" charset="0"/>
                </a:rPr>
                <a:t>China</a:t>
              </a:r>
            </a:p>
          </p:txBody>
        </p:sp>
      </p:grpSp>
      <p:grpSp>
        <p:nvGrpSpPr>
          <p:cNvPr id="62" name="Group 61">
            <a:extLst>
              <a:ext uri="{FF2B5EF4-FFF2-40B4-BE49-F238E27FC236}">
                <a16:creationId xmlns:a16="http://schemas.microsoft.com/office/drawing/2014/main" id="{172A2DFF-7FC7-4EA8-9094-CFC31FA65832}"/>
              </a:ext>
            </a:extLst>
          </p:cNvPr>
          <p:cNvGrpSpPr/>
          <p:nvPr/>
        </p:nvGrpSpPr>
        <p:grpSpPr>
          <a:xfrm>
            <a:off x="7475986" y="4807515"/>
            <a:ext cx="1296166" cy="398134"/>
            <a:chOff x="1452941" y="2310283"/>
            <a:chExt cx="1296841" cy="398341"/>
          </a:xfrm>
        </p:grpSpPr>
        <p:sp>
          <p:nvSpPr>
            <p:cNvPr id="63" name="Oval 62">
              <a:extLst>
                <a:ext uri="{FF2B5EF4-FFF2-40B4-BE49-F238E27FC236}">
                  <a16:creationId xmlns:a16="http://schemas.microsoft.com/office/drawing/2014/main" id="{68A75054-82C1-424F-A03F-4C4E8134EB88}"/>
                </a:ext>
              </a:extLst>
            </p:cNvPr>
            <p:cNvSpPr/>
            <p:nvPr/>
          </p:nvSpPr>
          <p:spPr>
            <a:xfrm>
              <a:off x="1452941" y="2310283"/>
              <a:ext cx="398341" cy="398341"/>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3943" rtl="0" eaLnBrk="1" fontAlgn="auto" latinLnBrk="0" hangingPunct="1">
                <a:lnSpc>
                  <a:spcPct val="100000"/>
                </a:lnSpc>
                <a:spcBef>
                  <a:spcPts val="0"/>
                </a:spcBef>
                <a:spcAft>
                  <a:spcPts val="0"/>
                </a:spcAft>
                <a:buClrTx/>
                <a:buSzTx/>
                <a:buFontTx/>
                <a:buNone/>
                <a:tabLst/>
                <a:defRPr/>
              </a:pPr>
              <a:endParaRPr kumimoji="0" lang="es-PE" sz="600" b="1" i="0" u="none" strike="noStrike" kern="1200" cap="none" spc="0" normalizeH="0" baseline="0" noProof="0">
                <a:ln>
                  <a:noFill/>
                </a:ln>
                <a:solidFill>
                  <a:srgbClr val="FFFFFF"/>
                </a:solidFill>
                <a:effectLst/>
                <a:uLnTx/>
                <a:uFillTx/>
                <a:latin typeface="EYInterstate Light" panose="02000506000000020004" pitchFamily="2" charset="0"/>
              </a:endParaRPr>
            </a:p>
          </p:txBody>
        </p:sp>
        <p:sp>
          <p:nvSpPr>
            <p:cNvPr id="64" name="TextBox 63">
              <a:extLst>
                <a:ext uri="{FF2B5EF4-FFF2-40B4-BE49-F238E27FC236}">
                  <a16:creationId xmlns:a16="http://schemas.microsoft.com/office/drawing/2014/main" id="{5168AB31-30FE-4221-A9AF-D746E7D0D46E}"/>
                </a:ext>
              </a:extLst>
            </p:cNvPr>
            <p:cNvSpPr txBox="1"/>
            <p:nvPr/>
          </p:nvSpPr>
          <p:spPr>
            <a:xfrm>
              <a:off x="1582309" y="2416477"/>
              <a:ext cx="457200" cy="180819"/>
            </a:xfrm>
            <a:prstGeom prst="rect">
              <a:avLst/>
            </a:prstGeom>
            <a:noFill/>
          </p:spPr>
          <p:txBody>
            <a:bodyPr wrap="square" lIns="0" tIns="36557" rIns="0" bIns="0" rtlCol="0" anchor="t">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lang="es-PE" sz="1050" b="1">
                  <a:solidFill>
                    <a:srgbClr val="646464"/>
                  </a:solidFill>
                  <a:latin typeface="EYInterstate Light" panose="02000506000000020004" pitchFamily="2" charset="0"/>
                </a:rPr>
                <a:t>2</a:t>
              </a:r>
              <a:r>
                <a:rPr kumimoji="0" lang="es-PE" sz="1050" b="1" i="0" u="none" strike="noStrike" kern="1200" cap="none" spc="0" normalizeH="0" baseline="0" noProof="0">
                  <a:ln>
                    <a:noFill/>
                  </a:ln>
                  <a:solidFill>
                    <a:srgbClr val="646464"/>
                  </a:solidFill>
                  <a:effectLst/>
                  <a:uLnTx/>
                  <a:uFillTx/>
                  <a:latin typeface="EYInterstate Light" panose="02000506000000020004" pitchFamily="2" charset="0"/>
                </a:rPr>
                <a:t>%</a:t>
              </a:r>
            </a:p>
          </p:txBody>
        </p:sp>
        <p:sp>
          <p:nvSpPr>
            <p:cNvPr id="65" name="TextBox 64">
              <a:extLst>
                <a:ext uri="{FF2B5EF4-FFF2-40B4-BE49-F238E27FC236}">
                  <a16:creationId xmlns:a16="http://schemas.microsoft.com/office/drawing/2014/main" id="{0CC6A1D2-B980-464D-B570-5B6DC0A60632}"/>
                </a:ext>
              </a:extLst>
            </p:cNvPr>
            <p:cNvSpPr txBox="1"/>
            <p:nvPr/>
          </p:nvSpPr>
          <p:spPr>
            <a:xfrm>
              <a:off x="1989248" y="2427061"/>
              <a:ext cx="760534" cy="180819"/>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099" b="1" i="0" u="none" strike="noStrike" kern="1200" cap="none" spc="0" normalizeH="0" baseline="0" noProof="0">
                  <a:ln>
                    <a:noFill/>
                  </a:ln>
                  <a:solidFill>
                    <a:srgbClr val="FFFFFF"/>
                  </a:solidFill>
                  <a:effectLst/>
                  <a:uLnTx/>
                  <a:uFillTx/>
                  <a:latin typeface="EYInterstate Light" panose="02000506000000020004" pitchFamily="2" charset="0"/>
                </a:rPr>
                <a:t>Australia</a:t>
              </a:r>
            </a:p>
          </p:txBody>
        </p:sp>
      </p:grpSp>
      <p:sp>
        <p:nvSpPr>
          <p:cNvPr id="5" name="Marcador de número de diapositiva 4">
            <a:extLst>
              <a:ext uri="{FF2B5EF4-FFF2-40B4-BE49-F238E27FC236}">
                <a16:creationId xmlns:a16="http://schemas.microsoft.com/office/drawing/2014/main" id="{952D6126-B23E-4C84-98F2-7B011F32E47B}"/>
              </a:ext>
            </a:extLst>
          </p:cNvPr>
          <p:cNvSpPr>
            <a:spLocks noGrp="1"/>
          </p:cNvSpPr>
          <p:nvPr>
            <p:ph type="sldNum" sz="quarter" idx="12"/>
          </p:nvPr>
        </p:nvSpPr>
        <p:spPr/>
        <p: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err="1">
                <a:ln>
                  <a:noFill/>
                </a:ln>
                <a:solidFill>
                  <a:srgbClr val="FFFFFF"/>
                </a:solidFill>
                <a:effectLst/>
                <a:uLnTx/>
                <a:uFillTx/>
                <a:latin typeface="EYInterstate Light" panose="02000506000000020004" pitchFamily="2" charset="0"/>
              </a:rPr>
              <a:t>Página</a:t>
            </a:r>
            <a:r>
              <a:rPr kumimoji="0" lang="en-IN" sz="800" b="0" i="0" u="none" strike="noStrike" kern="1200" cap="none" spc="0" normalizeH="0" baseline="0" noProof="0">
                <a:ln>
                  <a:noFill/>
                </a:ln>
                <a:solidFill>
                  <a:srgbClr val="FFFFFF"/>
                </a:solidFill>
                <a:effectLst/>
                <a:uLnTx/>
                <a:uFillTx/>
                <a:latin typeface="EYInterstate Light" panose="02000506000000020004" pitchFamily="2" charset="0"/>
              </a:rPr>
              <a:t> </a:t>
            </a:r>
            <a:fld id="{F1BC30E3-FFE5-4B91-AA19-87A149EBB9EE}" type="slidenum">
              <a:rPr kumimoji="0" sz="800" b="0" i="0" u="none" strike="noStrike" kern="1200" cap="none" spc="0" normalizeH="0" baseline="0" noProof="0">
                <a:ln>
                  <a:noFill/>
                </a:ln>
                <a:solidFill>
                  <a:srgbClr val="FFFFFF"/>
                </a:solidFill>
                <a:effectLst/>
                <a:uLnTx/>
                <a:uFillTx/>
                <a:latin typeface="EYInterstate Light" panose="02000506000000020004" pitchFamily="2" charset="0"/>
              </a:rPr>
              <a:pPr marL="0" marR="0" lvl="0" indent="0" algn="l" defTabSz="913943" rtl="0" eaLnBrk="1" fontAlgn="auto" latinLnBrk="0" hangingPunct="1">
                <a:lnSpc>
                  <a:spcPct val="100000"/>
                </a:lnSpc>
                <a:spcBef>
                  <a:spcPts val="0"/>
                </a:spcBef>
                <a:spcAft>
                  <a:spcPts val="0"/>
                </a:spcAft>
                <a:buClrTx/>
                <a:buSzTx/>
                <a:buFontTx/>
                <a:buNone/>
                <a:tabLst/>
                <a:defRPr/>
              </a:pPr>
              <a:t>15</a:t>
            </a:fld>
            <a:endParaRPr kumimoji="0" sz="800" b="0" i="0" u="none" strike="noStrike" kern="1200" cap="none" spc="0" normalizeH="0" baseline="0" noProof="0">
              <a:ln>
                <a:noFill/>
              </a:ln>
              <a:solidFill>
                <a:srgbClr val="FFFFFF"/>
              </a:solidFill>
              <a:effectLst/>
              <a:uLnTx/>
              <a:uFillTx/>
              <a:latin typeface="EYInterstate Light" panose="02000506000000020004" pitchFamily="2" charset="0"/>
            </a:endParaRPr>
          </a:p>
        </p:txBody>
      </p:sp>
      <p:pic>
        <p:nvPicPr>
          <p:cNvPr id="3" name="Imagen 3" descr="Imagen que contiene alimentos, dibujo&#10;&#10;Descripción generada automáticamente">
            <a:extLst>
              <a:ext uri="{FF2B5EF4-FFF2-40B4-BE49-F238E27FC236}">
                <a16:creationId xmlns:a16="http://schemas.microsoft.com/office/drawing/2014/main" id="{A961C4D6-5BB7-519D-564B-F9877D36EE8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71429" y="-3452"/>
            <a:ext cx="1619062" cy="987698"/>
          </a:xfrm>
          <a:prstGeom prst="rect">
            <a:avLst/>
          </a:prstGeom>
        </p:spPr>
      </p:pic>
    </p:spTree>
    <p:extLst>
      <p:ext uri="{BB962C8B-B14F-4D97-AF65-F5344CB8AC3E}">
        <p14:creationId xmlns:p14="http://schemas.microsoft.com/office/powerpoint/2010/main" val="171808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6475083E-9739-4D4E-A80F-679C8870EF11}"/>
              </a:ext>
            </a:extLst>
          </p:cNvPr>
          <p:cNvSpPr txBox="1"/>
          <p:nvPr/>
        </p:nvSpPr>
        <p:spPr>
          <a:xfrm>
            <a:off x="9027617" y="2242790"/>
            <a:ext cx="2216342" cy="821335"/>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5997" b="0" i="0" u="none" strike="noStrike" kern="1200" cap="none" spc="0" normalizeH="0" baseline="0" noProof="0">
                <a:ln>
                  <a:noFill/>
                </a:ln>
                <a:solidFill>
                  <a:srgbClr val="FFE600"/>
                </a:solidFill>
                <a:effectLst/>
                <a:uLnTx/>
                <a:uFillTx/>
                <a:latin typeface="EYInterstate Light" panose="02000506000000020004" pitchFamily="2" charset="0"/>
              </a:rPr>
              <a:t>57.7%</a:t>
            </a:r>
          </a:p>
        </p:txBody>
      </p:sp>
      <p:sp>
        <p:nvSpPr>
          <p:cNvPr id="21" name="Rectangle 20">
            <a:extLst>
              <a:ext uri="{FF2B5EF4-FFF2-40B4-BE49-F238E27FC236}">
                <a16:creationId xmlns:a16="http://schemas.microsoft.com/office/drawing/2014/main" id="{5312ADD1-CFAB-413E-964B-0651CBCCB76C}"/>
              </a:ext>
            </a:extLst>
          </p:cNvPr>
          <p:cNvSpPr/>
          <p:nvPr/>
        </p:nvSpPr>
        <p:spPr>
          <a:xfrm>
            <a:off x="8953494" y="3004452"/>
            <a:ext cx="2545972" cy="830564"/>
          </a:xfrm>
          <a:prstGeom prst="rect">
            <a:avLst/>
          </a:prstGeom>
        </p:spPr>
        <p:txBody>
          <a:bodyPr wrap="square">
            <a:spAutoFit/>
          </a:bodyPr>
          <a:lstStyle/>
          <a:p>
            <a:pPr marL="0" marR="0" lvl="0" indent="0" algn="l" defTabSz="913943" rtl="0" eaLnBrk="1" fontAlgn="auto" latinLnBrk="0" hangingPunct="1">
              <a:lnSpc>
                <a:spcPct val="100000"/>
              </a:lnSpc>
              <a:spcBef>
                <a:spcPts val="0"/>
              </a:spcBef>
              <a:spcAft>
                <a:spcPts val="600"/>
              </a:spcAft>
              <a:buClr>
                <a:srgbClr val="FFE600"/>
              </a:buClr>
              <a:buSzPct val="70000"/>
              <a:buFontTx/>
              <a:buNone/>
              <a:tabLst/>
              <a:defRPr/>
            </a:pPr>
            <a:r>
              <a:rPr kumimoji="0" lang="en-US" sz="1599" b="0" i="0" u="none" strike="noStrike" kern="1200" cap="none" spc="0" normalizeH="0" baseline="0" noProof="0">
                <a:ln>
                  <a:noFill/>
                </a:ln>
                <a:solidFill>
                  <a:srgbClr val="FFFFFF"/>
                </a:solidFill>
                <a:effectLst/>
                <a:uLnTx/>
                <a:uFillTx/>
                <a:latin typeface="EYInterstate Light" panose="02000506000000020004" pitchFamily="2" charset="0"/>
              </a:rPr>
              <a:t>de la inversión </a:t>
            </a:r>
            <a:r>
              <a:rPr kumimoji="0" lang="es-PE" sz="1599" b="0" i="0" u="none" strike="noStrike" kern="1200" cap="none" spc="0" normalizeH="0" baseline="0" noProof="0">
                <a:ln>
                  <a:noFill/>
                </a:ln>
                <a:solidFill>
                  <a:srgbClr val="FFFFFF"/>
                </a:solidFill>
                <a:effectLst/>
                <a:uLnTx/>
                <a:uFillTx/>
                <a:latin typeface="EYInterstate Light" panose="02000506000000020004" pitchFamily="2" charset="0"/>
              </a:rPr>
              <a:t>proviene </a:t>
            </a:r>
            <a:r>
              <a:rPr kumimoji="0" lang="en-US" sz="1599" b="0" i="0" u="none" strike="noStrike" kern="1200" cap="none" spc="0" normalizeH="0" baseline="0" noProof="0">
                <a:ln>
                  <a:noFill/>
                </a:ln>
                <a:solidFill>
                  <a:srgbClr val="FFFFFF"/>
                </a:solidFill>
                <a:effectLst/>
                <a:uLnTx/>
                <a:uFillTx/>
                <a:latin typeface="EYInterstate Light" panose="02000506000000020004" pitchFamily="2" charset="0"/>
              </a:rPr>
              <a:t>del </a:t>
            </a:r>
            <a:r>
              <a:rPr kumimoji="0" lang="es-PE" sz="1599" b="0" i="0" u="none" strike="noStrike" kern="1200" cap="none" spc="0" normalizeH="0" baseline="0" noProof="0">
                <a:ln>
                  <a:noFill/>
                </a:ln>
                <a:solidFill>
                  <a:srgbClr val="FFFFFF"/>
                </a:solidFill>
                <a:effectLst/>
                <a:uLnTx/>
                <a:uFillTx/>
                <a:latin typeface="EYInterstate Light" panose="02000506000000020004" pitchFamily="2" charset="0"/>
              </a:rPr>
              <a:t>Reino Unido, China y Canadá</a:t>
            </a:r>
          </a:p>
        </p:txBody>
      </p:sp>
      <p:sp>
        <p:nvSpPr>
          <p:cNvPr id="14" name="Title 1">
            <a:extLst>
              <a:ext uri="{FF2B5EF4-FFF2-40B4-BE49-F238E27FC236}">
                <a16:creationId xmlns:a16="http://schemas.microsoft.com/office/drawing/2014/main" id="{2F6107E0-F81C-4A80-9EC3-5045077A6AFE}"/>
              </a:ext>
            </a:extLst>
          </p:cNvPr>
          <p:cNvSpPr txBox="1">
            <a:spLocks/>
          </p:cNvSpPr>
          <p:nvPr/>
        </p:nvSpPr>
        <p:spPr>
          <a:xfrm>
            <a:off x="627221" y="369698"/>
            <a:ext cx="9414472" cy="361301"/>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a:lstStyle>
          <a:p>
            <a:pPr defTabSz="913943">
              <a:defRPr/>
            </a:pPr>
            <a:r>
              <a:rPr kumimoji="0" lang="es-PE" sz="2750" b="0" i="0" u="none" strike="noStrike" kern="1200" cap="none" spc="0" normalizeH="0" baseline="0" noProof="0">
                <a:ln>
                  <a:noFill/>
                </a:ln>
                <a:solidFill>
                  <a:srgbClr val="FFFFFF"/>
                </a:solidFill>
                <a:effectLst/>
                <a:uLnTx/>
                <a:uFillTx/>
                <a:latin typeface="EYInterstate Light" panose="02000506000000020004" pitchFamily="2" charset="0"/>
                <a:cs typeface="Arial"/>
              </a:rPr>
              <a:t>Inversión minera estimada </a:t>
            </a:r>
            <a:r>
              <a:rPr lang="es-PE" sz="2750" b="0">
                <a:solidFill>
                  <a:srgbClr val="FFFFFF"/>
                </a:solidFill>
                <a:latin typeface="EYInterstate Light" panose="02000506000000020004" pitchFamily="2" charset="0"/>
                <a:cs typeface="Arial"/>
              </a:rPr>
              <a:t>en Perú según</a:t>
            </a:r>
            <a:r>
              <a:rPr kumimoji="0" lang="es-PE" sz="2750" b="0" i="0" u="none" strike="noStrike" kern="1200" cap="none" spc="0" normalizeH="0" baseline="0" noProof="0">
                <a:ln>
                  <a:noFill/>
                </a:ln>
                <a:solidFill>
                  <a:srgbClr val="FFFFFF"/>
                </a:solidFill>
                <a:effectLst/>
                <a:uLnTx/>
                <a:uFillTx/>
                <a:latin typeface="EYInterstate Light" panose="02000506000000020004" pitchFamily="2" charset="0"/>
                <a:cs typeface="Arial"/>
              </a:rPr>
              <a:t> país de origen</a:t>
            </a:r>
            <a:endParaRPr kumimoji="0" lang="es-PE" sz="2799" b="0" i="0" u="none" strike="noStrike" kern="1200" cap="none" spc="0" normalizeH="0" baseline="0" noProof="0">
              <a:ln>
                <a:noFill/>
              </a:ln>
              <a:solidFill>
                <a:srgbClr val="FFFFFF"/>
              </a:solidFill>
              <a:effectLst/>
              <a:uLnTx/>
              <a:uFillTx/>
              <a:latin typeface="EYInterstate Light" panose="02000506000000020004" pitchFamily="2" charset="0"/>
            </a:endParaRPr>
          </a:p>
        </p:txBody>
      </p:sp>
      <p:grpSp>
        <p:nvGrpSpPr>
          <p:cNvPr id="15" name="Group 14">
            <a:extLst>
              <a:ext uri="{FF2B5EF4-FFF2-40B4-BE49-F238E27FC236}">
                <a16:creationId xmlns:a16="http://schemas.microsoft.com/office/drawing/2014/main" id="{DC14F33E-42FD-4590-BC60-5D77CEB68B7A}"/>
              </a:ext>
            </a:extLst>
          </p:cNvPr>
          <p:cNvGrpSpPr/>
          <p:nvPr/>
        </p:nvGrpSpPr>
        <p:grpSpPr>
          <a:xfrm>
            <a:off x="9048518" y="1858930"/>
            <a:ext cx="3155696" cy="246093"/>
            <a:chOff x="8814017" y="2174467"/>
            <a:chExt cx="3157340" cy="246221"/>
          </a:xfrm>
        </p:grpSpPr>
        <p:sp>
          <p:nvSpPr>
            <p:cNvPr id="16" name="TextBox 15">
              <a:extLst>
                <a:ext uri="{FF2B5EF4-FFF2-40B4-BE49-F238E27FC236}">
                  <a16:creationId xmlns:a16="http://schemas.microsoft.com/office/drawing/2014/main" id="{8BB8621E-F261-49F2-A675-75E76D6DC9A7}"/>
                </a:ext>
              </a:extLst>
            </p:cNvPr>
            <p:cNvSpPr txBox="1"/>
            <p:nvPr/>
          </p:nvSpPr>
          <p:spPr>
            <a:xfrm>
              <a:off x="8814017" y="2174467"/>
              <a:ext cx="3157340" cy="246221"/>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599" b="1" i="0" u="none" strike="noStrike" kern="1200" cap="none" spc="0" normalizeH="0" baseline="0" noProof="0">
                  <a:ln>
                    <a:noFill/>
                  </a:ln>
                  <a:solidFill>
                    <a:srgbClr val="FFFFFF"/>
                  </a:solidFill>
                  <a:effectLst/>
                  <a:uLnTx/>
                  <a:uFillTx/>
                  <a:latin typeface="EYInterstate Light" panose="02000506000000020004" pitchFamily="2" charset="0"/>
                </a:rPr>
                <a:t>EL DATO</a:t>
              </a:r>
            </a:p>
          </p:txBody>
        </p:sp>
        <p:cxnSp>
          <p:nvCxnSpPr>
            <p:cNvPr id="18" name="Straight Connector 17">
              <a:extLst>
                <a:ext uri="{FF2B5EF4-FFF2-40B4-BE49-F238E27FC236}">
                  <a16:creationId xmlns:a16="http://schemas.microsoft.com/office/drawing/2014/main" id="{572B2A17-692A-4F7B-AAE9-B01F5975C76A}"/>
                </a:ext>
              </a:extLst>
            </p:cNvPr>
            <p:cNvCxnSpPr>
              <a:cxnSpLocks/>
            </p:cNvCxnSpPr>
            <p:nvPr/>
          </p:nvCxnSpPr>
          <p:spPr>
            <a:xfrm flipH="1">
              <a:off x="8814018" y="2416835"/>
              <a:ext cx="2377857" cy="0"/>
            </a:xfrm>
            <a:prstGeom prst="line">
              <a:avLst/>
            </a:prstGeom>
            <a:ln w="19050">
              <a:solidFill>
                <a:schemeClr val="tx2"/>
              </a:solidFill>
              <a:tailEnd type="none"/>
            </a:ln>
          </p:spPr>
          <p:style>
            <a:lnRef idx="1">
              <a:schemeClr val="accent1"/>
            </a:lnRef>
            <a:fillRef idx="0">
              <a:schemeClr val="accent1"/>
            </a:fillRef>
            <a:effectRef idx="0">
              <a:schemeClr val="accent1"/>
            </a:effectRef>
            <a:fontRef idx="minor">
              <a:schemeClr val="tx1"/>
            </a:fontRef>
          </p:style>
        </p:cxnSp>
      </p:grpSp>
      <p:pic>
        <p:nvPicPr>
          <p:cNvPr id="34" name="Graphic 33">
            <a:extLst>
              <a:ext uri="{FF2B5EF4-FFF2-40B4-BE49-F238E27FC236}">
                <a16:creationId xmlns:a16="http://schemas.microsoft.com/office/drawing/2014/main" id="{E5E1A2C6-4132-4739-ACAB-A8CFE22AE557}"/>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02359" y="6311981"/>
            <a:ext cx="375076" cy="386107"/>
          </a:xfrm>
          <a:prstGeom prst="rect">
            <a:avLst/>
          </a:prstGeom>
        </p:spPr>
      </p:pic>
      <p:pic>
        <p:nvPicPr>
          <p:cNvPr id="17" name="Graphic 16">
            <a:extLst>
              <a:ext uri="{FF2B5EF4-FFF2-40B4-BE49-F238E27FC236}">
                <a16:creationId xmlns:a16="http://schemas.microsoft.com/office/drawing/2014/main" id="{C98372F7-EA7C-4A55-8091-EBEC19E5FA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3245" y="1845312"/>
            <a:ext cx="8110752" cy="3993846"/>
          </a:xfrm>
          <a:prstGeom prst="rect">
            <a:avLst/>
          </a:prstGeom>
        </p:spPr>
      </p:pic>
      <p:grpSp>
        <p:nvGrpSpPr>
          <p:cNvPr id="3" name="Group 2">
            <a:extLst>
              <a:ext uri="{FF2B5EF4-FFF2-40B4-BE49-F238E27FC236}">
                <a16:creationId xmlns:a16="http://schemas.microsoft.com/office/drawing/2014/main" id="{B5D8288F-C9BA-43E5-8A90-5A828F6D6196}"/>
              </a:ext>
            </a:extLst>
          </p:cNvPr>
          <p:cNvGrpSpPr/>
          <p:nvPr/>
        </p:nvGrpSpPr>
        <p:grpSpPr>
          <a:xfrm>
            <a:off x="3806398" y="2984987"/>
            <a:ext cx="1177831" cy="398134"/>
            <a:chOff x="792779" y="2310283"/>
            <a:chExt cx="1178444" cy="398341"/>
          </a:xfrm>
        </p:grpSpPr>
        <p:sp>
          <p:nvSpPr>
            <p:cNvPr id="22" name="Oval 21">
              <a:extLst>
                <a:ext uri="{FF2B5EF4-FFF2-40B4-BE49-F238E27FC236}">
                  <a16:creationId xmlns:a16="http://schemas.microsoft.com/office/drawing/2014/main" id="{3C2F9BD3-C044-4CE1-B52D-529EF9BA1B19}"/>
                </a:ext>
              </a:extLst>
            </p:cNvPr>
            <p:cNvSpPr/>
            <p:nvPr/>
          </p:nvSpPr>
          <p:spPr>
            <a:xfrm>
              <a:off x="1452941" y="2310283"/>
              <a:ext cx="398341" cy="398341"/>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3943" rtl="0" eaLnBrk="1" fontAlgn="auto" latinLnBrk="0" hangingPunct="1">
                <a:lnSpc>
                  <a:spcPct val="100000"/>
                </a:lnSpc>
                <a:spcBef>
                  <a:spcPts val="0"/>
                </a:spcBef>
                <a:spcAft>
                  <a:spcPts val="0"/>
                </a:spcAft>
                <a:buClrTx/>
                <a:buSzTx/>
                <a:buFontTx/>
                <a:buNone/>
                <a:tabLst/>
                <a:defRPr/>
              </a:pPr>
              <a:endParaRPr kumimoji="0" lang="es-PE" sz="600" b="1" i="0" u="none" strike="noStrike" kern="1200" cap="none" spc="0" normalizeH="0" baseline="0" noProof="0">
                <a:ln>
                  <a:noFill/>
                </a:ln>
                <a:solidFill>
                  <a:srgbClr val="FFFFFF"/>
                </a:solidFill>
                <a:effectLst/>
                <a:uLnTx/>
                <a:uFillTx/>
                <a:latin typeface="EYInterstate Light" panose="02000506000000020004" pitchFamily="2" charset="0"/>
              </a:endParaRPr>
            </a:p>
          </p:txBody>
        </p:sp>
        <p:sp>
          <p:nvSpPr>
            <p:cNvPr id="23" name="TextBox 22">
              <a:extLst>
                <a:ext uri="{FF2B5EF4-FFF2-40B4-BE49-F238E27FC236}">
                  <a16:creationId xmlns:a16="http://schemas.microsoft.com/office/drawing/2014/main" id="{F883E0EA-2322-40A2-9F54-CE1C33199D65}"/>
                </a:ext>
              </a:extLst>
            </p:cNvPr>
            <p:cNvSpPr txBox="1"/>
            <p:nvPr/>
          </p:nvSpPr>
          <p:spPr>
            <a:xfrm>
              <a:off x="1514023" y="2412503"/>
              <a:ext cx="457200" cy="180819"/>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099" b="1" i="0" u="none" strike="noStrike" kern="1200" cap="none" spc="0" normalizeH="0" baseline="0" noProof="0">
                  <a:ln>
                    <a:noFill/>
                  </a:ln>
                  <a:solidFill>
                    <a:srgbClr val="646464">
                      <a:lumMod val="50000"/>
                    </a:srgbClr>
                  </a:solidFill>
                  <a:effectLst/>
                  <a:uLnTx/>
                  <a:uFillTx/>
                  <a:latin typeface="EYInterstate Light" panose="02000506000000020004" pitchFamily="2" charset="0"/>
                </a:rPr>
                <a:t>1.1%</a:t>
              </a:r>
            </a:p>
          </p:txBody>
        </p:sp>
        <p:sp>
          <p:nvSpPr>
            <p:cNvPr id="25" name="TextBox 24">
              <a:extLst>
                <a:ext uri="{FF2B5EF4-FFF2-40B4-BE49-F238E27FC236}">
                  <a16:creationId xmlns:a16="http://schemas.microsoft.com/office/drawing/2014/main" id="{CD9FF902-B90D-4AD8-8A77-36100948D738}"/>
                </a:ext>
              </a:extLst>
            </p:cNvPr>
            <p:cNvSpPr txBox="1"/>
            <p:nvPr/>
          </p:nvSpPr>
          <p:spPr>
            <a:xfrm>
              <a:off x="792779" y="2440139"/>
              <a:ext cx="647700" cy="180819"/>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099" b="1" i="0" u="none" strike="noStrike" kern="1200" cap="none" spc="0" normalizeH="0" baseline="0" noProof="0">
                  <a:ln>
                    <a:noFill/>
                  </a:ln>
                  <a:solidFill>
                    <a:srgbClr val="FFFFFF"/>
                  </a:solidFill>
                  <a:effectLst/>
                  <a:uLnTx/>
                  <a:uFillTx/>
                  <a:latin typeface="EYInterstate Light" panose="02000506000000020004" pitchFamily="2" charset="0"/>
                </a:rPr>
                <a:t>Suiza</a:t>
              </a:r>
            </a:p>
          </p:txBody>
        </p:sp>
      </p:grpSp>
      <p:sp>
        <p:nvSpPr>
          <p:cNvPr id="26" name="TextBox 25">
            <a:extLst>
              <a:ext uri="{FF2B5EF4-FFF2-40B4-BE49-F238E27FC236}">
                <a16:creationId xmlns:a16="http://schemas.microsoft.com/office/drawing/2014/main" id="{EA5D7C5E-8EEC-4FD9-9A92-2E8AD6AFEE07}"/>
              </a:ext>
            </a:extLst>
          </p:cNvPr>
          <p:cNvSpPr txBox="1"/>
          <p:nvPr/>
        </p:nvSpPr>
        <p:spPr>
          <a:xfrm>
            <a:off x="622006" y="1375396"/>
            <a:ext cx="7309193" cy="246093"/>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599" b="1" i="0" u="none" strike="noStrike" kern="1200" cap="none" spc="0" normalizeH="0" baseline="0" noProof="0">
                <a:ln>
                  <a:noFill/>
                </a:ln>
                <a:solidFill>
                  <a:srgbClr val="FFFFFF"/>
                </a:solidFill>
                <a:effectLst/>
                <a:uLnTx/>
                <a:uFillTx/>
                <a:latin typeface="EYInterstate Light" panose="02000506000000020004" pitchFamily="2" charset="0"/>
              </a:rPr>
              <a:t>Principales países que invierten en minería</a:t>
            </a:r>
          </a:p>
        </p:txBody>
      </p:sp>
      <p:grpSp>
        <p:nvGrpSpPr>
          <p:cNvPr id="27" name="Group 26">
            <a:extLst>
              <a:ext uri="{FF2B5EF4-FFF2-40B4-BE49-F238E27FC236}">
                <a16:creationId xmlns:a16="http://schemas.microsoft.com/office/drawing/2014/main" id="{13DF57C3-6756-4846-9CB4-6B105CC8E53D}"/>
              </a:ext>
            </a:extLst>
          </p:cNvPr>
          <p:cNvGrpSpPr/>
          <p:nvPr/>
        </p:nvGrpSpPr>
        <p:grpSpPr>
          <a:xfrm>
            <a:off x="4078352" y="2188019"/>
            <a:ext cx="647363" cy="785771"/>
            <a:chOff x="1418351" y="1922444"/>
            <a:chExt cx="647700" cy="786180"/>
          </a:xfrm>
        </p:grpSpPr>
        <p:sp>
          <p:nvSpPr>
            <p:cNvPr id="28" name="Oval 27">
              <a:extLst>
                <a:ext uri="{FF2B5EF4-FFF2-40B4-BE49-F238E27FC236}">
                  <a16:creationId xmlns:a16="http://schemas.microsoft.com/office/drawing/2014/main" id="{6B328246-DFE6-4BA0-8662-F0D644E0452E}"/>
                </a:ext>
              </a:extLst>
            </p:cNvPr>
            <p:cNvSpPr/>
            <p:nvPr/>
          </p:nvSpPr>
          <p:spPr>
            <a:xfrm>
              <a:off x="1452941" y="2310283"/>
              <a:ext cx="398341" cy="398341"/>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3943" rtl="0" eaLnBrk="1" fontAlgn="auto" latinLnBrk="0" hangingPunct="1">
                <a:lnSpc>
                  <a:spcPct val="100000"/>
                </a:lnSpc>
                <a:spcBef>
                  <a:spcPts val="0"/>
                </a:spcBef>
                <a:spcAft>
                  <a:spcPts val="0"/>
                </a:spcAft>
                <a:buClrTx/>
                <a:buSzTx/>
                <a:buFontTx/>
                <a:buNone/>
                <a:tabLst/>
                <a:defRPr/>
              </a:pPr>
              <a:endParaRPr kumimoji="0" lang="es-PE" sz="600" b="1" i="0" u="none" strike="noStrike" kern="1200" cap="none" spc="0" normalizeH="0" baseline="0" noProof="0">
                <a:ln>
                  <a:noFill/>
                </a:ln>
                <a:solidFill>
                  <a:srgbClr val="FFFFFF"/>
                </a:solidFill>
                <a:effectLst/>
                <a:uLnTx/>
                <a:uFillTx/>
                <a:latin typeface="EYInterstate Light" panose="02000506000000020004" pitchFamily="2" charset="0"/>
              </a:endParaRPr>
            </a:p>
          </p:txBody>
        </p:sp>
        <p:sp>
          <p:nvSpPr>
            <p:cNvPr id="29" name="TextBox 28">
              <a:extLst>
                <a:ext uri="{FF2B5EF4-FFF2-40B4-BE49-F238E27FC236}">
                  <a16:creationId xmlns:a16="http://schemas.microsoft.com/office/drawing/2014/main" id="{4E5B9EE5-9A68-420C-8942-55F47C674AAF}"/>
                </a:ext>
              </a:extLst>
            </p:cNvPr>
            <p:cNvSpPr txBox="1"/>
            <p:nvPr/>
          </p:nvSpPr>
          <p:spPr>
            <a:xfrm>
              <a:off x="1466466" y="2398360"/>
              <a:ext cx="457200" cy="180819"/>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099" b="1" i="0" u="none" strike="noStrike" kern="1200" cap="none" spc="0" normalizeH="0" baseline="0" noProof="0">
                  <a:ln>
                    <a:noFill/>
                  </a:ln>
                  <a:solidFill>
                    <a:srgbClr val="646464">
                      <a:lumMod val="50000"/>
                    </a:srgbClr>
                  </a:solidFill>
                  <a:effectLst/>
                  <a:uLnTx/>
                  <a:uFillTx/>
                  <a:latin typeface="EYInterstate Light" panose="02000506000000020004" pitchFamily="2" charset="0"/>
                </a:rPr>
                <a:t>21.8%</a:t>
              </a:r>
            </a:p>
          </p:txBody>
        </p:sp>
        <p:sp>
          <p:nvSpPr>
            <p:cNvPr id="30" name="TextBox 29">
              <a:extLst>
                <a:ext uri="{FF2B5EF4-FFF2-40B4-BE49-F238E27FC236}">
                  <a16:creationId xmlns:a16="http://schemas.microsoft.com/office/drawing/2014/main" id="{005D285C-F60B-471F-A96C-6A9A8E9F949D}"/>
                </a:ext>
              </a:extLst>
            </p:cNvPr>
            <p:cNvSpPr txBox="1"/>
            <p:nvPr/>
          </p:nvSpPr>
          <p:spPr>
            <a:xfrm>
              <a:off x="1418351" y="1922444"/>
              <a:ext cx="647700" cy="324704"/>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099" b="1" i="0" u="none" strike="noStrike" kern="1200" cap="none" spc="0" normalizeH="0" baseline="0" noProof="0">
                  <a:ln>
                    <a:noFill/>
                  </a:ln>
                  <a:solidFill>
                    <a:srgbClr val="FFFFFF"/>
                  </a:solidFill>
                  <a:effectLst/>
                  <a:uLnTx/>
                  <a:uFillTx/>
                  <a:latin typeface="EYInterstate Light" panose="02000506000000020004" pitchFamily="2" charset="0"/>
                </a:rPr>
                <a:t>Reino Unido</a:t>
              </a:r>
            </a:p>
          </p:txBody>
        </p:sp>
      </p:grpSp>
      <p:grpSp>
        <p:nvGrpSpPr>
          <p:cNvPr id="31" name="Group 30">
            <a:extLst>
              <a:ext uri="{FF2B5EF4-FFF2-40B4-BE49-F238E27FC236}">
                <a16:creationId xmlns:a16="http://schemas.microsoft.com/office/drawing/2014/main" id="{45581353-E5D1-438B-86B4-37B9E2583C4A}"/>
              </a:ext>
            </a:extLst>
          </p:cNvPr>
          <p:cNvGrpSpPr/>
          <p:nvPr/>
        </p:nvGrpSpPr>
        <p:grpSpPr>
          <a:xfrm>
            <a:off x="911164" y="3263091"/>
            <a:ext cx="1187996" cy="398134"/>
            <a:chOff x="725624" y="2310283"/>
            <a:chExt cx="1188615" cy="398341"/>
          </a:xfrm>
        </p:grpSpPr>
        <p:sp>
          <p:nvSpPr>
            <p:cNvPr id="32" name="Oval 31">
              <a:extLst>
                <a:ext uri="{FF2B5EF4-FFF2-40B4-BE49-F238E27FC236}">
                  <a16:creationId xmlns:a16="http://schemas.microsoft.com/office/drawing/2014/main" id="{1E91ED09-0E4F-475E-B379-6AF10A691679}"/>
                </a:ext>
              </a:extLst>
            </p:cNvPr>
            <p:cNvSpPr/>
            <p:nvPr/>
          </p:nvSpPr>
          <p:spPr>
            <a:xfrm>
              <a:off x="1452941" y="2310283"/>
              <a:ext cx="398341" cy="398341"/>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3943" rtl="0" eaLnBrk="1" fontAlgn="auto" latinLnBrk="0" hangingPunct="1">
                <a:lnSpc>
                  <a:spcPct val="100000"/>
                </a:lnSpc>
                <a:spcBef>
                  <a:spcPts val="0"/>
                </a:spcBef>
                <a:spcAft>
                  <a:spcPts val="0"/>
                </a:spcAft>
                <a:buClrTx/>
                <a:buSzTx/>
                <a:buFontTx/>
                <a:buNone/>
                <a:tabLst/>
                <a:defRPr/>
              </a:pPr>
              <a:endParaRPr kumimoji="0" lang="es-PE" sz="600" b="1" i="0" u="none" strike="noStrike" kern="1200" cap="none" spc="0" normalizeH="0" baseline="0" noProof="0">
                <a:ln>
                  <a:noFill/>
                </a:ln>
                <a:solidFill>
                  <a:srgbClr val="FFFFFF"/>
                </a:solidFill>
                <a:effectLst/>
                <a:uLnTx/>
                <a:uFillTx/>
                <a:latin typeface="EYInterstate Light" panose="02000506000000020004" pitchFamily="2" charset="0"/>
              </a:endParaRPr>
            </a:p>
          </p:txBody>
        </p:sp>
        <p:sp>
          <p:nvSpPr>
            <p:cNvPr id="36" name="TextBox 35">
              <a:extLst>
                <a:ext uri="{FF2B5EF4-FFF2-40B4-BE49-F238E27FC236}">
                  <a16:creationId xmlns:a16="http://schemas.microsoft.com/office/drawing/2014/main" id="{9EABA7AF-EED8-43BD-B455-9250338A7D88}"/>
                </a:ext>
              </a:extLst>
            </p:cNvPr>
            <p:cNvSpPr txBox="1"/>
            <p:nvPr/>
          </p:nvSpPr>
          <p:spPr>
            <a:xfrm>
              <a:off x="1457039" y="2407787"/>
              <a:ext cx="457200" cy="180819"/>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099" b="1" i="0" u="none" strike="noStrike" kern="1200" cap="none" spc="0" normalizeH="0" baseline="0" noProof="0">
                  <a:ln>
                    <a:noFill/>
                  </a:ln>
                  <a:solidFill>
                    <a:srgbClr val="646464">
                      <a:lumMod val="50000"/>
                    </a:srgbClr>
                  </a:solidFill>
                  <a:effectLst/>
                  <a:uLnTx/>
                  <a:uFillTx/>
                  <a:latin typeface="EYInterstate Light" panose="02000506000000020004" pitchFamily="2" charset="0"/>
                </a:rPr>
                <a:t>13.3%</a:t>
              </a:r>
            </a:p>
          </p:txBody>
        </p:sp>
        <p:sp>
          <p:nvSpPr>
            <p:cNvPr id="37" name="TextBox 36">
              <a:extLst>
                <a:ext uri="{FF2B5EF4-FFF2-40B4-BE49-F238E27FC236}">
                  <a16:creationId xmlns:a16="http://schemas.microsoft.com/office/drawing/2014/main" id="{FAF6021A-267F-42F6-9AF8-ABA9F3B08831}"/>
                </a:ext>
              </a:extLst>
            </p:cNvPr>
            <p:cNvSpPr txBox="1"/>
            <p:nvPr/>
          </p:nvSpPr>
          <p:spPr>
            <a:xfrm>
              <a:off x="725624" y="2357759"/>
              <a:ext cx="650486" cy="324704"/>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099" b="1" i="0" u="none" strike="noStrike" kern="1200" cap="none" spc="0" normalizeH="0" baseline="0" noProof="0">
                  <a:ln>
                    <a:noFill/>
                  </a:ln>
                  <a:solidFill>
                    <a:srgbClr val="FFFFFF"/>
                  </a:solidFill>
                  <a:effectLst/>
                  <a:uLnTx/>
                  <a:uFillTx/>
                  <a:latin typeface="EYInterstate Light" panose="02000506000000020004" pitchFamily="2" charset="0"/>
                </a:rPr>
                <a:t>Estados Unidos</a:t>
              </a:r>
            </a:p>
          </p:txBody>
        </p:sp>
      </p:grpSp>
      <p:grpSp>
        <p:nvGrpSpPr>
          <p:cNvPr id="38" name="Group 37">
            <a:extLst>
              <a:ext uri="{FF2B5EF4-FFF2-40B4-BE49-F238E27FC236}">
                <a16:creationId xmlns:a16="http://schemas.microsoft.com/office/drawing/2014/main" id="{8BA66277-F86B-4873-B023-E1C163C70266}"/>
              </a:ext>
            </a:extLst>
          </p:cNvPr>
          <p:cNvGrpSpPr/>
          <p:nvPr/>
        </p:nvGrpSpPr>
        <p:grpSpPr>
          <a:xfrm>
            <a:off x="1279848" y="3848195"/>
            <a:ext cx="1170984" cy="398134"/>
            <a:chOff x="727753" y="2310283"/>
            <a:chExt cx="1171594" cy="398341"/>
          </a:xfrm>
        </p:grpSpPr>
        <p:sp>
          <p:nvSpPr>
            <p:cNvPr id="39" name="Oval 38">
              <a:extLst>
                <a:ext uri="{FF2B5EF4-FFF2-40B4-BE49-F238E27FC236}">
                  <a16:creationId xmlns:a16="http://schemas.microsoft.com/office/drawing/2014/main" id="{6105C469-2455-4572-80E2-5F675D61808E}"/>
                </a:ext>
              </a:extLst>
            </p:cNvPr>
            <p:cNvSpPr/>
            <p:nvPr/>
          </p:nvSpPr>
          <p:spPr>
            <a:xfrm>
              <a:off x="1452941" y="2310283"/>
              <a:ext cx="398341" cy="398341"/>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3943" rtl="0" eaLnBrk="1" fontAlgn="auto" latinLnBrk="0" hangingPunct="1">
                <a:lnSpc>
                  <a:spcPct val="100000"/>
                </a:lnSpc>
                <a:spcBef>
                  <a:spcPts val="0"/>
                </a:spcBef>
                <a:spcAft>
                  <a:spcPts val="0"/>
                </a:spcAft>
                <a:buClrTx/>
                <a:buSzTx/>
                <a:buFontTx/>
                <a:buNone/>
                <a:tabLst/>
                <a:defRPr/>
              </a:pPr>
              <a:endParaRPr kumimoji="0" lang="es-PE" sz="600" b="1" i="0" u="none" strike="noStrike" kern="1200" cap="none" spc="0" normalizeH="0" baseline="0" noProof="0">
                <a:ln>
                  <a:noFill/>
                </a:ln>
                <a:solidFill>
                  <a:srgbClr val="FFFFFF"/>
                </a:solidFill>
                <a:effectLst/>
                <a:uLnTx/>
                <a:uFillTx/>
                <a:latin typeface="EYInterstate Light" panose="02000506000000020004" pitchFamily="2" charset="0"/>
              </a:endParaRPr>
            </a:p>
          </p:txBody>
        </p:sp>
        <p:sp>
          <p:nvSpPr>
            <p:cNvPr id="40" name="TextBox 39">
              <a:extLst>
                <a:ext uri="{FF2B5EF4-FFF2-40B4-BE49-F238E27FC236}">
                  <a16:creationId xmlns:a16="http://schemas.microsoft.com/office/drawing/2014/main" id="{92BC85BD-A22D-4B43-87A6-67C02D388B6E}"/>
                </a:ext>
              </a:extLst>
            </p:cNvPr>
            <p:cNvSpPr txBox="1"/>
            <p:nvPr/>
          </p:nvSpPr>
          <p:spPr>
            <a:xfrm>
              <a:off x="1442147" y="2419729"/>
              <a:ext cx="457200" cy="180819"/>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099" b="1" i="0" u="none" strike="noStrike" kern="1200" cap="none" spc="0" normalizeH="0" baseline="0" noProof="0">
                  <a:ln>
                    <a:noFill/>
                  </a:ln>
                  <a:solidFill>
                    <a:srgbClr val="646464">
                      <a:lumMod val="50000"/>
                    </a:srgbClr>
                  </a:solidFill>
                  <a:effectLst/>
                  <a:uLnTx/>
                  <a:uFillTx/>
                  <a:latin typeface="EYInterstate Light" panose="02000506000000020004" pitchFamily="2" charset="0"/>
                </a:rPr>
                <a:t>12.2%</a:t>
              </a:r>
            </a:p>
          </p:txBody>
        </p:sp>
        <p:sp>
          <p:nvSpPr>
            <p:cNvPr id="41" name="TextBox 40">
              <a:extLst>
                <a:ext uri="{FF2B5EF4-FFF2-40B4-BE49-F238E27FC236}">
                  <a16:creationId xmlns:a16="http://schemas.microsoft.com/office/drawing/2014/main" id="{939A7F82-78D9-4D5D-B55B-15883B7D6A09}"/>
                </a:ext>
              </a:extLst>
            </p:cNvPr>
            <p:cNvSpPr txBox="1"/>
            <p:nvPr/>
          </p:nvSpPr>
          <p:spPr>
            <a:xfrm>
              <a:off x="727753" y="2488283"/>
              <a:ext cx="647700" cy="180819"/>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099" b="1" i="0" u="none" strike="noStrike" kern="1200" cap="none" spc="0" normalizeH="0" baseline="0" noProof="0">
                  <a:ln>
                    <a:noFill/>
                  </a:ln>
                  <a:solidFill>
                    <a:srgbClr val="FFFFFF"/>
                  </a:solidFill>
                  <a:effectLst/>
                  <a:uLnTx/>
                  <a:uFillTx/>
                  <a:latin typeface="EYInterstate Light" panose="02000506000000020004" pitchFamily="2" charset="0"/>
                </a:rPr>
                <a:t>México</a:t>
              </a:r>
            </a:p>
          </p:txBody>
        </p:sp>
      </p:grpSp>
      <p:grpSp>
        <p:nvGrpSpPr>
          <p:cNvPr id="46" name="Group 45">
            <a:extLst>
              <a:ext uri="{FF2B5EF4-FFF2-40B4-BE49-F238E27FC236}">
                <a16:creationId xmlns:a16="http://schemas.microsoft.com/office/drawing/2014/main" id="{5FFD2A6D-5E45-4DC6-A852-5B8C0F1D6C90}"/>
              </a:ext>
            </a:extLst>
          </p:cNvPr>
          <p:cNvGrpSpPr/>
          <p:nvPr/>
        </p:nvGrpSpPr>
        <p:grpSpPr>
          <a:xfrm>
            <a:off x="923916" y="2214091"/>
            <a:ext cx="985898" cy="582673"/>
            <a:chOff x="937255" y="2125648"/>
            <a:chExt cx="986411" cy="582976"/>
          </a:xfrm>
        </p:grpSpPr>
        <p:sp>
          <p:nvSpPr>
            <p:cNvPr id="47" name="Oval 46">
              <a:extLst>
                <a:ext uri="{FF2B5EF4-FFF2-40B4-BE49-F238E27FC236}">
                  <a16:creationId xmlns:a16="http://schemas.microsoft.com/office/drawing/2014/main" id="{D574E50D-4FBC-4C6B-99BB-B7C3F7B91438}"/>
                </a:ext>
              </a:extLst>
            </p:cNvPr>
            <p:cNvSpPr/>
            <p:nvPr/>
          </p:nvSpPr>
          <p:spPr>
            <a:xfrm>
              <a:off x="1452941" y="2310283"/>
              <a:ext cx="398341" cy="398341"/>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3943" rtl="0" eaLnBrk="1" fontAlgn="auto" latinLnBrk="0" hangingPunct="1">
                <a:lnSpc>
                  <a:spcPct val="100000"/>
                </a:lnSpc>
                <a:spcBef>
                  <a:spcPts val="0"/>
                </a:spcBef>
                <a:spcAft>
                  <a:spcPts val="0"/>
                </a:spcAft>
                <a:buClrTx/>
                <a:buSzTx/>
                <a:buFontTx/>
                <a:buNone/>
                <a:tabLst/>
                <a:defRPr/>
              </a:pPr>
              <a:endParaRPr kumimoji="0" lang="es-PE" sz="600" b="1" i="0" u="none" strike="noStrike" kern="1200" cap="none" spc="0" normalizeH="0" baseline="0" noProof="0">
                <a:ln>
                  <a:noFill/>
                </a:ln>
                <a:solidFill>
                  <a:srgbClr val="FFFFFF"/>
                </a:solidFill>
                <a:effectLst/>
                <a:uLnTx/>
                <a:uFillTx/>
                <a:latin typeface="EYInterstate Light" panose="02000506000000020004" pitchFamily="2" charset="0"/>
              </a:endParaRPr>
            </a:p>
          </p:txBody>
        </p:sp>
        <p:sp>
          <p:nvSpPr>
            <p:cNvPr id="48" name="TextBox 47">
              <a:extLst>
                <a:ext uri="{FF2B5EF4-FFF2-40B4-BE49-F238E27FC236}">
                  <a16:creationId xmlns:a16="http://schemas.microsoft.com/office/drawing/2014/main" id="{112D9CEF-A569-41C6-86AE-7DED92B0B7E0}"/>
                </a:ext>
              </a:extLst>
            </p:cNvPr>
            <p:cNvSpPr txBox="1"/>
            <p:nvPr/>
          </p:nvSpPr>
          <p:spPr>
            <a:xfrm>
              <a:off x="1466466" y="2398360"/>
              <a:ext cx="457200" cy="180819"/>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099" b="1" i="0" u="none" strike="noStrike" kern="1200" cap="none" spc="0" normalizeH="0" baseline="0" noProof="0">
                  <a:ln>
                    <a:noFill/>
                  </a:ln>
                  <a:solidFill>
                    <a:srgbClr val="646464">
                      <a:lumMod val="50000"/>
                    </a:srgbClr>
                  </a:solidFill>
                  <a:effectLst/>
                  <a:uLnTx/>
                  <a:uFillTx/>
                  <a:latin typeface="EYInterstate Light" panose="02000506000000020004" pitchFamily="2" charset="0"/>
                </a:rPr>
                <a:t>15.6%</a:t>
              </a:r>
            </a:p>
          </p:txBody>
        </p:sp>
        <p:sp>
          <p:nvSpPr>
            <p:cNvPr id="49" name="TextBox 48">
              <a:extLst>
                <a:ext uri="{FF2B5EF4-FFF2-40B4-BE49-F238E27FC236}">
                  <a16:creationId xmlns:a16="http://schemas.microsoft.com/office/drawing/2014/main" id="{E41677EF-A11A-478F-A655-B612689F33E4}"/>
                </a:ext>
              </a:extLst>
            </p:cNvPr>
            <p:cNvSpPr txBox="1"/>
            <p:nvPr/>
          </p:nvSpPr>
          <p:spPr>
            <a:xfrm>
              <a:off x="937255" y="2125648"/>
              <a:ext cx="647700" cy="180819"/>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099" b="1" i="0" u="none" strike="noStrike" kern="1200" cap="none" spc="0" normalizeH="0" baseline="0" noProof="0">
                  <a:ln>
                    <a:noFill/>
                  </a:ln>
                  <a:solidFill>
                    <a:srgbClr val="FFFFFF"/>
                  </a:solidFill>
                  <a:effectLst/>
                  <a:uLnTx/>
                  <a:uFillTx/>
                  <a:latin typeface="EYInterstate Light" panose="02000506000000020004" pitchFamily="2" charset="0"/>
                </a:rPr>
                <a:t>Canadá</a:t>
              </a:r>
            </a:p>
          </p:txBody>
        </p:sp>
      </p:grpSp>
      <p:grpSp>
        <p:nvGrpSpPr>
          <p:cNvPr id="50" name="Group 49">
            <a:extLst>
              <a:ext uri="{FF2B5EF4-FFF2-40B4-BE49-F238E27FC236}">
                <a16:creationId xmlns:a16="http://schemas.microsoft.com/office/drawing/2014/main" id="{FF0FA305-8E50-4907-94CB-EBF305FF330A}"/>
              </a:ext>
            </a:extLst>
          </p:cNvPr>
          <p:cNvGrpSpPr/>
          <p:nvPr/>
        </p:nvGrpSpPr>
        <p:grpSpPr>
          <a:xfrm>
            <a:off x="6871288" y="3424775"/>
            <a:ext cx="1122287" cy="441535"/>
            <a:chOff x="1452941" y="2310283"/>
            <a:chExt cx="1122872" cy="441765"/>
          </a:xfrm>
        </p:grpSpPr>
        <p:sp>
          <p:nvSpPr>
            <p:cNvPr id="51" name="Oval 50">
              <a:extLst>
                <a:ext uri="{FF2B5EF4-FFF2-40B4-BE49-F238E27FC236}">
                  <a16:creationId xmlns:a16="http://schemas.microsoft.com/office/drawing/2014/main" id="{A603EE98-C2F7-4EB6-9231-DCB072665351}"/>
                </a:ext>
              </a:extLst>
            </p:cNvPr>
            <p:cNvSpPr/>
            <p:nvPr/>
          </p:nvSpPr>
          <p:spPr>
            <a:xfrm>
              <a:off x="1452941" y="2310283"/>
              <a:ext cx="398341" cy="398341"/>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3943" rtl="0" eaLnBrk="1" fontAlgn="auto" latinLnBrk="0" hangingPunct="1">
                <a:lnSpc>
                  <a:spcPct val="100000"/>
                </a:lnSpc>
                <a:spcBef>
                  <a:spcPts val="0"/>
                </a:spcBef>
                <a:spcAft>
                  <a:spcPts val="0"/>
                </a:spcAft>
                <a:buClrTx/>
                <a:buSzTx/>
                <a:buFontTx/>
                <a:buNone/>
                <a:tabLst/>
                <a:defRPr/>
              </a:pPr>
              <a:endParaRPr kumimoji="0" lang="es-PE" sz="600" b="1" i="0" u="none" strike="noStrike" kern="1200" cap="none" spc="0" normalizeH="0" baseline="0" noProof="0">
                <a:ln>
                  <a:noFill/>
                </a:ln>
                <a:solidFill>
                  <a:srgbClr val="FFFFFF"/>
                </a:solidFill>
                <a:effectLst/>
                <a:uLnTx/>
                <a:uFillTx/>
                <a:latin typeface="EYInterstate Light" panose="02000506000000020004" pitchFamily="2" charset="0"/>
              </a:endParaRPr>
            </a:p>
          </p:txBody>
        </p:sp>
        <p:sp>
          <p:nvSpPr>
            <p:cNvPr id="52" name="TextBox 51">
              <a:extLst>
                <a:ext uri="{FF2B5EF4-FFF2-40B4-BE49-F238E27FC236}">
                  <a16:creationId xmlns:a16="http://schemas.microsoft.com/office/drawing/2014/main" id="{B4413816-FB8F-4780-A5CF-16A2747DFCDB}"/>
                </a:ext>
              </a:extLst>
            </p:cNvPr>
            <p:cNvSpPr txBox="1"/>
            <p:nvPr/>
          </p:nvSpPr>
          <p:spPr>
            <a:xfrm>
              <a:off x="1457039" y="2398360"/>
              <a:ext cx="457200" cy="180819"/>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099" b="1" i="0" u="none" strike="noStrike" kern="1200" cap="none" spc="0" normalizeH="0" baseline="0" noProof="0">
                  <a:ln>
                    <a:noFill/>
                  </a:ln>
                  <a:solidFill>
                    <a:srgbClr val="646464">
                      <a:lumMod val="50000"/>
                    </a:srgbClr>
                  </a:solidFill>
                  <a:effectLst/>
                  <a:uLnTx/>
                  <a:uFillTx/>
                  <a:latin typeface="EYInterstate Light" panose="02000506000000020004" pitchFamily="2" charset="0"/>
                </a:rPr>
                <a:t>20.3%</a:t>
              </a:r>
            </a:p>
          </p:txBody>
        </p:sp>
        <p:sp>
          <p:nvSpPr>
            <p:cNvPr id="53" name="TextBox 52">
              <a:extLst>
                <a:ext uri="{FF2B5EF4-FFF2-40B4-BE49-F238E27FC236}">
                  <a16:creationId xmlns:a16="http://schemas.microsoft.com/office/drawing/2014/main" id="{3484ADDE-5386-44C4-80EC-93D43B49A8A6}"/>
                </a:ext>
              </a:extLst>
            </p:cNvPr>
            <p:cNvSpPr txBox="1"/>
            <p:nvPr/>
          </p:nvSpPr>
          <p:spPr>
            <a:xfrm>
              <a:off x="1928113" y="2571229"/>
              <a:ext cx="647700" cy="180819"/>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099" b="1" i="0" u="none" strike="noStrike" kern="1200" cap="none" spc="0" normalizeH="0" baseline="0" noProof="0">
                  <a:ln>
                    <a:noFill/>
                  </a:ln>
                  <a:solidFill>
                    <a:srgbClr val="FFFFFF"/>
                  </a:solidFill>
                  <a:effectLst/>
                  <a:uLnTx/>
                  <a:uFillTx/>
                  <a:latin typeface="EYInterstate Light" panose="02000506000000020004" pitchFamily="2" charset="0"/>
                </a:rPr>
                <a:t>China</a:t>
              </a:r>
            </a:p>
          </p:txBody>
        </p:sp>
      </p:grpSp>
      <p:grpSp>
        <p:nvGrpSpPr>
          <p:cNvPr id="54" name="Group 53">
            <a:extLst>
              <a:ext uri="{FF2B5EF4-FFF2-40B4-BE49-F238E27FC236}">
                <a16:creationId xmlns:a16="http://schemas.microsoft.com/office/drawing/2014/main" id="{B31B739B-08E9-4E4B-8BB5-1134BF7D07C4}"/>
              </a:ext>
            </a:extLst>
          </p:cNvPr>
          <p:cNvGrpSpPr/>
          <p:nvPr/>
        </p:nvGrpSpPr>
        <p:grpSpPr>
          <a:xfrm>
            <a:off x="7599819" y="3234371"/>
            <a:ext cx="1181323" cy="398134"/>
            <a:chOff x="1452941" y="2310283"/>
            <a:chExt cx="1181938" cy="398341"/>
          </a:xfrm>
        </p:grpSpPr>
        <p:sp>
          <p:nvSpPr>
            <p:cNvPr id="55" name="Oval 54">
              <a:extLst>
                <a:ext uri="{FF2B5EF4-FFF2-40B4-BE49-F238E27FC236}">
                  <a16:creationId xmlns:a16="http://schemas.microsoft.com/office/drawing/2014/main" id="{C7177A67-A33D-4C68-8F4E-1A1026B47AE9}"/>
                </a:ext>
              </a:extLst>
            </p:cNvPr>
            <p:cNvSpPr/>
            <p:nvPr/>
          </p:nvSpPr>
          <p:spPr>
            <a:xfrm>
              <a:off x="1452941" y="2310283"/>
              <a:ext cx="398341" cy="398341"/>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3943" rtl="0" eaLnBrk="1" fontAlgn="auto" latinLnBrk="0" hangingPunct="1">
                <a:lnSpc>
                  <a:spcPct val="100000"/>
                </a:lnSpc>
                <a:spcBef>
                  <a:spcPts val="0"/>
                </a:spcBef>
                <a:spcAft>
                  <a:spcPts val="0"/>
                </a:spcAft>
                <a:buClrTx/>
                <a:buSzTx/>
                <a:buFontTx/>
                <a:buNone/>
                <a:tabLst/>
                <a:defRPr/>
              </a:pPr>
              <a:endParaRPr kumimoji="0" lang="es-PE" sz="600" b="1" i="0" u="none" strike="noStrike" kern="1200" cap="none" spc="0" normalizeH="0" baseline="0" noProof="0">
                <a:ln>
                  <a:noFill/>
                </a:ln>
                <a:solidFill>
                  <a:srgbClr val="FFFFFF"/>
                </a:solidFill>
                <a:effectLst/>
                <a:uLnTx/>
                <a:uFillTx/>
                <a:latin typeface="EYInterstate Light" panose="02000506000000020004" pitchFamily="2" charset="0"/>
              </a:endParaRPr>
            </a:p>
          </p:txBody>
        </p:sp>
        <p:sp>
          <p:nvSpPr>
            <p:cNvPr id="56" name="TextBox 55">
              <a:extLst>
                <a:ext uri="{FF2B5EF4-FFF2-40B4-BE49-F238E27FC236}">
                  <a16:creationId xmlns:a16="http://schemas.microsoft.com/office/drawing/2014/main" id="{96292554-39DF-4CB3-8833-636ECFEBC050}"/>
                </a:ext>
              </a:extLst>
            </p:cNvPr>
            <p:cNvSpPr txBox="1"/>
            <p:nvPr/>
          </p:nvSpPr>
          <p:spPr>
            <a:xfrm>
              <a:off x="1512647" y="2418802"/>
              <a:ext cx="457200" cy="180819"/>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099" b="1" i="0" u="none" strike="noStrike" kern="1200" cap="none" spc="0" normalizeH="0" baseline="0" noProof="0">
                  <a:ln>
                    <a:noFill/>
                  </a:ln>
                  <a:solidFill>
                    <a:srgbClr val="646464">
                      <a:lumMod val="50000"/>
                    </a:srgbClr>
                  </a:solidFill>
                  <a:effectLst/>
                  <a:uLnTx/>
                  <a:uFillTx/>
                  <a:latin typeface="EYInterstate Light" panose="02000506000000020004" pitchFamily="2" charset="0"/>
                </a:rPr>
                <a:t>2.4%</a:t>
              </a:r>
            </a:p>
          </p:txBody>
        </p:sp>
        <p:sp>
          <p:nvSpPr>
            <p:cNvPr id="57" name="TextBox 56">
              <a:extLst>
                <a:ext uri="{FF2B5EF4-FFF2-40B4-BE49-F238E27FC236}">
                  <a16:creationId xmlns:a16="http://schemas.microsoft.com/office/drawing/2014/main" id="{ED81737C-F244-4187-A443-74113EE1AF29}"/>
                </a:ext>
              </a:extLst>
            </p:cNvPr>
            <p:cNvSpPr txBox="1"/>
            <p:nvPr/>
          </p:nvSpPr>
          <p:spPr>
            <a:xfrm>
              <a:off x="1987179" y="2517980"/>
              <a:ext cx="647700" cy="180819"/>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099" b="1" i="0" u="none" strike="noStrike" kern="1200" cap="none" spc="0" normalizeH="0" baseline="0" noProof="0">
                  <a:ln>
                    <a:noFill/>
                  </a:ln>
                  <a:solidFill>
                    <a:srgbClr val="FFFFFF"/>
                  </a:solidFill>
                  <a:effectLst/>
                  <a:uLnTx/>
                  <a:uFillTx/>
                  <a:latin typeface="EYInterstate Light" panose="02000506000000020004" pitchFamily="2" charset="0"/>
                </a:rPr>
                <a:t>Japón</a:t>
              </a:r>
            </a:p>
          </p:txBody>
        </p:sp>
      </p:grpSp>
      <p:grpSp>
        <p:nvGrpSpPr>
          <p:cNvPr id="58" name="Group 57">
            <a:extLst>
              <a:ext uri="{FF2B5EF4-FFF2-40B4-BE49-F238E27FC236}">
                <a16:creationId xmlns:a16="http://schemas.microsoft.com/office/drawing/2014/main" id="{8FD1600C-F221-45AE-B26C-D31F4851980A}"/>
              </a:ext>
            </a:extLst>
          </p:cNvPr>
          <p:cNvGrpSpPr/>
          <p:nvPr/>
        </p:nvGrpSpPr>
        <p:grpSpPr>
          <a:xfrm>
            <a:off x="3133519" y="4139297"/>
            <a:ext cx="861669" cy="607054"/>
            <a:chOff x="1452941" y="2101254"/>
            <a:chExt cx="862118" cy="607370"/>
          </a:xfrm>
        </p:grpSpPr>
        <p:sp>
          <p:nvSpPr>
            <p:cNvPr id="59" name="Oval 58">
              <a:extLst>
                <a:ext uri="{FF2B5EF4-FFF2-40B4-BE49-F238E27FC236}">
                  <a16:creationId xmlns:a16="http://schemas.microsoft.com/office/drawing/2014/main" id="{0994A073-5EC7-472F-B708-06612D5D6F04}"/>
                </a:ext>
              </a:extLst>
            </p:cNvPr>
            <p:cNvSpPr/>
            <p:nvPr/>
          </p:nvSpPr>
          <p:spPr>
            <a:xfrm>
              <a:off x="1452941" y="2310283"/>
              <a:ext cx="398341" cy="398341"/>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3943" rtl="0" eaLnBrk="1" fontAlgn="auto" latinLnBrk="0" hangingPunct="1">
                <a:lnSpc>
                  <a:spcPct val="100000"/>
                </a:lnSpc>
                <a:spcBef>
                  <a:spcPts val="0"/>
                </a:spcBef>
                <a:spcAft>
                  <a:spcPts val="0"/>
                </a:spcAft>
                <a:buClrTx/>
                <a:buSzTx/>
                <a:buFontTx/>
                <a:buNone/>
                <a:tabLst/>
                <a:defRPr/>
              </a:pPr>
              <a:endParaRPr kumimoji="0" lang="es-PE" sz="600" b="1" i="0" u="none" strike="noStrike" kern="1200" cap="none" spc="0" normalizeH="0" baseline="0" noProof="0">
                <a:ln>
                  <a:noFill/>
                </a:ln>
                <a:solidFill>
                  <a:srgbClr val="FFFFFF"/>
                </a:solidFill>
                <a:effectLst/>
                <a:uLnTx/>
                <a:uFillTx/>
                <a:latin typeface="EYInterstate Light" panose="02000506000000020004" pitchFamily="2" charset="0"/>
              </a:endParaRPr>
            </a:p>
          </p:txBody>
        </p:sp>
        <p:sp>
          <p:nvSpPr>
            <p:cNvPr id="60" name="TextBox 59">
              <a:extLst>
                <a:ext uri="{FF2B5EF4-FFF2-40B4-BE49-F238E27FC236}">
                  <a16:creationId xmlns:a16="http://schemas.microsoft.com/office/drawing/2014/main" id="{6BCFEDD1-82FD-4F2C-A898-2A64833E2E02}"/>
                </a:ext>
              </a:extLst>
            </p:cNvPr>
            <p:cNvSpPr txBox="1"/>
            <p:nvPr/>
          </p:nvSpPr>
          <p:spPr>
            <a:xfrm>
              <a:off x="1469061" y="2412503"/>
              <a:ext cx="457200" cy="180819"/>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099" b="1" i="0" u="none" strike="noStrike" kern="1200" cap="none" spc="0" normalizeH="0" baseline="0" noProof="0">
                  <a:ln>
                    <a:noFill/>
                  </a:ln>
                  <a:solidFill>
                    <a:srgbClr val="646464">
                      <a:lumMod val="50000"/>
                    </a:srgbClr>
                  </a:solidFill>
                  <a:effectLst/>
                  <a:uLnTx/>
                  <a:uFillTx/>
                  <a:latin typeface="EYInterstate Light" panose="02000506000000020004" pitchFamily="2" charset="0"/>
                </a:rPr>
                <a:t> 3.8%</a:t>
              </a:r>
            </a:p>
          </p:txBody>
        </p:sp>
        <p:sp>
          <p:nvSpPr>
            <p:cNvPr id="61" name="TextBox 60">
              <a:extLst>
                <a:ext uri="{FF2B5EF4-FFF2-40B4-BE49-F238E27FC236}">
                  <a16:creationId xmlns:a16="http://schemas.microsoft.com/office/drawing/2014/main" id="{51101F3B-0CA0-4C9D-988E-598180A5BF0F}"/>
                </a:ext>
              </a:extLst>
            </p:cNvPr>
            <p:cNvSpPr txBox="1"/>
            <p:nvPr/>
          </p:nvSpPr>
          <p:spPr>
            <a:xfrm>
              <a:off x="1667359" y="2101254"/>
              <a:ext cx="647700" cy="180819"/>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099" b="1" i="0" u="none" strike="noStrike" kern="1200" cap="none" spc="0" normalizeH="0" baseline="0" noProof="0">
                  <a:ln>
                    <a:noFill/>
                  </a:ln>
                  <a:solidFill>
                    <a:srgbClr val="FFFFFF"/>
                  </a:solidFill>
                  <a:effectLst/>
                  <a:uLnTx/>
                  <a:uFillTx/>
                  <a:latin typeface="EYInterstate Light" panose="02000506000000020004" pitchFamily="2" charset="0"/>
                </a:rPr>
                <a:t>Brasil</a:t>
              </a:r>
            </a:p>
          </p:txBody>
        </p:sp>
      </p:grpSp>
      <p:grpSp>
        <p:nvGrpSpPr>
          <p:cNvPr id="62" name="Group 61">
            <a:extLst>
              <a:ext uri="{FF2B5EF4-FFF2-40B4-BE49-F238E27FC236}">
                <a16:creationId xmlns:a16="http://schemas.microsoft.com/office/drawing/2014/main" id="{172A2DFF-7FC7-4EA8-9094-CFC31FA65832}"/>
              </a:ext>
            </a:extLst>
          </p:cNvPr>
          <p:cNvGrpSpPr/>
          <p:nvPr/>
        </p:nvGrpSpPr>
        <p:grpSpPr>
          <a:xfrm>
            <a:off x="7475986" y="4807515"/>
            <a:ext cx="1296166" cy="398134"/>
            <a:chOff x="1452941" y="2310283"/>
            <a:chExt cx="1296841" cy="398341"/>
          </a:xfrm>
        </p:grpSpPr>
        <p:sp>
          <p:nvSpPr>
            <p:cNvPr id="63" name="Oval 62">
              <a:extLst>
                <a:ext uri="{FF2B5EF4-FFF2-40B4-BE49-F238E27FC236}">
                  <a16:creationId xmlns:a16="http://schemas.microsoft.com/office/drawing/2014/main" id="{68A75054-82C1-424F-A03F-4C4E8134EB88}"/>
                </a:ext>
              </a:extLst>
            </p:cNvPr>
            <p:cNvSpPr/>
            <p:nvPr/>
          </p:nvSpPr>
          <p:spPr>
            <a:xfrm>
              <a:off x="1452941" y="2310283"/>
              <a:ext cx="398341" cy="398341"/>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3943" rtl="0" eaLnBrk="1" fontAlgn="auto" latinLnBrk="0" hangingPunct="1">
                <a:lnSpc>
                  <a:spcPct val="100000"/>
                </a:lnSpc>
                <a:spcBef>
                  <a:spcPts val="0"/>
                </a:spcBef>
                <a:spcAft>
                  <a:spcPts val="0"/>
                </a:spcAft>
                <a:buClrTx/>
                <a:buSzTx/>
                <a:buFontTx/>
                <a:buNone/>
                <a:tabLst/>
                <a:defRPr/>
              </a:pPr>
              <a:endParaRPr kumimoji="0" lang="es-PE" sz="600" b="1" i="0" u="none" strike="noStrike" kern="1200" cap="none" spc="0" normalizeH="0" baseline="0" noProof="0">
                <a:ln>
                  <a:noFill/>
                </a:ln>
                <a:solidFill>
                  <a:srgbClr val="FFFFFF"/>
                </a:solidFill>
                <a:effectLst/>
                <a:uLnTx/>
                <a:uFillTx/>
                <a:latin typeface="EYInterstate Light" panose="02000506000000020004" pitchFamily="2" charset="0"/>
              </a:endParaRPr>
            </a:p>
          </p:txBody>
        </p:sp>
        <p:sp>
          <p:nvSpPr>
            <p:cNvPr id="64" name="TextBox 63">
              <a:extLst>
                <a:ext uri="{FF2B5EF4-FFF2-40B4-BE49-F238E27FC236}">
                  <a16:creationId xmlns:a16="http://schemas.microsoft.com/office/drawing/2014/main" id="{5168AB31-30FE-4221-A9AF-D746E7D0D46E}"/>
                </a:ext>
              </a:extLst>
            </p:cNvPr>
            <p:cNvSpPr txBox="1"/>
            <p:nvPr/>
          </p:nvSpPr>
          <p:spPr>
            <a:xfrm>
              <a:off x="1509701" y="2409216"/>
              <a:ext cx="457200" cy="180819"/>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099" b="1" i="0" u="none" strike="noStrike" kern="1200" cap="none" spc="0" normalizeH="0" baseline="0" noProof="0">
                  <a:ln>
                    <a:noFill/>
                  </a:ln>
                  <a:solidFill>
                    <a:srgbClr val="646464">
                      <a:lumMod val="50000"/>
                    </a:srgbClr>
                  </a:solidFill>
                  <a:effectLst/>
                  <a:uLnTx/>
                  <a:uFillTx/>
                  <a:latin typeface="EYInterstate Light" panose="02000506000000020004" pitchFamily="2" charset="0"/>
                </a:rPr>
                <a:t>5.5%</a:t>
              </a:r>
            </a:p>
          </p:txBody>
        </p:sp>
        <p:sp>
          <p:nvSpPr>
            <p:cNvPr id="65" name="TextBox 64">
              <a:extLst>
                <a:ext uri="{FF2B5EF4-FFF2-40B4-BE49-F238E27FC236}">
                  <a16:creationId xmlns:a16="http://schemas.microsoft.com/office/drawing/2014/main" id="{0CC6A1D2-B980-464D-B570-5B6DC0A60632}"/>
                </a:ext>
              </a:extLst>
            </p:cNvPr>
            <p:cNvSpPr txBox="1"/>
            <p:nvPr/>
          </p:nvSpPr>
          <p:spPr>
            <a:xfrm>
              <a:off x="1989248" y="2427061"/>
              <a:ext cx="760534" cy="180819"/>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099" b="1" i="0" u="none" strike="noStrike" kern="1200" cap="none" spc="0" normalizeH="0" baseline="0" noProof="0">
                  <a:ln>
                    <a:noFill/>
                  </a:ln>
                  <a:solidFill>
                    <a:srgbClr val="FFFFFF"/>
                  </a:solidFill>
                  <a:effectLst/>
                  <a:uLnTx/>
                  <a:uFillTx/>
                  <a:latin typeface="EYInterstate Light" panose="02000506000000020004" pitchFamily="2" charset="0"/>
                </a:rPr>
                <a:t>Australia</a:t>
              </a:r>
            </a:p>
          </p:txBody>
        </p:sp>
      </p:grpSp>
      <p:sp>
        <p:nvSpPr>
          <p:cNvPr id="5" name="Marcador de número de diapositiva 4">
            <a:extLst>
              <a:ext uri="{FF2B5EF4-FFF2-40B4-BE49-F238E27FC236}">
                <a16:creationId xmlns:a16="http://schemas.microsoft.com/office/drawing/2014/main" id="{952D6126-B23E-4C84-98F2-7B011F32E47B}"/>
              </a:ext>
            </a:extLst>
          </p:cNvPr>
          <p:cNvSpPr>
            <a:spLocks noGrp="1"/>
          </p:cNvSpPr>
          <p:nvPr>
            <p:ph type="sldNum" sz="quarter" idx="12"/>
          </p:nvPr>
        </p:nvSpPr>
        <p:spPr/>
        <p: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err="1">
                <a:ln>
                  <a:noFill/>
                </a:ln>
                <a:solidFill>
                  <a:srgbClr val="FFFFFF"/>
                </a:solidFill>
                <a:effectLst/>
                <a:uLnTx/>
                <a:uFillTx/>
                <a:latin typeface="EYInterstate Light" panose="02000506000000020004" pitchFamily="2" charset="0"/>
              </a:rPr>
              <a:t>Página</a:t>
            </a:r>
            <a:r>
              <a:rPr kumimoji="0" lang="en-IN" sz="800" b="0" i="0" u="none" strike="noStrike" kern="1200" cap="none" spc="0" normalizeH="0" baseline="0" noProof="0">
                <a:ln>
                  <a:noFill/>
                </a:ln>
                <a:solidFill>
                  <a:srgbClr val="FFFFFF"/>
                </a:solidFill>
                <a:effectLst/>
                <a:uLnTx/>
                <a:uFillTx/>
                <a:latin typeface="EYInterstate Light" panose="02000506000000020004" pitchFamily="2" charset="0"/>
              </a:rPr>
              <a:t> </a:t>
            </a:r>
            <a:fld id="{F1BC30E3-FFE5-4B91-AA19-87A149EBB9EE}" type="slidenum">
              <a:rPr kumimoji="0" sz="800" b="0" i="0" u="none" strike="noStrike" kern="1200" cap="none" spc="0" normalizeH="0" baseline="0" noProof="0">
                <a:ln>
                  <a:noFill/>
                </a:ln>
                <a:solidFill>
                  <a:srgbClr val="FFFFFF"/>
                </a:solidFill>
                <a:effectLst/>
                <a:uLnTx/>
                <a:uFillTx/>
                <a:latin typeface="EYInterstate Light" panose="02000506000000020004" pitchFamily="2" charset="0"/>
              </a:rPr>
              <a:pPr marL="0" marR="0" lvl="0" indent="0" algn="l" defTabSz="913943" rtl="0" eaLnBrk="1" fontAlgn="auto" latinLnBrk="0" hangingPunct="1">
                <a:lnSpc>
                  <a:spcPct val="100000"/>
                </a:lnSpc>
                <a:spcBef>
                  <a:spcPts val="0"/>
                </a:spcBef>
                <a:spcAft>
                  <a:spcPts val="0"/>
                </a:spcAft>
                <a:buClrTx/>
                <a:buSzTx/>
                <a:buFontTx/>
                <a:buNone/>
                <a:tabLst/>
                <a:defRPr/>
              </a:pPr>
              <a:t>16</a:t>
            </a:fld>
            <a:endParaRPr kumimoji="0" sz="800" b="0" i="0" u="none" strike="noStrike" kern="1200" cap="none" spc="0" normalizeH="0" baseline="0" noProof="0">
              <a:ln>
                <a:noFill/>
              </a:ln>
              <a:solidFill>
                <a:srgbClr val="FFFFFF"/>
              </a:solidFill>
              <a:effectLst/>
              <a:uLnTx/>
              <a:uFillTx/>
              <a:latin typeface="EYInterstate Light" panose="02000506000000020004" pitchFamily="2" charset="0"/>
            </a:endParaRPr>
          </a:p>
        </p:txBody>
      </p:sp>
      <p:grpSp>
        <p:nvGrpSpPr>
          <p:cNvPr id="66" name="Group 65">
            <a:extLst>
              <a:ext uri="{FF2B5EF4-FFF2-40B4-BE49-F238E27FC236}">
                <a16:creationId xmlns:a16="http://schemas.microsoft.com/office/drawing/2014/main" id="{772B2283-1956-4F77-A421-3DC9045B65E9}"/>
              </a:ext>
            </a:extLst>
          </p:cNvPr>
          <p:cNvGrpSpPr/>
          <p:nvPr/>
        </p:nvGrpSpPr>
        <p:grpSpPr>
          <a:xfrm>
            <a:off x="1713755" y="4641949"/>
            <a:ext cx="895240" cy="398134"/>
            <a:chOff x="1069630" y="2310283"/>
            <a:chExt cx="895706" cy="398341"/>
          </a:xfrm>
        </p:grpSpPr>
        <p:sp>
          <p:nvSpPr>
            <p:cNvPr id="67" name="Oval 66">
              <a:extLst>
                <a:ext uri="{FF2B5EF4-FFF2-40B4-BE49-F238E27FC236}">
                  <a16:creationId xmlns:a16="http://schemas.microsoft.com/office/drawing/2014/main" id="{24AC3436-7AA8-4B39-AB0C-C74E7F4DD6C5}"/>
                </a:ext>
              </a:extLst>
            </p:cNvPr>
            <p:cNvSpPr/>
            <p:nvPr/>
          </p:nvSpPr>
          <p:spPr>
            <a:xfrm>
              <a:off x="1452941" y="2310283"/>
              <a:ext cx="398341" cy="398341"/>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3943" rtl="0" eaLnBrk="1" fontAlgn="auto" latinLnBrk="0" hangingPunct="1">
                <a:lnSpc>
                  <a:spcPct val="100000"/>
                </a:lnSpc>
                <a:spcBef>
                  <a:spcPts val="0"/>
                </a:spcBef>
                <a:spcAft>
                  <a:spcPts val="0"/>
                </a:spcAft>
                <a:buClrTx/>
                <a:buSzTx/>
                <a:buFontTx/>
                <a:buNone/>
                <a:tabLst/>
                <a:defRPr/>
              </a:pPr>
              <a:endParaRPr kumimoji="0" lang="es-PE" sz="600" b="1" i="0" u="none" strike="noStrike" kern="1200" cap="none" spc="0" normalizeH="0" baseline="0" noProof="0">
                <a:ln>
                  <a:noFill/>
                </a:ln>
                <a:solidFill>
                  <a:srgbClr val="FFFFFF"/>
                </a:solidFill>
                <a:effectLst/>
                <a:uLnTx/>
                <a:uFillTx/>
                <a:latin typeface="EYInterstate Light" panose="02000506000000020004" pitchFamily="2" charset="0"/>
              </a:endParaRPr>
            </a:p>
          </p:txBody>
        </p:sp>
        <p:sp>
          <p:nvSpPr>
            <p:cNvPr id="68" name="TextBox 67">
              <a:extLst>
                <a:ext uri="{FF2B5EF4-FFF2-40B4-BE49-F238E27FC236}">
                  <a16:creationId xmlns:a16="http://schemas.microsoft.com/office/drawing/2014/main" id="{71B9A0C5-B7E3-4AB7-8B9B-3D9091F446B8}"/>
                </a:ext>
              </a:extLst>
            </p:cNvPr>
            <p:cNvSpPr txBox="1"/>
            <p:nvPr/>
          </p:nvSpPr>
          <p:spPr>
            <a:xfrm>
              <a:off x="1508136" y="2408825"/>
              <a:ext cx="457200" cy="180819"/>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099" b="1" i="0" u="none" strike="noStrike" kern="1200" cap="none" spc="0" normalizeH="0" baseline="0" noProof="0">
                  <a:ln>
                    <a:noFill/>
                  </a:ln>
                  <a:solidFill>
                    <a:srgbClr val="646464">
                      <a:lumMod val="50000"/>
                    </a:srgbClr>
                  </a:solidFill>
                  <a:effectLst/>
                  <a:uLnTx/>
                  <a:uFillTx/>
                  <a:latin typeface="EYInterstate Light" panose="02000506000000020004" pitchFamily="2" charset="0"/>
                </a:rPr>
                <a:t>3.8%</a:t>
              </a:r>
            </a:p>
          </p:txBody>
        </p:sp>
        <p:sp>
          <p:nvSpPr>
            <p:cNvPr id="69" name="TextBox 68">
              <a:extLst>
                <a:ext uri="{FF2B5EF4-FFF2-40B4-BE49-F238E27FC236}">
                  <a16:creationId xmlns:a16="http://schemas.microsoft.com/office/drawing/2014/main" id="{2C7CC185-370B-434E-90D3-B01950C0EE1A}"/>
                </a:ext>
              </a:extLst>
            </p:cNvPr>
            <p:cNvSpPr txBox="1"/>
            <p:nvPr/>
          </p:nvSpPr>
          <p:spPr>
            <a:xfrm>
              <a:off x="1069630" y="2414740"/>
              <a:ext cx="647700" cy="180819"/>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099" b="1" i="0" u="none" strike="noStrike" kern="1200" cap="none" spc="0" normalizeH="0" baseline="0" noProof="0">
                  <a:ln>
                    <a:noFill/>
                  </a:ln>
                  <a:solidFill>
                    <a:srgbClr val="FFFFFF"/>
                  </a:solidFill>
                  <a:effectLst/>
                  <a:uLnTx/>
                  <a:uFillTx/>
                  <a:latin typeface="EYInterstate Light" panose="02000506000000020004" pitchFamily="2" charset="0"/>
                </a:rPr>
                <a:t>Perú</a:t>
              </a:r>
            </a:p>
          </p:txBody>
        </p:sp>
      </p:grpSp>
      <p:grpSp>
        <p:nvGrpSpPr>
          <p:cNvPr id="70" name="Group 69">
            <a:extLst>
              <a:ext uri="{FF2B5EF4-FFF2-40B4-BE49-F238E27FC236}">
                <a16:creationId xmlns:a16="http://schemas.microsoft.com/office/drawing/2014/main" id="{53565556-4D1D-47D3-A0A8-A1E40CACD4BB}"/>
              </a:ext>
            </a:extLst>
          </p:cNvPr>
          <p:cNvGrpSpPr/>
          <p:nvPr/>
        </p:nvGrpSpPr>
        <p:grpSpPr>
          <a:xfrm>
            <a:off x="6928724" y="3980127"/>
            <a:ext cx="1130953" cy="398134"/>
            <a:chOff x="1444271" y="2480670"/>
            <a:chExt cx="1131542" cy="398341"/>
          </a:xfrm>
        </p:grpSpPr>
        <p:sp>
          <p:nvSpPr>
            <p:cNvPr id="71" name="Oval 70">
              <a:extLst>
                <a:ext uri="{FF2B5EF4-FFF2-40B4-BE49-F238E27FC236}">
                  <a16:creationId xmlns:a16="http://schemas.microsoft.com/office/drawing/2014/main" id="{FD6AC84B-FCBA-4112-BECF-C13F00D20F08}"/>
                </a:ext>
              </a:extLst>
            </p:cNvPr>
            <p:cNvSpPr/>
            <p:nvPr/>
          </p:nvSpPr>
          <p:spPr>
            <a:xfrm>
              <a:off x="1444271" y="2480670"/>
              <a:ext cx="398341" cy="398341"/>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3943" rtl="0" eaLnBrk="1" fontAlgn="auto" latinLnBrk="0" hangingPunct="1">
                <a:lnSpc>
                  <a:spcPct val="100000"/>
                </a:lnSpc>
                <a:spcBef>
                  <a:spcPts val="0"/>
                </a:spcBef>
                <a:spcAft>
                  <a:spcPts val="0"/>
                </a:spcAft>
                <a:buClrTx/>
                <a:buSzTx/>
                <a:buFontTx/>
                <a:buNone/>
                <a:tabLst/>
                <a:defRPr/>
              </a:pPr>
              <a:endParaRPr kumimoji="0" lang="es-PE" sz="600" b="1" i="0" u="none" strike="noStrike" kern="1200" cap="none" spc="0" normalizeH="0" baseline="0" noProof="0">
                <a:ln>
                  <a:noFill/>
                </a:ln>
                <a:solidFill>
                  <a:srgbClr val="FFFFFF"/>
                </a:solidFill>
                <a:effectLst/>
                <a:uLnTx/>
                <a:uFillTx/>
                <a:latin typeface="EYInterstate Light" panose="02000506000000020004" pitchFamily="2" charset="0"/>
              </a:endParaRPr>
            </a:p>
          </p:txBody>
        </p:sp>
        <p:sp>
          <p:nvSpPr>
            <p:cNvPr id="72" name="TextBox 71">
              <a:extLst>
                <a:ext uri="{FF2B5EF4-FFF2-40B4-BE49-F238E27FC236}">
                  <a16:creationId xmlns:a16="http://schemas.microsoft.com/office/drawing/2014/main" id="{EE38CE15-6A87-4267-A6AF-7B6983B995D6}"/>
                </a:ext>
              </a:extLst>
            </p:cNvPr>
            <p:cNvSpPr txBox="1"/>
            <p:nvPr/>
          </p:nvSpPr>
          <p:spPr>
            <a:xfrm>
              <a:off x="1480210" y="2569173"/>
              <a:ext cx="457200" cy="180819"/>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099" b="1" i="0" u="none" strike="noStrike" kern="1200" cap="none" spc="0" normalizeH="0" baseline="0" noProof="0">
                  <a:ln>
                    <a:noFill/>
                  </a:ln>
                  <a:solidFill>
                    <a:srgbClr val="646464">
                      <a:lumMod val="50000"/>
                    </a:srgbClr>
                  </a:solidFill>
                  <a:effectLst/>
                  <a:uLnTx/>
                  <a:uFillTx/>
                  <a:latin typeface="EYInterstate Light" panose="02000506000000020004" pitchFamily="2" charset="0"/>
                </a:rPr>
                <a:t>0.2%</a:t>
              </a:r>
            </a:p>
          </p:txBody>
        </p:sp>
        <p:sp>
          <p:nvSpPr>
            <p:cNvPr id="73" name="TextBox 72">
              <a:extLst>
                <a:ext uri="{FF2B5EF4-FFF2-40B4-BE49-F238E27FC236}">
                  <a16:creationId xmlns:a16="http://schemas.microsoft.com/office/drawing/2014/main" id="{2ECC81F2-43F7-4558-B7EE-BB6979762C38}"/>
                </a:ext>
              </a:extLst>
            </p:cNvPr>
            <p:cNvSpPr txBox="1"/>
            <p:nvPr/>
          </p:nvSpPr>
          <p:spPr>
            <a:xfrm>
              <a:off x="1928113" y="2571229"/>
              <a:ext cx="647700" cy="180819"/>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099" b="1" i="0" u="none" strike="noStrike" kern="1200" cap="none" spc="0" normalizeH="0" baseline="0" noProof="0">
                  <a:ln>
                    <a:noFill/>
                  </a:ln>
                  <a:solidFill>
                    <a:srgbClr val="FFFFFF"/>
                  </a:solidFill>
                  <a:effectLst/>
                  <a:uLnTx/>
                  <a:uFillTx/>
                  <a:latin typeface="EYInterstate Light" panose="02000506000000020004" pitchFamily="2" charset="0"/>
                </a:rPr>
                <a:t>Corea</a:t>
              </a:r>
            </a:p>
          </p:txBody>
        </p:sp>
      </p:grpSp>
      <p:sp>
        <p:nvSpPr>
          <p:cNvPr id="75" name="TextBox 74">
            <a:extLst>
              <a:ext uri="{FF2B5EF4-FFF2-40B4-BE49-F238E27FC236}">
                <a16:creationId xmlns:a16="http://schemas.microsoft.com/office/drawing/2014/main" id="{AE00853F-03BB-42D4-A885-131EB1D19FEF}"/>
              </a:ext>
            </a:extLst>
          </p:cNvPr>
          <p:cNvSpPr txBox="1"/>
          <p:nvPr/>
        </p:nvSpPr>
        <p:spPr>
          <a:xfrm>
            <a:off x="688583" y="6044897"/>
            <a:ext cx="5931228" cy="193670"/>
          </a:xfrm>
          <a:prstGeom prst="rect">
            <a:avLst/>
          </a:prstGeom>
          <a:noFill/>
        </p:spPr>
        <p:txBody>
          <a:bodyPr wrap="non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199" b="0" i="1" u="none" strike="noStrike" kern="1200" cap="none" spc="0" normalizeH="0" baseline="0" noProof="0">
                <a:ln>
                  <a:noFill/>
                </a:ln>
                <a:solidFill>
                  <a:srgbClr val="FFFFFF"/>
                </a:solidFill>
                <a:effectLst/>
                <a:uLnTx/>
                <a:uFillTx/>
                <a:latin typeface="EYInterstate Light" panose="02000506000000020004" pitchFamily="2" charset="0"/>
              </a:rPr>
              <a:t>Fuente: MINEM (Cartera de proyectos de construcción de mina; a noviembre de 2021)</a:t>
            </a:r>
          </a:p>
        </p:txBody>
      </p:sp>
      <p:pic>
        <p:nvPicPr>
          <p:cNvPr id="4" name="Imagen 7" descr="Logotipo, nombre de la empresa&#10;&#10;Descripción generada automáticamente">
            <a:extLst>
              <a:ext uri="{FF2B5EF4-FFF2-40B4-BE49-F238E27FC236}">
                <a16:creationId xmlns:a16="http://schemas.microsoft.com/office/drawing/2014/main" id="{CC4B4722-A98D-91DC-0B86-2C99ACAC6A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84187" y="-3347"/>
            <a:ext cx="1404796" cy="972398"/>
          </a:xfrm>
          <a:prstGeom prst="rect">
            <a:avLst/>
          </a:prstGeom>
        </p:spPr>
      </p:pic>
    </p:spTree>
    <p:extLst>
      <p:ext uri="{BB962C8B-B14F-4D97-AF65-F5344CB8AC3E}">
        <p14:creationId xmlns:p14="http://schemas.microsoft.com/office/powerpoint/2010/main" val="632973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E2A168-C2D5-7A6A-B35F-7B9CC09FC7BD}"/>
              </a:ext>
            </a:extLst>
          </p:cNvPr>
          <p:cNvSpPr>
            <a:spLocks noGrp="1"/>
          </p:cNvSpPr>
          <p:nvPr>
            <p:ph type="title"/>
          </p:nvPr>
        </p:nvSpPr>
        <p:spPr/>
        <p:txBody>
          <a:bodyPr/>
          <a:lstStyle/>
          <a:p>
            <a:r>
              <a:rPr lang="es-ES" sz="2950">
                <a:latin typeface="EYInterstate Light" panose="02000506000000020004" pitchFamily="2" charset="0"/>
                <a:cs typeface="Arial"/>
              </a:rPr>
              <a:t>Panorama político en LATAM</a:t>
            </a:r>
            <a:endParaRPr lang="es-ES">
              <a:latin typeface="EYInterstate Light" panose="02000506000000020004" pitchFamily="2" charset="0"/>
            </a:endParaRPr>
          </a:p>
        </p:txBody>
      </p:sp>
      <p:pic>
        <p:nvPicPr>
          <p:cNvPr id="5" name="Picture 4" descr="Map&#10;&#10;Description automatically generated">
            <a:extLst>
              <a:ext uri="{FF2B5EF4-FFF2-40B4-BE49-F238E27FC236}">
                <a16:creationId xmlns:a16="http://schemas.microsoft.com/office/drawing/2014/main" id="{D9233EAA-9DA1-457E-9DBB-3FA3A103240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85620" y="1275397"/>
            <a:ext cx="8620760" cy="4849178"/>
          </a:xfrm>
          <a:prstGeom prst="rect">
            <a:avLst/>
          </a:prstGeom>
        </p:spPr>
      </p:pic>
    </p:spTree>
    <p:extLst>
      <p:ext uri="{BB962C8B-B14F-4D97-AF65-F5344CB8AC3E}">
        <p14:creationId xmlns:p14="http://schemas.microsoft.com/office/powerpoint/2010/main" val="1778716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25B2A9-A0B0-7E05-0192-013674D7062D}"/>
              </a:ext>
            </a:extLst>
          </p:cNvPr>
          <p:cNvSpPr>
            <a:spLocks noGrp="1"/>
          </p:cNvSpPr>
          <p:nvPr>
            <p:ph type="ctrTitle"/>
          </p:nvPr>
        </p:nvSpPr>
        <p:spPr>
          <a:xfrm>
            <a:off x="4807240" y="2380199"/>
            <a:ext cx="6397468" cy="860400"/>
          </a:xfrm>
        </p:spPr>
        <p:txBody>
          <a:bodyPr anchor="t">
            <a:normAutofit/>
          </a:bodyPr>
          <a:lstStyle/>
          <a:p>
            <a:pPr>
              <a:spcBef>
                <a:spcPct val="20000"/>
              </a:spcBef>
              <a:buClr>
                <a:schemeClr val="accent2"/>
              </a:buClr>
              <a:buSzPct val="70000"/>
            </a:pPr>
            <a:r>
              <a:rPr lang="es-ES" sz="3000">
                <a:latin typeface="EYInterstate Light" panose="02000506000000020004" pitchFamily="2" charset="0"/>
                <a:ea typeface="+mn-lt"/>
                <a:cs typeface="+mn-lt"/>
              </a:rPr>
              <a:t>TEMA 2</a:t>
            </a:r>
          </a:p>
        </p:txBody>
      </p:sp>
      <p:sp>
        <p:nvSpPr>
          <p:cNvPr id="8" name="Subtitle 2">
            <a:extLst>
              <a:ext uri="{FF2B5EF4-FFF2-40B4-BE49-F238E27FC236}">
                <a16:creationId xmlns:a16="http://schemas.microsoft.com/office/drawing/2014/main" id="{C9D5F2EE-521B-E2B2-2780-7E3BF2236023}"/>
              </a:ext>
            </a:extLst>
          </p:cNvPr>
          <p:cNvSpPr>
            <a:spLocks noGrp="1"/>
          </p:cNvSpPr>
          <p:nvPr>
            <p:ph type="subTitle" idx="1"/>
          </p:nvPr>
        </p:nvSpPr>
        <p:spPr>
          <a:xfrm>
            <a:off x="4807240" y="3291759"/>
            <a:ext cx="6397468" cy="645742"/>
          </a:xfrm>
        </p:spPr>
        <p:txBody>
          <a:bodyPr/>
          <a:lstStyle/>
          <a:p>
            <a:r>
              <a:rPr lang="es-MX" sz="1950">
                <a:latin typeface="EYInterstate Light" panose="02000506000000020004" pitchFamily="2" charset="0"/>
                <a:ea typeface="+mn-lt"/>
                <a:cs typeface="+mn-lt"/>
              </a:rPr>
              <a:t>Régimen fiscal en Chile, México y Perú</a:t>
            </a:r>
          </a:p>
          <a:p>
            <a:endParaRPr lang="en-US" sz="1950">
              <a:latin typeface="EYInterstate Light" panose="02000506000000020004" pitchFamily="2" charset="0"/>
            </a:endParaRPr>
          </a:p>
        </p:txBody>
      </p:sp>
    </p:spTree>
    <p:extLst>
      <p:ext uri="{BB962C8B-B14F-4D97-AF65-F5344CB8AC3E}">
        <p14:creationId xmlns:p14="http://schemas.microsoft.com/office/powerpoint/2010/main" val="980659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a:extLst>
              <a:ext uri="{FF2B5EF4-FFF2-40B4-BE49-F238E27FC236}">
                <a16:creationId xmlns:a16="http://schemas.microsoft.com/office/drawing/2014/main" id="{F37A2E41-8C0B-43F4-9900-17721D4EF0BE}"/>
              </a:ext>
            </a:extLst>
          </p:cNvPr>
          <p:cNvSpPr txBox="1">
            <a:spLocks/>
          </p:cNvSpPr>
          <p:nvPr/>
        </p:nvSpPr>
        <p:spPr>
          <a:xfrm>
            <a:off x="634477" y="369698"/>
            <a:ext cx="10069858" cy="426615"/>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a:lstStyle>
          <a:p>
            <a:pPr marL="0" marR="0" lvl="0" indent="0" algn="l" defTabSz="913943" rtl="0" eaLnBrk="1" fontAlgn="auto" latinLnBrk="0" hangingPunct="1">
              <a:lnSpc>
                <a:spcPct val="85000"/>
              </a:lnSpc>
              <a:spcBef>
                <a:spcPct val="0"/>
              </a:spcBef>
              <a:spcAft>
                <a:spcPts val="0"/>
              </a:spcAft>
              <a:buClrTx/>
              <a:buSzTx/>
              <a:buFontTx/>
              <a:buNone/>
              <a:tabLst/>
              <a:defRPr/>
            </a:pPr>
            <a:r>
              <a:rPr kumimoji="0" lang="es-PE" sz="2750" b="0" i="0" u="none" strike="noStrike" kern="1200" cap="none" spc="0" normalizeH="0" baseline="0" noProof="0">
                <a:ln>
                  <a:noFill/>
                </a:ln>
                <a:solidFill>
                  <a:srgbClr val="FFFFFF"/>
                </a:solidFill>
                <a:effectLst/>
                <a:uLnTx/>
                <a:uFillTx/>
                <a:latin typeface="EYInterstate Light"/>
                <a:cs typeface="Arial"/>
              </a:rPr>
              <a:t>Impuestos y gravámenes a la actividad minera en </a:t>
            </a:r>
            <a:r>
              <a:rPr lang="es-PE" sz="2750" b="0">
                <a:solidFill>
                  <a:srgbClr val="FFFFFF"/>
                </a:solidFill>
                <a:latin typeface="EYInterstate Light"/>
                <a:cs typeface="Arial"/>
              </a:rPr>
              <a:t>Chile</a:t>
            </a:r>
            <a:endParaRPr kumimoji="0" lang="es-PE" sz="2799" b="0" i="0" u="none" strike="noStrike" kern="1200" cap="none" spc="0" normalizeH="0" baseline="0" noProof="0">
              <a:ln>
                <a:noFill/>
              </a:ln>
              <a:solidFill>
                <a:srgbClr val="FFFFFF"/>
              </a:solidFill>
              <a:effectLst/>
              <a:uLnTx/>
              <a:uFillTx/>
              <a:latin typeface="EYInterstate Light" panose="02000506000000020004" pitchFamily="2" charset="0"/>
              <a:ea typeface="+mj-ea"/>
              <a:cs typeface="Arial" pitchFamily="34" charset="0"/>
            </a:endParaRPr>
          </a:p>
        </p:txBody>
      </p:sp>
      <p:sp>
        <p:nvSpPr>
          <p:cNvPr id="26" name="Marcador de número de diapositiva 4">
            <a:extLst>
              <a:ext uri="{FF2B5EF4-FFF2-40B4-BE49-F238E27FC236}">
                <a16:creationId xmlns:a16="http://schemas.microsoft.com/office/drawing/2014/main" id="{33B1D438-A597-45D6-82ED-07BD2B4A7DBE}"/>
              </a:ext>
            </a:extLst>
          </p:cNvPr>
          <p:cNvSpPr>
            <a:spLocks noGrp="1"/>
          </p:cNvSpPr>
          <p:nvPr>
            <p:ph type="sldNum" sz="quarter" idx="12"/>
          </p:nvPr>
        </p:nvSpPr>
        <p:spPr>
          <a:xfrm>
            <a:off x="616901" y="6469660"/>
            <a:ext cx="850189" cy="179906"/>
          </a:xfrm>
        </p:spPr>
        <p: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err="1">
                <a:ln>
                  <a:noFill/>
                </a:ln>
                <a:solidFill>
                  <a:srgbClr val="FFFFFF"/>
                </a:solidFill>
                <a:effectLst/>
                <a:uLnTx/>
                <a:uFillTx/>
                <a:latin typeface="EYInterstate Light" panose="02000506000000020004" pitchFamily="2" charset="0"/>
                <a:ea typeface="+mn-ea"/>
                <a:cs typeface="+mn-cs"/>
              </a:rPr>
              <a:t>Página</a:t>
            </a:r>
            <a:r>
              <a:rPr kumimoji="0" lang="en-IN" sz="8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rPr>
              <a:t> </a:t>
            </a:r>
            <a:fld id="{F1BC30E3-FFE5-4B91-AA19-87A149EBB9EE}" type="slidenum">
              <a:rPr kumimoji="0" sz="8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rPr>
              <a:pPr marL="0" marR="0" lvl="0" indent="0" algn="l" defTabSz="913943" rtl="0" eaLnBrk="1" fontAlgn="auto" latinLnBrk="0" hangingPunct="1">
                <a:lnSpc>
                  <a:spcPct val="100000"/>
                </a:lnSpc>
                <a:spcBef>
                  <a:spcPts val="0"/>
                </a:spcBef>
                <a:spcAft>
                  <a:spcPts val="0"/>
                </a:spcAft>
                <a:buClrTx/>
                <a:buSzTx/>
                <a:buFontTx/>
                <a:buNone/>
                <a:tabLst/>
                <a:defRPr/>
              </a:pPr>
              <a:t>19</a:t>
            </a:fld>
            <a:endParaRPr kumimoji="0" sz="8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endParaRPr>
          </a:p>
        </p:txBody>
      </p:sp>
      <p:pic>
        <p:nvPicPr>
          <p:cNvPr id="7" name="Imagen 3" descr="Imagen que contiene Icono&#10;&#10;Descripción generada automáticamente">
            <a:extLst>
              <a:ext uri="{FF2B5EF4-FFF2-40B4-BE49-F238E27FC236}">
                <a16:creationId xmlns:a16="http://schemas.microsoft.com/office/drawing/2014/main" id="{0CF7AEFA-5E30-DB7A-833C-00626838C5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71430" y="2456"/>
            <a:ext cx="1619062" cy="998514"/>
          </a:xfrm>
          <a:prstGeom prst="rect">
            <a:avLst/>
          </a:prstGeom>
        </p:spPr>
      </p:pic>
      <p:pic>
        <p:nvPicPr>
          <p:cNvPr id="12" name="Imagen 15">
            <a:extLst>
              <a:ext uri="{FF2B5EF4-FFF2-40B4-BE49-F238E27FC236}">
                <a16:creationId xmlns:a16="http://schemas.microsoft.com/office/drawing/2014/main" id="{9614DFEB-2A1D-1897-B50B-2FE7481B16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3415" y="1225913"/>
            <a:ext cx="9925171" cy="5031211"/>
          </a:xfrm>
          <a:prstGeom prst="rect">
            <a:avLst/>
          </a:prstGeom>
        </p:spPr>
      </p:pic>
    </p:spTree>
    <p:extLst>
      <p:ext uri="{BB962C8B-B14F-4D97-AF65-F5344CB8AC3E}">
        <p14:creationId xmlns:p14="http://schemas.microsoft.com/office/powerpoint/2010/main" val="1954043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0D06C537-BF4C-4569-9E7A-EF7888ECDAE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30" t="20720" r="3155" b="62428"/>
          <a:stretch/>
        </p:blipFill>
        <p:spPr>
          <a:xfrm>
            <a:off x="457200" y="5707704"/>
            <a:ext cx="11332191" cy="540696"/>
          </a:xfrm>
          <a:prstGeom prst="rect">
            <a:avLst/>
          </a:prstGeom>
          <a:noFill/>
          <a:ln>
            <a:noFill/>
          </a:ln>
        </p:spPr>
      </p:pic>
      <p:sp>
        <p:nvSpPr>
          <p:cNvPr id="11" name="Title 10">
            <a:extLst>
              <a:ext uri="{FF2B5EF4-FFF2-40B4-BE49-F238E27FC236}">
                <a16:creationId xmlns:a16="http://schemas.microsoft.com/office/drawing/2014/main" id="{61237747-21C3-4461-A1BE-C84F7E16F953}"/>
              </a:ext>
            </a:extLst>
          </p:cNvPr>
          <p:cNvSpPr>
            <a:spLocks noGrp="1"/>
          </p:cNvSpPr>
          <p:nvPr>
            <p:ph type="title"/>
          </p:nvPr>
        </p:nvSpPr>
        <p:spPr/>
        <p:txBody>
          <a:bodyPr/>
          <a:lstStyle/>
          <a:p>
            <a:r>
              <a:rPr lang="es-MX" sz="2950" dirty="0">
                <a:latin typeface="EYInterstate Light" panose="02000506000000020004" pitchFamily="2" charset="0"/>
                <a:cs typeface="Arial"/>
              </a:rPr>
              <a:t>Expositores</a:t>
            </a:r>
            <a:endParaRPr lang="es-MX" dirty="0">
              <a:latin typeface="EYInterstate Light" panose="02000506000000020004" pitchFamily="2" charset="0"/>
            </a:endParaRPr>
          </a:p>
        </p:txBody>
      </p:sp>
      <p:grpSp>
        <p:nvGrpSpPr>
          <p:cNvPr id="6" name="Group 5">
            <a:extLst>
              <a:ext uri="{FF2B5EF4-FFF2-40B4-BE49-F238E27FC236}">
                <a16:creationId xmlns:a16="http://schemas.microsoft.com/office/drawing/2014/main" id="{C6B76071-ADFA-4AFA-BD1E-29461617CB90}"/>
              </a:ext>
            </a:extLst>
          </p:cNvPr>
          <p:cNvGrpSpPr/>
          <p:nvPr/>
        </p:nvGrpSpPr>
        <p:grpSpPr>
          <a:xfrm>
            <a:off x="3914121" y="1345477"/>
            <a:ext cx="4363758" cy="4078749"/>
            <a:chOff x="3967469" y="1345477"/>
            <a:chExt cx="4363758" cy="4078749"/>
          </a:xfrm>
        </p:grpSpPr>
        <p:grpSp>
          <p:nvGrpSpPr>
            <p:cNvPr id="2" name="Group 1">
              <a:extLst>
                <a:ext uri="{FF2B5EF4-FFF2-40B4-BE49-F238E27FC236}">
                  <a16:creationId xmlns:a16="http://schemas.microsoft.com/office/drawing/2014/main" id="{82137023-2E4E-4194-9BF3-088D3EFC7B1D}"/>
                </a:ext>
              </a:extLst>
            </p:cNvPr>
            <p:cNvGrpSpPr/>
            <p:nvPr/>
          </p:nvGrpSpPr>
          <p:grpSpPr>
            <a:xfrm>
              <a:off x="3967469" y="1345477"/>
              <a:ext cx="1920262" cy="4078749"/>
              <a:chOff x="4866061" y="1280239"/>
              <a:chExt cx="1920262" cy="4078749"/>
            </a:xfrm>
          </p:grpSpPr>
          <p:pic>
            <p:nvPicPr>
              <p:cNvPr id="13" name="Picture 12" descr="A picture containing person, person, necktie, wearing&#10;&#10;Description automatically generated">
                <a:extLst>
                  <a:ext uri="{FF2B5EF4-FFF2-40B4-BE49-F238E27FC236}">
                    <a16:creationId xmlns:a16="http://schemas.microsoft.com/office/drawing/2014/main" id="{FF6A748B-5D22-4239-AA33-971151911D4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845" b="16346"/>
              <a:stretch/>
            </p:blipFill>
            <p:spPr>
              <a:xfrm>
                <a:off x="5083698" y="1280239"/>
                <a:ext cx="1532623" cy="1754503"/>
              </a:xfrm>
              <a:prstGeom prst="rect">
                <a:avLst/>
              </a:prstGeom>
            </p:spPr>
          </p:pic>
          <p:sp>
            <p:nvSpPr>
              <p:cNvPr id="14" name="TextBox 13">
                <a:extLst>
                  <a:ext uri="{FF2B5EF4-FFF2-40B4-BE49-F238E27FC236}">
                    <a16:creationId xmlns:a16="http://schemas.microsoft.com/office/drawing/2014/main" id="{2E028ACB-FA82-49D1-B0B1-0F1F3E46FB9D}"/>
                  </a:ext>
                </a:extLst>
              </p:cNvPr>
              <p:cNvSpPr txBox="1"/>
              <p:nvPr/>
            </p:nvSpPr>
            <p:spPr>
              <a:xfrm>
                <a:off x="4866061" y="3391097"/>
                <a:ext cx="1920262" cy="817147"/>
              </a:xfrm>
              <a:prstGeom prst="rect">
                <a:avLst/>
              </a:prstGeom>
              <a:noFill/>
            </p:spPr>
            <p:txBody>
              <a:bodyPr wrap="square" lIns="0" tIns="36576" rIns="0" bIns="0" rtlCol="0" anchor="t">
                <a:spAutoFit/>
              </a:bodyPr>
              <a:lstStyle/>
              <a:p>
                <a:pPr algn="ctr">
                  <a:lnSpc>
                    <a:spcPct val="85000"/>
                  </a:lnSpc>
                  <a:spcAft>
                    <a:spcPts val="600"/>
                  </a:spcAft>
                  <a:buClr>
                    <a:schemeClr val="accent2"/>
                  </a:buClr>
                  <a:buSzPct val="70000"/>
                </a:pPr>
                <a:r>
                  <a:rPr lang="es-MX" sz="1050" b="1" dirty="0">
                    <a:latin typeface="EYInterstate Light" panose="02000506000000020004" pitchFamily="2" charset="0"/>
                  </a:rPr>
                  <a:t>José I. Pizarro-Suárez V.</a:t>
                </a:r>
              </a:p>
              <a:p>
                <a:pPr algn="ctr">
                  <a:lnSpc>
                    <a:spcPct val="85000"/>
                  </a:lnSpc>
                  <a:spcAft>
                    <a:spcPts val="600"/>
                  </a:spcAft>
                  <a:buClr>
                    <a:schemeClr val="accent2"/>
                  </a:buClr>
                  <a:buSzPct val="70000"/>
                </a:pPr>
                <a:r>
                  <a:rPr lang="es-MX" sz="1050" dirty="0">
                    <a:solidFill>
                      <a:schemeClr val="bg1"/>
                    </a:solidFill>
                    <a:latin typeface="EYInterstate Light" panose="02000506000000020004" pitchFamily="2" charset="0"/>
                  </a:rPr>
                  <a:t>Socio de Impuestos </a:t>
                </a:r>
              </a:p>
              <a:p>
                <a:pPr algn="ctr">
                  <a:lnSpc>
                    <a:spcPct val="85000"/>
                  </a:lnSpc>
                  <a:spcAft>
                    <a:spcPts val="600"/>
                  </a:spcAft>
                  <a:buClr>
                    <a:schemeClr val="accent2"/>
                  </a:buClr>
                  <a:buSzPct val="70000"/>
                </a:pPr>
                <a:r>
                  <a:rPr lang="es-MX" sz="1050" dirty="0">
                    <a:solidFill>
                      <a:schemeClr val="bg1"/>
                    </a:solidFill>
                    <a:latin typeface="EYInterstate Light" panose="02000506000000020004" pitchFamily="2" charset="0"/>
                  </a:rPr>
                  <a:t>EY México</a:t>
                </a:r>
              </a:p>
              <a:p>
                <a:pPr algn="ctr">
                  <a:lnSpc>
                    <a:spcPct val="85000"/>
                  </a:lnSpc>
                  <a:spcAft>
                    <a:spcPts val="600"/>
                  </a:spcAft>
                  <a:buClr>
                    <a:schemeClr val="accent2"/>
                  </a:buClr>
                  <a:buSzPct val="70000"/>
                </a:pPr>
                <a:r>
                  <a:rPr lang="es-MX" sz="1050" dirty="0">
                    <a:solidFill>
                      <a:schemeClr val="bg1"/>
                    </a:solidFill>
                    <a:latin typeface="EYInterstate Light" panose="02000506000000020004" pitchFamily="2" charset="0"/>
                  </a:rPr>
                  <a:t>jose.pizarro@mx.ey.com</a:t>
                </a:r>
              </a:p>
            </p:txBody>
          </p:sp>
          <p:pic>
            <p:nvPicPr>
              <p:cNvPr id="29" name="Picture 28">
                <a:extLst>
                  <a:ext uri="{FF2B5EF4-FFF2-40B4-BE49-F238E27FC236}">
                    <a16:creationId xmlns:a16="http://schemas.microsoft.com/office/drawing/2014/main" id="{569BB205-F42E-4CE4-A467-915F657F217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01070" y="4818292"/>
                <a:ext cx="867277" cy="540696"/>
              </a:xfrm>
              <a:prstGeom prst="rect">
                <a:avLst/>
              </a:prstGeom>
            </p:spPr>
          </p:pic>
          <p:cxnSp>
            <p:nvCxnSpPr>
              <p:cNvPr id="38" name="Straight Connector 37">
                <a:extLst>
                  <a:ext uri="{FF2B5EF4-FFF2-40B4-BE49-F238E27FC236}">
                    <a16:creationId xmlns:a16="http://schemas.microsoft.com/office/drawing/2014/main" id="{A99167A5-E4BE-4BB1-8F8B-4C6A2C4984F6}"/>
                  </a:ext>
                </a:extLst>
              </p:cNvPr>
              <p:cNvCxnSpPr/>
              <p:nvPr/>
            </p:nvCxnSpPr>
            <p:spPr>
              <a:xfrm flipV="1">
                <a:off x="5834709" y="4335452"/>
                <a:ext cx="0" cy="426618"/>
              </a:xfrm>
              <a:prstGeom prst="line">
                <a:avLst/>
              </a:prstGeom>
              <a:ln w="12700">
                <a:solidFill>
                  <a:schemeClr val="accent1"/>
                </a:solidFill>
                <a:prstDash val="lgDash"/>
                <a:tailEnd type="none"/>
              </a:ln>
            </p:spPr>
            <p:style>
              <a:lnRef idx="1">
                <a:schemeClr val="accent1"/>
              </a:lnRef>
              <a:fillRef idx="0">
                <a:schemeClr val="accent1"/>
              </a:fillRef>
              <a:effectRef idx="0">
                <a:schemeClr val="accent1"/>
              </a:effectRef>
              <a:fontRef idx="minor">
                <a:schemeClr val="tx1"/>
              </a:fontRef>
            </p:style>
          </p:cxnSp>
          <p:sp>
            <p:nvSpPr>
              <p:cNvPr id="44" name="Right Bracket 43">
                <a:extLst>
                  <a:ext uri="{FF2B5EF4-FFF2-40B4-BE49-F238E27FC236}">
                    <a16:creationId xmlns:a16="http://schemas.microsoft.com/office/drawing/2014/main" id="{12DB231C-882C-406D-B716-79ADBBC4BC65}"/>
                  </a:ext>
                </a:extLst>
              </p:cNvPr>
              <p:cNvSpPr/>
              <p:nvPr/>
            </p:nvSpPr>
            <p:spPr>
              <a:xfrm rot="5400000">
                <a:off x="5804856" y="3452049"/>
                <a:ext cx="83311" cy="1666234"/>
              </a:xfrm>
              <a:prstGeom prst="rightBracket">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grpSp>
        <p:grpSp>
          <p:nvGrpSpPr>
            <p:cNvPr id="25" name="Group 24">
              <a:extLst>
                <a:ext uri="{FF2B5EF4-FFF2-40B4-BE49-F238E27FC236}">
                  <a16:creationId xmlns:a16="http://schemas.microsoft.com/office/drawing/2014/main" id="{13B449F2-0BAE-4C32-BDF8-88515EDE7862}"/>
                </a:ext>
              </a:extLst>
            </p:cNvPr>
            <p:cNvGrpSpPr/>
            <p:nvPr/>
          </p:nvGrpSpPr>
          <p:grpSpPr>
            <a:xfrm>
              <a:off x="6410965" y="1345478"/>
              <a:ext cx="1920262" cy="4078748"/>
              <a:chOff x="4866061" y="1280240"/>
              <a:chExt cx="1920262" cy="4078748"/>
            </a:xfrm>
          </p:grpSpPr>
          <p:pic>
            <p:nvPicPr>
              <p:cNvPr id="26" name="Picture 25">
                <a:extLst>
                  <a:ext uri="{FF2B5EF4-FFF2-40B4-BE49-F238E27FC236}">
                    <a16:creationId xmlns:a16="http://schemas.microsoft.com/office/drawing/2014/main" id="{775B4AC4-E611-4373-9662-1831BD728F0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6323" r="6323"/>
              <a:stretch/>
            </p:blipFill>
            <p:spPr>
              <a:xfrm>
                <a:off x="5036064" y="1280240"/>
                <a:ext cx="1532624" cy="1754503"/>
              </a:xfrm>
              <a:prstGeom prst="rect">
                <a:avLst/>
              </a:prstGeom>
            </p:spPr>
          </p:pic>
          <p:sp>
            <p:nvSpPr>
              <p:cNvPr id="27" name="TextBox 26">
                <a:extLst>
                  <a:ext uri="{FF2B5EF4-FFF2-40B4-BE49-F238E27FC236}">
                    <a16:creationId xmlns:a16="http://schemas.microsoft.com/office/drawing/2014/main" id="{07961F5D-C763-40EE-88DC-4EF5BB15A7A5}"/>
                  </a:ext>
                </a:extLst>
              </p:cNvPr>
              <p:cNvSpPr txBox="1"/>
              <p:nvPr/>
            </p:nvSpPr>
            <p:spPr>
              <a:xfrm>
                <a:off x="4866061" y="3391097"/>
                <a:ext cx="1920262" cy="817147"/>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s-MX" sz="1050" b="1" dirty="0">
                    <a:latin typeface="EYInterstate Light" panose="02000506000000020004" pitchFamily="2" charset="0"/>
                  </a:rPr>
                  <a:t>Fernando Junco</a:t>
                </a:r>
              </a:p>
              <a:p>
                <a:pPr algn="ctr">
                  <a:lnSpc>
                    <a:spcPct val="85000"/>
                  </a:lnSpc>
                  <a:spcAft>
                    <a:spcPts val="600"/>
                  </a:spcAft>
                  <a:buClr>
                    <a:schemeClr val="accent2"/>
                  </a:buClr>
                  <a:buSzPct val="70000"/>
                </a:pPr>
                <a:r>
                  <a:rPr lang="es-MX" sz="1050" dirty="0">
                    <a:solidFill>
                      <a:schemeClr val="bg1"/>
                    </a:solidFill>
                    <a:latin typeface="EYInterstate Light" panose="02000506000000020004" pitchFamily="2" charset="0"/>
                  </a:rPr>
                  <a:t>Senior Manager de Impuestos</a:t>
                </a:r>
              </a:p>
              <a:p>
                <a:pPr algn="ctr">
                  <a:lnSpc>
                    <a:spcPct val="85000"/>
                  </a:lnSpc>
                  <a:spcAft>
                    <a:spcPts val="600"/>
                  </a:spcAft>
                  <a:buClr>
                    <a:schemeClr val="accent2"/>
                  </a:buClr>
                  <a:buSzPct val="70000"/>
                </a:pPr>
                <a:r>
                  <a:rPr lang="es-MX" sz="1050" dirty="0">
                    <a:solidFill>
                      <a:schemeClr val="bg1"/>
                    </a:solidFill>
                    <a:latin typeface="EYInterstate Light" panose="02000506000000020004" pitchFamily="2" charset="0"/>
                  </a:rPr>
                  <a:t>EY México</a:t>
                </a:r>
              </a:p>
              <a:p>
                <a:pPr algn="ctr">
                  <a:lnSpc>
                    <a:spcPct val="85000"/>
                  </a:lnSpc>
                  <a:spcAft>
                    <a:spcPts val="600"/>
                  </a:spcAft>
                  <a:buClr>
                    <a:schemeClr val="accent2"/>
                  </a:buClr>
                  <a:buSzPct val="70000"/>
                </a:pPr>
                <a:r>
                  <a:rPr lang="es-MX" sz="1050" dirty="0">
                    <a:solidFill>
                      <a:schemeClr val="bg1"/>
                    </a:solidFill>
                    <a:latin typeface="EYInterstate Light" panose="02000506000000020004" pitchFamily="2" charset="0"/>
                  </a:rPr>
                  <a:t>fernando.junco1@mx.ey.com</a:t>
                </a:r>
              </a:p>
            </p:txBody>
          </p:sp>
          <p:pic>
            <p:nvPicPr>
              <p:cNvPr id="28" name="Picture 27">
                <a:extLst>
                  <a:ext uri="{FF2B5EF4-FFF2-40B4-BE49-F238E27FC236}">
                    <a16:creationId xmlns:a16="http://schemas.microsoft.com/office/drawing/2014/main" id="{6B84B35F-E5C5-4FF8-9320-27F3778EE5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01070" y="4818292"/>
                <a:ext cx="867277" cy="540696"/>
              </a:xfrm>
              <a:prstGeom prst="rect">
                <a:avLst/>
              </a:prstGeom>
            </p:spPr>
          </p:pic>
          <p:cxnSp>
            <p:nvCxnSpPr>
              <p:cNvPr id="30" name="Straight Connector 29">
                <a:extLst>
                  <a:ext uri="{FF2B5EF4-FFF2-40B4-BE49-F238E27FC236}">
                    <a16:creationId xmlns:a16="http://schemas.microsoft.com/office/drawing/2014/main" id="{438C3963-6B02-4CBD-BFDC-208710AE90F9}"/>
                  </a:ext>
                </a:extLst>
              </p:cNvPr>
              <p:cNvCxnSpPr/>
              <p:nvPr/>
            </p:nvCxnSpPr>
            <p:spPr>
              <a:xfrm flipV="1">
                <a:off x="5834709" y="4335452"/>
                <a:ext cx="0" cy="426618"/>
              </a:xfrm>
              <a:prstGeom prst="line">
                <a:avLst/>
              </a:prstGeom>
              <a:ln w="12700">
                <a:solidFill>
                  <a:schemeClr val="accent1"/>
                </a:solidFill>
                <a:prstDash val="lgDash"/>
                <a:tailEnd type="none"/>
              </a:ln>
            </p:spPr>
            <p:style>
              <a:lnRef idx="1">
                <a:schemeClr val="accent1"/>
              </a:lnRef>
              <a:fillRef idx="0">
                <a:schemeClr val="accent1"/>
              </a:fillRef>
              <a:effectRef idx="0">
                <a:schemeClr val="accent1"/>
              </a:effectRef>
              <a:fontRef idx="minor">
                <a:schemeClr val="tx1"/>
              </a:fontRef>
            </p:style>
          </p:cxnSp>
          <p:sp>
            <p:nvSpPr>
              <p:cNvPr id="31" name="Right Bracket 30">
                <a:extLst>
                  <a:ext uri="{FF2B5EF4-FFF2-40B4-BE49-F238E27FC236}">
                    <a16:creationId xmlns:a16="http://schemas.microsoft.com/office/drawing/2014/main" id="{D9241C22-1EF8-4AC8-A4A4-D23AB97C9D78}"/>
                  </a:ext>
                </a:extLst>
              </p:cNvPr>
              <p:cNvSpPr/>
              <p:nvPr/>
            </p:nvSpPr>
            <p:spPr>
              <a:xfrm rot="5400000">
                <a:off x="5804856" y="3452049"/>
                <a:ext cx="83311" cy="1666234"/>
              </a:xfrm>
              <a:prstGeom prst="rightBracket">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grpSp>
      </p:grpSp>
    </p:spTree>
    <p:extLst>
      <p:ext uri="{BB962C8B-B14F-4D97-AF65-F5344CB8AC3E}">
        <p14:creationId xmlns:p14="http://schemas.microsoft.com/office/powerpoint/2010/main" val="1309448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16DFB1D-F247-4760-927C-7B17FB77EA34}"/>
              </a:ext>
            </a:extLst>
          </p:cNvPr>
          <p:cNvSpPr/>
          <p:nvPr/>
        </p:nvSpPr>
        <p:spPr>
          <a:xfrm>
            <a:off x="1052366" y="5002351"/>
            <a:ext cx="1524622" cy="1084912"/>
          </a:xfrm>
          <a:prstGeom prst="rect">
            <a:avLst/>
          </a:prstGeom>
        </p:spPr>
        <p:txBody>
          <a:bodyPr wrap="square" lIns="91440" tIns="45720" rIns="91440" bIns="45720" anchor="t">
            <a:spAutoFit/>
          </a:bodyPr>
          <a:lstStyle/>
          <a:p>
            <a:pPr marL="0" marR="0" lvl="0" indent="0" algn="l" defTabSz="913943" rtl="0" eaLnBrk="1" fontAlgn="auto" latinLnBrk="0" hangingPunct="1">
              <a:lnSpc>
                <a:spcPct val="100000"/>
              </a:lnSpc>
              <a:spcBef>
                <a:spcPts val="0"/>
              </a:spcBef>
              <a:spcAft>
                <a:spcPts val="0"/>
              </a:spcAft>
              <a:buClrTx/>
              <a:buSzTx/>
              <a:buFontTx/>
              <a:buNone/>
              <a:tabLst/>
              <a:defRPr/>
            </a:pPr>
            <a:endParaRPr lang="es-PE" sz="1550" b="0" i="0" u="none" strike="noStrike" kern="1200" cap="none" spc="0" normalizeH="0" baseline="0" noProof="0">
              <a:ln>
                <a:noFill/>
              </a:ln>
              <a:solidFill>
                <a:srgbClr val="FFFFFF"/>
              </a:solidFill>
              <a:effectLst/>
              <a:uLnTx/>
              <a:uFillTx/>
              <a:latin typeface="EYInterstate Light" panose="02000506000000020004" pitchFamily="2" charset="0"/>
              <a:cs typeface="Arial" panose="020B0604020202020204" pitchFamily="34" charset="0"/>
            </a:endParaRPr>
          </a:p>
          <a:p>
            <a:pPr marL="0" marR="0" lvl="0" indent="0" algn="l" defTabSz="913943" rtl="0" eaLnBrk="1" fontAlgn="auto" latinLnBrk="0" hangingPunct="1">
              <a:lnSpc>
                <a:spcPct val="100000"/>
              </a:lnSpc>
              <a:spcBef>
                <a:spcPts val="0"/>
              </a:spcBef>
              <a:spcAft>
                <a:spcPts val="0"/>
              </a:spcAft>
              <a:buClrTx/>
              <a:buSzTx/>
              <a:buFontTx/>
              <a:buNone/>
              <a:tabLst/>
              <a:defRPr/>
            </a:pPr>
            <a:r>
              <a:rPr lang="es-PE" sz="3550">
                <a:solidFill>
                  <a:srgbClr val="FFE600"/>
                </a:solidFill>
                <a:latin typeface="EYInterstate Light" panose="02000506000000020004" pitchFamily="2" charset="0"/>
                <a:cs typeface="Arial"/>
              </a:rPr>
              <a:t>N/A</a:t>
            </a:r>
            <a:endParaRPr lang="es-PE" sz="3550" b="0" i="0" u="none" strike="noStrike" kern="1200" cap="none" spc="0" normalizeH="0" baseline="0" noProof="0">
              <a:ln>
                <a:noFill/>
              </a:ln>
              <a:solidFill>
                <a:srgbClr val="FFE600"/>
              </a:solidFill>
              <a:effectLst/>
              <a:uLnTx/>
              <a:uFillTx/>
              <a:latin typeface="EYInterstate Light" panose="02000506000000020004" pitchFamily="2" charset="0"/>
              <a:cs typeface="Arial"/>
            </a:endParaRPr>
          </a:p>
          <a:p>
            <a:pPr marL="0" marR="0" lvl="0" indent="0" algn="l" defTabSz="913943" rtl="0" eaLnBrk="1" fontAlgn="auto" latinLnBrk="0" hangingPunct="1">
              <a:lnSpc>
                <a:spcPct val="100000"/>
              </a:lnSpc>
              <a:spcBef>
                <a:spcPts val="0"/>
              </a:spcBef>
              <a:spcAft>
                <a:spcPts val="0"/>
              </a:spcAft>
              <a:buClrTx/>
              <a:buSzTx/>
              <a:buFontTx/>
              <a:buNone/>
              <a:tabLst/>
              <a:defRPr/>
            </a:pPr>
            <a:endParaRPr lang="es-PE" sz="1350" b="0" i="0" u="none" strike="noStrike" kern="1200" cap="none" spc="0" normalizeH="0" baseline="0" noProof="0">
              <a:ln>
                <a:noFill/>
              </a:ln>
              <a:solidFill>
                <a:srgbClr val="FFFFFF"/>
              </a:solidFill>
              <a:effectLst/>
              <a:uLnTx/>
              <a:uFillTx/>
              <a:latin typeface="EYInterstate Light" panose="02000506000000020004" pitchFamily="2" charset="0"/>
              <a:cs typeface="Arial" panose="020B0604020202020204" pitchFamily="34" charset="0"/>
            </a:endParaRPr>
          </a:p>
        </p:txBody>
      </p:sp>
      <p:grpSp>
        <p:nvGrpSpPr>
          <p:cNvPr id="33" name="Group 32">
            <a:extLst>
              <a:ext uri="{FF2B5EF4-FFF2-40B4-BE49-F238E27FC236}">
                <a16:creationId xmlns:a16="http://schemas.microsoft.com/office/drawing/2014/main" id="{CCBCC521-EF01-46DF-8783-6FB2EDC17E5A}"/>
              </a:ext>
            </a:extLst>
          </p:cNvPr>
          <p:cNvGrpSpPr/>
          <p:nvPr/>
        </p:nvGrpSpPr>
        <p:grpSpPr>
          <a:xfrm>
            <a:off x="1098642" y="4845760"/>
            <a:ext cx="9296367" cy="308183"/>
            <a:chOff x="8297298" y="2213764"/>
            <a:chExt cx="3157340" cy="203071"/>
          </a:xfrm>
        </p:grpSpPr>
        <p:sp>
          <p:nvSpPr>
            <p:cNvPr id="36" name="TextBox 35">
              <a:extLst>
                <a:ext uri="{FF2B5EF4-FFF2-40B4-BE49-F238E27FC236}">
                  <a16:creationId xmlns:a16="http://schemas.microsoft.com/office/drawing/2014/main" id="{AC4A22BF-039C-4D98-8066-66EDF15D8A86}"/>
                </a:ext>
              </a:extLst>
            </p:cNvPr>
            <p:cNvSpPr txBox="1"/>
            <p:nvPr/>
          </p:nvSpPr>
          <p:spPr>
            <a:xfrm>
              <a:off x="8297298" y="2213764"/>
              <a:ext cx="3157340" cy="179388"/>
            </a:xfrm>
            <a:prstGeom prst="rect">
              <a:avLst/>
            </a:prstGeom>
            <a:noFill/>
          </p:spPr>
          <p:txBody>
            <a:bodyPr wrap="square" lIns="0" tIns="36557" rIns="0" bIns="0" rtlCol="0" anchor="t">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750" b="0" i="0" u="none" strike="noStrike" kern="0" cap="none" spc="0" normalizeH="0" baseline="0" noProof="0">
                  <a:ln>
                    <a:noFill/>
                  </a:ln>
                  <a:solidFill>
                    <a:srgbClr val="FFE600"/>
                  </a:solidFill>
                  <a:effectLst/>
                  <a:uLnTx/>
                  <a:uFillTx/>
                  <a:latin typeface="EYInterstate Light" panose="02000506000000020004" pitchFamily="2" charset="0"/>
                </a:rPr>
                <a:t>Empresas con CET </a:t>
              </a:r>
            </a:p>
          </p:txBody>
        </p:sp>
        <p:cxnSp>
          <p:nvCxnSpPr>
            <p:cNvPr id="37" name="Straight Connector 36">
              <a:extLst>
                <a:ext uri="{FF2B5EF4-FFF2-40B4-BE49-F238E27FC236}">
                  <a16:creationId xmlns:a16="http://schemas.microsoft.com/office/drawing/2014/main" id="{0CCF3BE3-651B-4908-8D3D-68D18F80B3BD}"/>
                </a:ext>
              </a:extLst>
            </p:cNvPr>
            <p:cNvCxnSpPr>
              <a:cxnSpLocks/>
            </p:cNvCxnSpPr>
            <p:nvPr/>
          </p:nvCxnSpPr>
          <p:spPr>
            <a:xfrm flipH="1">
              <a:off x="8297298" y="2416835"/>
              <a:ext cx="2564975" cy="0"/>
            </a:xfrm>
            <a:prstGeom prst="line">
              <a:avLst/>
            </a:prstGeom>
            <a:noFill/>
            <a:ln w="19050" cap="flat" cmpd="sng" algn="ctr">
              <a:solidFill>
                <a:srgbClr val="FFFFFF"/>
              </a:solidFill>
              <a:prstDash val="solid"/>
              <a:tailEnd type="none"/>
            </a:ln>
            <a:effectLst/>
          </p:spPr>
        </p:cxnSp>
      </p:grpSp>
      <p:sp>
        <p:nvSpPr>
          <p:cNvPr id="39" name="Title 1">
            <a:extLst>
              <a:ext uri="{FF2B5EF4-FFF2-40B4-BE49-F238E27FC236}">
                <a16:creationId xmlns:a16="http://schemas.microsoft.com/office/drawing/2014/main" id="{F37A2E41-8C0B-43F4-9900-17721D4EF0BE}"/>
              </a:ext>
            </a:extLst>
          </p:cNvPr>
          <p:cNvSpPr txBox="1">
            <a:spLocks/>
          </p:cNvSpPr>
          <p:nvPr/>
        </p:nvSpPr>
        <p:spPr>
          <a:xfrm>
            <a:off x="634477" y="369698"/>
            <a:ext cx="10069858" cy="426615"/>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a:lstStyle>
          <a:p>
            <a:pPr marL="0" marR="0" lvl="0" indent="0" algn="l" defTabSz="913943" rtl="0" eaLnBrk="1" fontAlgn="auto" latinLnBrk="0" hangingPunct="1">
              <a:lnSpc>
                <a:spcPct val="85000"/>
              </a:lnSpc>
              <a:spcBef>
                <a:spcPct val="0"/>
              </a:spcBef>
              <a:spcAft>
                <a:spcPts val="0"/>
              </a:spcAft>
              <a:buClrTx/>
              <a:buSzTx/>
              <a:buFontTx/>
              <a:buNone/>
              <a:tabLst/>
              <a:defRPr/>
            </a:pPr>
            <a:r>
              <a:rPr kumimoji="0" lang="es-PE" sz="2750" b="0" i="0" u="none" strike="noStrike" kern="1200" cap="none" spc="0" normalizeH="0" baseline="0" noProof="0">
                <a:ln>
                  <a:noFill/>
                </a:ln>
                <a:solidFill>
                  <a:srgbClr val="FFFFFF"/>
                </a:solidFill>
                <a:effectLst/>
                <a:uLnTx/>
                <a:uFillTx/>
                <a:latin typeface="EYInterstate Light" panose="02000506000000020004" pitchFamily="2" charset="0"/>
                <a:cs typeface="Arial"/>
              </a:rPr>
              <a:t>Impuestos y gravámenes a la actividad minera en </a:t>
            </a:r>
            <a:r>
              <a:rPr lang="es-PE" sz="2750" b="0">
                <a:solidFill>
                  <a:srgbClr val="FFFFFF"/>
                </a:solidFill>
                <a:latin typeface="EYInterstate Light" panose="02000506000000020004" pitchFamily="2" charset="0"/>
                <a:cs typeface="Arial"/>
              </a:rPr>
              <a:t>México</a:t>
            </a:r>
            <a:endParaRPr kumimoji="0" lang="es-PE" sz="2799" b="0" i="0" u="none" strike="noStrike" kern="1200" cap="none" spc="0" normalizeH="0" baseline="0" noProof="0">
              <a:ln>
                <a:noFill/>
              </a:ln>
              <a:solidFill>
                <a:srgbClr val="FFFFFF"/>
              </a:solidFill>
              <a:effectLst/>
              <a:uLnTx/>
              <a:uFillTx/>
              <a:latin typeface="EYInterstate Light" panose="02000506000000020004" pitchFamily="2" charset="0"/>
            </a:endParaRPr>
          </a:p>
        </p:txBody>
      </p:sp>
      <p:sp>
        <p:nvSpPr>
          <p:cNvPr id="26" name="Marcador de número de diapositiva 4">
            <a:extLst>
              <a:ext uri="{FF2B5EF4-FFF2-40B4-BE49-F238E27FC236}">
                <a16:creationId xmlns:a16="http://schemas.microsoft.com/office/drawing/2014/main" id="{33B1D438-A597-45D6-82ED-07BD2B4A7DBE}"/>
              </a:ext>
            </a:extLst>
          </p:cNvPr>
          <p:cNvSpPr>
            <a:spLocks noGrp="1"/>
          </p:cNvSpPr>
          <p:nvPr>
            <p:ph type="sldNum" sz="quarter" idx="12"/>
          </p:nvPr>
        </p:nvSpPr>
        <p:spPr>
          <a:xfrm>
            <a:off x="616901" y="6469660"/>
            <a:ext cx="850189" cy="179906"/>
          </a:xfrm>
        </p:spPr>
        <p: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err="1">
                <a:ln>
                  <a:noFill/>
                </a:ln>
                <a:solidFill>
                  <a:srgbClr val="FFFFFF"/>
                </a:solidFill>
                <a:effectLst/>
                <a:uLnTx/>
                <a:uFillTx/>
                <a:latin typeface="EYInterstate Light" panose="02000506000000020004" pitchFamily="2" charset="0"/>
              </a:rPr>
              <a:t>Página</a:t>
            </a:r>
            <a:r>
              <a:rPr kumimoji="0" lang="en-IN" sz="800" b="0" i="0" u="none" strike="noStrike" kern="1200" cap="none" spc="0" normalizeH="0" baseline="0" noProof="0">
                <a:ln>
                  <a:noFill/>
                </a:ln>
                <a:solidFill>
                  <a:srgbClr val="FFFFFF"/>
                </a:solidFill>
                <a:effectLst/>
                <a:uLnTx/>
                <a:uFillTx/>
                <a:latin typeface="EYInterstate Light" panose="02000506000000020004" pitchFamily="2" charset="0"/>
              </a:rPr>
              <a:t> </a:t>
            </a:r>
            <a:fld id="{F1BC30E3-FFE5-4B91-AA19-87A149EBB9EE}" type="slidenum">
              <a:rPr kumimoji="0" sz="800" b="0" i="0" u="none" strike="noStrike" kern="1200" cap="none" spc="0" normalizeH="0" baseline="0" noProof="0">
                <a:ln>
                  <a:noFill/>
                </a:ln>
                <a:solidFill>
                  <a:srgbClr val="FFFFFF"/>
                </a:solidFill>
                <a:effectLst/>
                <a:uLnTx/>
                <a:uFillTx/>
                <a:latin typeface="EYInterstate Light" panose="02000506000000020004" pitchFamily="2" charset="0"/>
              </a:rPr>
              <a:pPr marL="0" marR="0" lvl="0" indent="0" algn="l" defTabSz="913943" rtl="0" eaLnBrk="1" fontAlgn="auto" latinLnBrk="0" hangingPunct="1">
                <a:lnSpc>
                  <a:spcPct val="100000"/>
                </a:lnSpc>
                <a:spcBef>
                  <a:spcPts val="0"/>
                </a:spcBef>
                <a:spcAft>
                  <a:spcPts val="0"/>
                </a:spcAft>
                <a:buClrTx/>
                <a:buSzTx/>
                <a:buFontTx/>
                <a:buNone/>
                <a:tabLst/>
                <a:defRPr/>
              </a:pPr>
              <a:t>20</a:t>
            </a:fld>
            <a:endParaRPr kumimoji="0" sz="800" b="0" i="0" u="none" strike="noStrike" kern="1200" cap="none" spc="0" normalizeH="0" baseline="0" noProof="0">
              <a:ln>
                <a:noFill/>
              </a:ln>
              <a:solidFill>
                <a:srgbClr val="FFFFFF"/>
              </a:solidFill>
              <a:effectLst/>
              <a:uLnTx/>
              <a:uFillTx/>
              <a:latin typeface="EYInterstate Light" panose="02000506000000020004" pitchFamily="2" charset="0"/>
            </a:endParaRPr>
          </a:p>
        </p:txBody>
      </p:sp>
      <p:pic>
        <p:nvPicPr>
          <p:cNvPr id="7" name="Imagen 3" descr="Imagen que contiene alimentos, dibujo&#10;&#10;Descripción generada automáticamente">
            <a:extLst>
              <a:ext uri="{FF2B5EF4-FFF2-40B4-BE49-F238E27FC236}">
                <a16:creationId xmlns:a16="http://schemas.microsoft.com/office/drawing/2014/main" id="{9C484040-B817-EACF-06FF-46BB03290D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71429" y="-3452"/>
            <a:ext cx="1619062" cy="987698"/>
          </a:xfrm>
          <a:prstGeom prst="rect">
            <a:avLst/>
          </a:prstGeom>
        </p:spPr>
      </p:pic>
      <p:grpSp>
        <p:nvGrpSpPr>
          <p:cNvPr id="16" name="Group 15">
            <a:extLst>
              <a:ext uri="{FF2B5EF4-FFF2-40B4-BE49-F238E27FC236}">
                <a16:creationId xmlns:a16="http://schemas.microsoft.com/office/drawing/2014/main" id="{CF0C97C9-F78A-4641-94DA-54626A36A86C}"/>
              </a:ext>
            </a:extLst>
          </p:cNvPr>
          <p:cNvGrpSpPr/>
          <p:nvPr/>
        </p:nvGrpSpPr>
        <p:grpSpPr>
          <a:xfrm>
            <a:off x="1049354" y="1409837"/>
            <a:ext cx="10090280" cy="3294918"/>
            <a:chOff x="1346178" y="1087766"/>
            <a:chExt cx="10090280" cy="3294918"/>
          </a:xfrm>
        </p:grpSpPr>
        <p:grpSp>
          <p:nvGrpSpPr>
            <p:cNvPr id="11" name="Grupo 10">
              <a:extLst>
                <a:ext uri="{FF2B5EF4-FFF2-40B4-BE49-F238E27FC236}">
                  <a16:creationId xmlns:a16="http://schemas.microsoft.com/office/drawing/2014/main" id="{7E8B191A-45E5-4703-A4E2-75289DAAC7E5}"/>
                </a:ext>
              </a:extLst>
            </p:cNvPr>
            <p:cNvGrpSpPr/>
            <p:nvPr/>
          </p:nvGrpSpPr>
          <p:grpSpPr>
            <a:xfrm>
              <a:off x="1346178" y="1087766"/>
              <a:ext cx="7788018" cy="3294918"/>
              <a:chOff x="5502795" y="1735418"/>
              <a:chExt cx="7738351" cy="3588448"/>
            </a:xfrm>
          </p:grpSpPr>
          <p:grpSp>
            <p:nvGrpSpPr>
              <p:cNvPr id="8" name="Grupo 7">
                <a:extLst>
                  <a:ext uri="{FF2B5EF4-FFF2-40B4-BE49-F238E27FC236}">
                    <a16:creationId xmlns:a16="http://schemas.microsoft.com/office/drawing/2014/main" id="{6E5380CE-D50E-479D-B256-EB3C1EDEB25C}"/>
                  </a:ext>
                </a:extLst>
              </p:cNvPr>
              <p:cNvGrpSpPr/>
              <p:nvPr/>
            </p:nvGrpSpPr>
            <p:grpSpPr>
              <a:xfrm>
                <a:off x="5502795" y="1735418"/>
                <a:ext cx="7738351" cy="3233776"/>
                <a:chOff x="5502795" y="1735418"/>
                <a:chExt cx="7738351" cy="3233776"/>
              </a:xfrm>
            </p:grpSpPr>
            <p:sp>
              <p:nvSpPr>
                <p:cNvPr id="3" name="Rectangle 2">
                  <a:extLst>
                    <a:ext uri="{FF2B5EF4-FFF2-40B4-BE49-F238E27FC236}">
                      <a16:creationId xmlns:a16="http://schemas.microsoft.com/office/drawing/2014/main" id="{28FE976A-887C-425B-AF8E-97142C17DC10}"/>
                    </a:ext>
                  </a:extLst>
                </p:cNvPr>
                <p:cNvSpPr/>
                <p:nvPr/>
              </p:nvSpPr>
              <p:spPr>
                <a:xfrm>
                  <a:off x="5505787" y="1817341"/>
                  <a:ext cx="1543935" cy="1315640"/>
                </a:xfrm>
                <a:prstGeom prst="rect">
                  <a:avLst/>
                </a:prstGeom>
              </p:spPr>
              <p:txBody>
                <a:bodyPr wrap="square" lIns="91440" tIns="45720" rIns="91440" bIns="45720" anchor="t">
                  <a:spAutoFit/>
                </a:bodyPr>
                <a:lstStyle/>
                <a:p>
                  <a:pPr defTabSz="913943">
                    <a:defRPr/>
                  </a:pPr>
                  <a:r>
                    <a:rPr lang="es-PE" sz="1350">
                      <a:solidFill>
                        <a:srgbClr val="FFFFFF"/>
                      </a:solidFill>
                      <a:latin typeface="EYInterstate Light"/>
                      <a:cs typeface="Arial"/>
                    </a:rPr>
                    <a:t>ISR</a:t>
                  </a:r>
                  <a:r>
                    <a:rPr kumimoji="0" lang="es-PE" sz="1350" b="0" i="0" u="none" strike="noStrike" kern="1200" cap="none" spc="0" normalizeH="0" baseline="0" noProof="0">
                      <a:ln>
                        <a:noFill/>
                      </a:ln>
                      <a:solidFill>
                        <a:srgbClr val="FFFFFF"/>
                      </a:solidFill>
                      <a:effectLst/>
                      <a:uLnTx/>
                      <a:uFillTx/>
                      <a:latin typeface="EYInterstate Light"/>
                      <a:cs typeface="Arial"/>
                    </a:rPr>
                    <a:t> Empresarial</a:t>
                  </a:r>
                  <a:r>
                    <a:rPr lang="es-PE" sz="1350">
                      <a:solidFill>
                        <a:srgbClr val="FFFFFF"/>
                      </a:solidFill>
                      <a:latin typeface="EYInterstate Light"/>
                      <a:cs typeface="Arial"/>
                    </a:rPr>
                    <a:t> (CIT)</a:t>
                  </a:r>
                  <a:endParaRPr kumimoji="0" lang="es-PE" sz="1350" b="0" i="0" u="none" strike="noStrike" kern="1200" cap="none" spc="0" normalizeH="0" baseline="0" noProof="0">
                    <a:ln>
                      <a:noFill/>
                    </a:ln>
                    <a:solidFill>
                      <a:srgbClr val="FFFFFF"/>
                    </a:solidFill>
                    <a:effectLst/>
                    <a:uLnTx/>
                    <a:uFillTx/>
                    <a:latin typeface="EYInterstate Light" panose="02000506000000020004" pitchFamily="2" charset="0"/>
                    <a:cs typeface="Arial"/>
                  </a:endParaRPr>
                </a:p>
                <a:p>
                  <a:pPr marL="0" marR="0" lvl="0" indent="0" algn="l" defTabSz="913943" rtl="0" eaLnBrk="1" fontAlgn="auto" latinLnBrk="0" hangingPunct="1">
                    <a:lnSpc>
                      <a:spcPct val="100000"/>
                    </a:lnSpc>
                    <a:spcBef>
                      <a:spcPts val="0"/>
                    </a:spcBef>
                    <a:spcAft>
                      <a:spcPts val="0"/>
                    </a:spcAft>
                    <a:buClrTx/>
                    <a:buSzTx/>
                    <a:buFontTx/>
                    <a:buNone/>
                    <a:tabLst/>
                    <a:defRPr/>
                  </a:pPr>
                  <a:r>
                    <a:rPr lang="es-PE" sz="3200">
                      <a:solidFill>
                        <a:srgbClr val="FFE600"/>
                      </a:solidFill>
                      <a:latin typeface="EYInterstate Light"/>
                    </a:rPr>
                    <a:t>30</a:t>
                  </a:r>
                  <a:r>
                    <a:rPr kumimoji="0" lang="es-PE" sz="3200" b="0" i="0" u="none" strike="noStrike" kern="1200" cap="none" spc="0" normalizeH="0" baseline="0" noProof="0">
                      <a:ln>
                        <a:noFill/>
                      </a:ln>
                      <a:solidFill>
                        <a:srgbClr val="FFE600"/>
                      </a:solidFill>
                      <a:effectLst/>
                      <a:uLnTx/>
                      <a:uFillTx/>
                      <a:latin typeface="EYInterstate Light"/>
                    </a:rPr>
                    <a:t>%</a:t>
                  </a:r>
                  <a:endParaRPr lang="es-PE" sz="3200" b="0" i="0" u="none" strike="noStrike" kern="1200" cap="none" spc="0" normalizeH="0" baseline="0" noProof="0">
                    <a:ln>
                      <a:noFill/>
                    </a:ln>
                    <a:solidFill>
                      <a:srgbClr val="FFE600"/>
                    </a:solidFill>
                    <a:effectLst/>
                    <a:uLnTx/>
                    <a:uFillTx/>
                    <a:latin typeface="EYInterstate Light"/>
                  </a:endParaRPr>
                </a:p>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sz="1350" b="0" i="0" u="none" strike="noStrike" kern="1200" cap="none" spc="0" normalizeH="0" baseline="0" noProof="0">
                      <a:ln>
                        <a:noFill/>
                      </a:ln>
                      <a:solidFill>
                        <a:srgbClr val="FFFFFF"/>
                      </a:solidFill>
                      <a:effectLst/>
                      <a:uLnTx/>
                      <a:uFillTx/>
                      <a:latin typeface="EYInterstate Light"/>
                      <a:cs typeface="Arial"/>
                    </a:rPr>
                    <a:t>sobre la renta neta</a:t>
                  </a:r>
                  <a:endParaRPr lang="es-PE" sz="1350" b="0" i="0" u="none" strike="noStrike" kern="1200" cap="none" spc="0" normalizeH="0" baseline="0" noProof="0">
                    <a:ln>
                      <a:noFill/>
                    </a:ln>
                    <a:solidFill>
                      <a:srgbClr val="FFFFFF"/>
                    </a:solidFill>
                    <a:effectLst/>
                    <a:uLnTx/>
                    <a:uFillTx/>
                    <a:latin typeface="EYInterstate Light"/>
                    <a:cs typeface="Arial"/>
                  </a:endParaRPr>
                </a:p>
              </p:txBody>
            </p:sp>
            <p:sp>
              <p:nvSpPr>
                <p:cNvPr id="4" name="Rectangle 3">
                  <a:extLst>
                    <a:ext uri="{FF2B5EF4-FFF2-40B4-BE49-F238E27FC236}">
                      <a16:creationId xmlns:a16="http://schemas.microsoft.com/office/drawing/2014/main" id="{848754D0-A7EF-465C-9D44-5F9960E73D16}"/>
                    </a:ext>
                  </a:extLst>
                </p:cNvPr>
                <p:cNvSpPr/>
                <p:nvPr/>
              </p:nvSpPr>
              <p:spPr>
                <a:xfrm>
                  <a:off x="5502795" y="3662614"/>
                  <a:ext cx="1457721" cy="1105568"/>
                </a:xfrm>
                <a:prstGeom prst="rect">
                  <a:avLst/>
                </a:prstGeom>
              </p:spPr>
              <p:txBody>
                <a:bodyPr wrap="square" lIns="91440" tIns="45720" rIns="91440" bIns="45720" anchor="t">
                  <a:spAutoFit/>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sz="1399" b="0" i="0" u="none" strike="noStrike" kern="1200" cap="none" spc="0" normalizeH="0" baseline="0" noProof="0">
                      <a:ln>
                        <a:noFill/>
                      </a:ln>
                      <a:solidFill>
                        <a:srgbClr val="FFFFFF"/>
                      </a:solidFill>
                      <a:effectLst/>
                      <a:uLnTx/>
                      <a:uFillTx/>
                      <a:latin typeface="EYInterstate Light" panose="02000506000000020004" pitchFamily="2" charset="0"/>
                      <a:cs typeface="Arial" panose="020B0604020202020204" pitchFamily="34" charset="0"/>
                    </a:rPr>
                    <a:t>Retención a los dividendos</a:t>
                  </a:r>
                </a:p>
                <a:p>
                  <a:pPr marL="0" marR="0" lvl="0" indent="0" algn="l" defTabSz="913943" rtl="0" eaLnBrk="1" fontAlgn="auto" latinLnBrk="0" hangingPunct="1">
                    <a:lnSpc>
                      <a:spcPct val="100000"/>
                    </a:lnSpc>
                    <a:spcBef>
                      <a:spcPts val="0"/>
                    </a:spcBef>
                    <a:spcAft>
                      <a:spcPts val="0"/>
                    </a:spcAft>
                    <a:buClrTx/>
                    <a:buSzTx/>
                    <a:buFontTx/>
                    <a:buNone/>
                    <a:tabLst/>
                    <a:defRPr/>
                  </a:pPr>
                  <a:r>
                    <a:rPr lang="es-PE" sz="3150">
                      <a:solidFill>
                        <a:srgbClr val="FFE600"/>
                      </a:solidFill>
                      <a:latin typeface="EYInterstate Light" panose="02000506000000020004" pitchFamily="2" charset="0"/>
                      <a:cs typeface="Arial"/>
                    </a:rPr>
                    <a:t>10</a:t>
                  </a:r>
                  <a:r>
                    <a:rPr kumimoji="0" lang="es-PE" sz="3150" b="0" i="0" u="none" strike="noStrike" kern="1200" cap="none" spc="0" normalizeH="0" baseline="0" noProof="0">
                      <a:ln>
                        <a:noFill/>
                      </a:ln>
                      <a:solidFill>
                        <a:srgbClr val="FFE600"/>
                      </a:solidFill>
                      <a:effectLst/>
                      <a:uLnTx/>
                      <a:uFillTx/>
                      <a:latin typeface="EYInterstate Light" panose="02000506000000020004" pitchFamily="2" charset="0"/>
                      <a:cs typeface="Arial"/>
                    </a:rPr>
                    <a:t>%</a:t>
                  </a:r>
                  <a:endParaRPr lang="es-PE" sz="3150" b="0" i="0" u="none" strike="noStrike" kern="1200" cap="none" spc="0" normalizeH="0" baseline="0" noProof="0">
                    <a:ln>
                      <a:noFill/>
                    </a:ln>
                    <a:solidFill>
                      <a:srgbClr val="FFE600"/>
                    </a:solidFill>
                    <a:effectLst/>
                    <a:uLnTx/>
                    <a:uFillTx/>
                    <a:latin typeface="EYInterstate Light" panose="02000506000000020004" pitchFamily="2" charset="0"/>
                    <a:cs typeface="Arial"/>
                  </a:endParaRPr>
                </a:p>
              </p:txBody>
            </p:sp>
            <p:sp>
              <p:nvSpPr>
                <p:cNvPr id="5" name="Rectangle 4">
                  <a:extLst>
                    <a:ext uri="{FF2B5EF4-FFF2-40B4-BE49-F238E27FC236}">
                      <a16:creationId xmlns:a16="http://schemas.microsoft.com/office/drawing/2014/main" id="{7EB41EAB-E845-4751-9E5E-9148BCFA5FB6}"/>
                    </a:ext>
                  </a:extLst>
                </p:cNvPr>
                <p:cNvSpPr/>
                <p:nvPr/>
              </p:nvSpPr>
              <p:spPr>
                <a:xfrm>
                  <a:off x="7165223" y="3180844"/>
                  <a:ext cx="1934108" cy="1692736"/>
                </a:xfrm>
                <a:prstGeom prst="rect">
                  <a:avLst/>
                </a:prstGeom>
              </p:spPr>
              <p:txBody>
                <a:bodyPr wrap="square" lIns="91440" tIns="45720" rIns="91440" bIns="45720" anchor="t">
                  <a:spAutoFit/>
                </a:bodyPr>
                <a:lstStyle/>
                <a:p>
                  <a:pPr defTabSz="913943">
                    <a:defRPr/>
                  </a:pPr>
                  <a:r>
                    <a:rPr kumimoji="0" lang="es-PE" sz="1350" b="0" i="0" u="none" strike="noStrike" kern="1200" cap="none" spc="0" normalizeH="0" baseline="0" noProof="0" dirty="0">
                      <a:ln>
                        <a:noFill/>
                      </a:ln>
                      <a:solidFill>
                        <a:srgbClr val="FFFFFF"/>
                      </a:solidFill>
                      <a:effectLst/>
                      <a:uLnTx/>
                      <a:uFillTx/>
                      <a:latin typeface="EYInterstate Light" panose="02000506000000020004" pitchFamily="2" charset="0"/>
                      <a:cs typeface="Arial"/>
                    </a:rPr>
                    <a:t>Regalías Mineras</a:t>
                  </a:r>
                  <a:r>
                    <a:rPr lang="es-PE" sz="1350" dirty="0">
                      <a:solidFill>
                        <a:srgbClr val="FFFFFF"/>
                      </a:solidFill>
                      <a:latin typeface="EYInterstate Light" panose="02000506000000020004" pitchFamily="2" charset="0"/>
                      <a:cs typeface="Arial"/>
                    </a:rPr>
                    <a:t> (derecho extraordinario)</a:t>
                  </a:r>
                  <a:endParaRPr kumimoji="0" lang="es-PE" sz="1399" b="0" i="0" u="none" strike="noStrike" kern="1200" cap="none" spc="0" normalizeH="0" baseline="0" noProof="0" dirty="0">
                    <a:ln>
                      <a:noFill/>
                    </a:ln>
                    <a:solidFill>
                      <a:srgbClr val="FFFFFF"/>
                    </a:solidFill>
                    <a:effectLst/>
                    <a:uLnTx/>
                    <a:uFillTx/>
                    <a:latin typeface="EYInterstate Light" panose="02000506000000020004" pitchFamily="2" charset="0"/>
                    <a:cs typeface="Arial" panose="020B0604020202020204" pitchFamily="34" charset="0"/>
                  </a:endParaRPr>
                </a:p>
                <a:p>
                  <a:pPr defTabSz="913943">
                    <a:defRPr/>
                  </a:pPr>
                  <a:r>
                    <a:rPr lang="es-PE" sz="3150" dirty="0">
                      <a:solidFill>
                        <a:srgbClr val="FFE600"/>
                      </a:solidFill>
                      <a:latin typeface="EYInterstate Light" panose="02000506000000020004" pitchFamily="2" charset="0"/>
                      <a:cs typeface="Arial"/>
                    </a:rPr>
                    <a:t>0.5% </a:t>
                  </a:r>
                  <a:endParaRPr lang="es-PE" sz="3150" b="0" i="0" u="none" strike="noStrike" kern="1200" cap="none" spc="0" normalizeH="0" baseline="0" noProof="0" dirty="0">
                    <a:ln>
                      <a:noFill/>
                    </a:ln>
                    <a:solidFill>
                      <a:srgbClr val="FFE600"/>
                    </a:solidFill>
                    <a:effectLst/>
                    <a:uLnTx/>
                    <a:uFillTx/>
                    <a:latin typeface="EYInterstate Light" panose="02000506000000020004" pitchFamily="2" charset="0"/>
                    <a:cs typeface="Arial" panose="020B0604020202020204" pitchFamily="34" charset="0"/>
                  </a:endParaRPr>
                </a:p>
                <a:p>
                  <a:pPr defTabSz="913943">
                    <a:defRPr/>
                  </a:pPr>
                  <a:r>
                    <a:rPr lang="es-PE" sz="1150" dirty="0">
                      <a:solidFill>
                        <a:srgbClr val="FFFFFF"/>
                      </a:solidFill>
                      <a:latin typeface="EYInterstate Light" panose="02000506000000020004" pitchFamily="2" charset="0"/>
                      <a:cs typeface="Arial"/>
                    </a:rPr>
                    <a:t>Sobre ventas brutas de oro y plata</a:t>
                  </a:r>
                  <a:endParaRPr lang="es-PE" sz="1150" b="0" i="0" u="none" strike="noStrike" kern="1200" cap="none" spc="0" normalizeH="0" baseline="0" noProof="0" dirty="0">
                    <a:ln>
                      <a:noFill/>
                    </a:ln>
                    <a:solidFill>
                      <a:srgbClr val="FFFFFF"/>
                    </a:solidFill>
                    <a:effectLst/>
                    <a:uLnTx/>
                    <a:uFillTx/>
                    <a:latin typeface="EYInterstate Light" panose="02000506000000020004" pitchFamily="2" charset="0"/>
                    <a:cs typeface="Arial" panose="020B0604020202020204" pitchFamily="34" charset="0"/>
                  </a:endParaRPr>
                </a:p>
              </p:txBody>
            </p:sp>
            <p:sp>
              <p:nvSpPr>
                <p:cNvPr id="9" name="Rectangle 8">
                  <a:extLst>
                    <a:ext uri="{FF2B5EF4-FFF2-40B4-BE49-F238E27FC236}">
                      <a16:creationId xmlns:a16="http://schemas.microsoft.com/office/drawing/2014/main" id="{3C8A9433-BB93-4EEB-A77C-834BDA410E07}"/>
                    </a:ext>
                  </a:extLst>
                </p:cNvPr>
                <p:cNvSpPr/>
                <p:nvPr/>
              </p:nvSpPr>
              <p:spPr>
                <a:xfrm>
                  <a:off x="8959133" y="3662614"/>
                  <a:ext cx="2049950" cy="1306580"/>
                </a:xfrm>
                <a:prstGeom prst="rect">
                  <a:avLst/>
                </a:prstGeom>
              </p:spPr>
              <p:txBody>
                <a:bodyPr wrap="square" lIns="91440" tIns="45720" rIns="91440" bIns="45720" anchor="t">
                  <a:spAutoFit/>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sz="1399" b="0" i="0" u="none" strike="noStrike" kern="1200" cap="none" spc="0" normalizeH="0" baseline="0" noProof="0" dirty="0">
                      <a:ln>
                        <a:noFill/>
                      </a:ln>
                      <a:solidFill>
                        <a:srgbClr val="FFFFFF"/>
                      </a:solidFill>
                      <a:effectLst/>
                      <a:uLnTx/>
                      <a:uFillTx/>
                      <a:latin typeface="EYInterstate Light" panose="02000506000000020004" pitchFamily="2" charset="0"/>
                      <a:cs typeface="Arial" panose="020B0604020202020204" pitchFamily="34" charset="0"/>
                    </a:rPr>
                    <a:t>Fondo Complementario</a:t>
                  </a:r>
                </a:p>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sz="1399" b="0" i="0" u="none" strike="noStrike" kern="1200" cap="none" spc="0" normalizeH="0" baseline="0" noProof="0" dirty="0">
                      <a:ln>
                        <a:noFill/>
                      </a:ln>
                      <a:solidFill>
                        <a:srgbClr val="FFFFFF"/>
                      </a:solidFill>
                      <a:effectLst/>
                      <a:uLnTx/>
                      <a:uFillTx/>
                      <a:latin typeface="EYInterstate Light" panose="02000506000000020004" pitchFamily="2" charset="0"/>
                      <a:cs typeface="Arial" panose="020B0604020202020204" pitchFamily="34" charset="0"/>
                    </a:rPr>
                    <a:t>de Jubilación Minera</a:t>
                  </a:r>
                </a:p>
                <a:p>
                  <a:pPr marL="0" marR="0" lvl="0" indent="0" algn="l" defTabSz="913943" rtl="0" eaLnBrk="1" fontAlgn="auto" latinLnBrk="0" hangingPunct="1">
                    <a:lnSpc>
                      <a:spcPct val="100000"/>
                    </a:lnSpc>
                    <a:spcBef>
                      <a:spcPts val="0"/>
                    </a:spcBef>
                    <a:spcAft>
                      <a:spcPts val="0"/>
                    </a:spcAft>
                    <a:buClrTx/>
                    <a:buSzTx/>
                    <a:buFontTx/>
                    <a:buNone/>
                    <a:tabLst/>
                    <a:defRPr/>
                  </a:pPr>
                  <a:r>
                    <a:rPr lang="es-PE" sz="3150" dirty="0">
                      <a:solidFill>
                        <a:srgbClr val="FFE600"/>
                      </a:solidFill>
                      <a:latin typeface="EYInterstate Light" panose="02000506000000020004" pitchFamily="2" charset="0"/>
                      <a:cs typeface="Arial"/>
                    </a:rPr>
                    <a:t>N/A</a:t>
                  </a:r>
                  <a:endParaRPr lang="es-PE" sz="3150" b="0" i="0" u="none" strike="noStrike" kern="1200" cap="none" spc="0" normalizeH="0" baseline="0" noProof="0" dirty="0">
                    <a:ln>
                      <a:noFill/>
                    </a:ln>
                    <a:solidFill>
                      <a:srgbClr val="FFE600"/>
                    </a:solidFill>
                    <a:effectLst/>
                    <a:uLnTx/>
                    <a:uFillTx/>
                    <a:latin typeface="EYInterstate Light" panose="02000506000000020004" pitchFamily="2" charset="0"/>
                    <a:cs typeface="Arial"/>
                  </a:endParaRPr>
                </a:p>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sz="1199" b="0" i="0" u="none" strike="noStrike" kern="1200" cap="none" spc="0" normalizeH="0" baseline="0" noProof="0" dirty="0">
                      <a:ln>
                        <a:noFill/>
                      </a:ln>
                      <a:solidFill>
                        <a:srgbClr val="FFFFFF"/>
                      </a:solidFill>
                      <a:effectLst/>
                      <a:uLnTx/>
                      <a:uFillTx/>
                      <a:latin typeface="EYInterstate Light" panose="02000506000000020004" pitchFamily="2" charset="0"/>
                      <a:cs typeface="Arial" panose="020B0604020202020204" pitchFamily="34" charset="0"/>
                    </a:rPr>
                    <a:t>de la renta neta</a:t>
                  </a:r>
                </a:p>
              </p:txBody>
            </p:sp>
            <p:sp>
              <p:nvSpPr>
                <p:cNvPr id="10" name="Rectangle 9">
                  <a:extLst>
                    <a:ext uri="{FF2B5EF4-FFF2-40B4-BE49-F238E27FC236}">
                      <a16:creationId xmlns:a16="http://schemas.microsoft.com/office/drawing/2014/main" id="{881DD5FF-2622-4A83-96CD-76E8CA26B5A0}"/>
                    </a:ext>
                  </a:extLst>
                </p:cNvPr>
                <p:cNvSpPr/>
                <p:nvPr/>
              </p:nvSpPr>
              <p:spPr>
                <a:xfrm>
                  <a:off x="11110789" y="1735418"/>
                  <a:ext cx="2087180" cy="1842202"/>
                </a:xfrm>
                <a:prstGeom prst="rect">
                  <a:avLst/>
                </a:prstGeom>
              </p:spPr>
              <p:txBody>
                <a:bodyPr wrap="square" lIns="91440" tIns="45720" rIns="91440" bIns="45720" anchor="t">
                  <a:spAutoFit/>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sz="1399" b="0" i="0" u="none" strike="noStrike" kern="1200" cap="none" spc="0" normalizeH="0" baseline="0" noProof="0">
                      <a:ln>
                        <a:noFill/>
                      </a:ln>
                      <a:solidFill>
                        <a:srgbClr val="FFFFFF"/>
                      </a:solidFill>
                      <a:effectLst/>
                      <a:uLnTx/>
                      <a:uFillTx/>
                      <a:latin typeface="EYInterstate Light" panose="02000506000000020004" pitchFamily="2" charset="0"/>
                      <a:cs typeface="Arial" panose="020B0604020202020204" pitchFamily="34" charset="0"/>
                    </a:rPr>
                    <a:t>Participación de los trabajadores</a:t>
                  </a:r>
                </a:p>
                <a:p>
                  <a:pPr defTabSz="913943">
                    <a:defRPr/>
                  </a:pPr>
                  <a:r>
                    <a:rPr lang="es-PE" sz="3150">
                      <a:solidFill>
                        <a:srgbClr val="FFE600"/>
                      </a:solidFill>
                      <a:latin typeface="EYInterstate Light" panose="02000506000000020004" pitchFamily="2" charset="0"/>
                      <a:cs typeface="Arial"/>
                    </a:rPr>
                    <a:t>10</a:t>
                  </a:r>
                  <a:r>
                    <a:rPr kumimoji="0" lang="es-PE" sz="3150" b="0" i="0" u="none" strike="noStrike" kern="1200" cap="none" spc="0" normalizeH="0" baseline="0" noProof="0">
                      <a:ln>
                        <a:noFill/>
                      </a:ln>
                      <a:solidFill>
                        <a:srgbClr val="FFE600"/>
                      </a:solidFill>
                      <a:effectLst/>
                      <a:uLnTx/>
                      <a:uFillTx/>
                      <a:latin typeface="EYInterstate Light" panose="02000506000000020004" pitchFamily="2" charset="0"/>
                      <a:cs typeface="Arial"/>
                    </a:rPr>
                    <a:t>%</a:t>
                  </a:r>
                  <a:r>
                    <a:rPr lang="es-PE" sz="3150">
                      <a:solidFill>
                        <a:srgbClr val="FFE600"/>
                      </a:solidFill>
                      <a:latin typeface="EYInterstate Light" panose="02000506000000020004" pitchFamily="2" charset="0"/>
                      <a:cs typeface="Arial"/>
                    </a:rPr>
                    <a:t> (topada)</a:t>
                  </a:r>
                  <a:endParaRPr lang="es-PE" sz="3150" b="0" i="0" u="none" strike="noStrike" kern="1200" cap="none" spc="0" normalizeH="0" baseline="0" noProof="0">
                    <a:ln>
                      <a:noFill/>
                    </a:ln>
                    <a:solidFill>
                      <a:srgbClr val="FFE600"/>
                    </a:solidFill>
                    <a:effectLst/>
                    <a:uLnTx/>
                    <a:uFillTx/>
                    <a:latin typeface="EYInterstate Light" panose="02000506000000020004" pitchFamily="2" charset="0"/>
                    <a:cs typeface="Arial"/>
                  </a:endParaRPr>
                </a:p>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sz="1199" b="0" i="0" u="none" strike="noStrike" kern="1200" cap="none" spc="0" normalizeH="0" baseline="0" noProof="0">
                      <a:ln>
                        <a:noFill/>
                      </a:ln>
                      <a:solidFill>
                        <a:srgbClr val="FFFFFF"/>
                      </a:solidFill>
                      <a:effectLst/>
                      <a:uLnTx/>
                      <a:uFillTx/>
                      <a:latin typeface="EYInterstate Light" panose="02000506000000020004" pitchFamily="2" charset="0"/>
                      <a:cs typeface="Arial" panose="020B0604020202020204" pitchFamily="34" charset="0"/>
                    </a:rPr>
                    <a:t>de la renta neta</a:t>
                  </a:r>
                </a:p>
              </p:txBody>
            </p:sp>
            <p:sp>
              <p:nvSpPr>
                <p:cNvPr id="48" name="Rectangle 2">
                  <a:extLst>
                    <a:ext uri="{FF2B5EF4-FFF2-40B4-BE49-F238E27FC236}">
                      <a16:creationId xmlns:a16="http://schemas.microsoft.com/office/drawing/2014/main" id="{D4445C20-3ED2-408C-89B2-9AB97F42E7FA}"/>
                    </a:ext>
                  </a:extLst>
                </p:cNvPr>
                <p:cNvSpPr/>
                <p:nvPr/>
              </p:nvSpPr>
              <p:spPr>
                <a:xfrm>
                  <a:off x="7165223" y="1817341"/>
                  <a:ext cx="1543935" cy="1248322"/>
                </a:xfrm>
                <a:prstGeom prst="rect">
                  <a:avLst/>
                </a:prstGeom>
              </p:spPr>
              <p:txBody>
                <a:bodyPr wrap="square" lIns="91440" tIns="45720" rIns="91440" bIns="45720" anchor="t">
                  <a:spAutoFit/>
                </a:bodyPr>
                <a:lstStyle/>
                <a:p>
                  <a:pPr defTabSz="913943">
                    <a:defRPr/>
                  </a:pPr>
                  <a:r>
                    <a:rPr lang="es-PE" sz="1350">
                      <a:solidFill>
                        <a:srgbClr val="FFFFFF"/>
                      </a:solidFill>
                      <a:latin typeface="EYInterstate Light" panose="02000506000000020004" pitchFamily="2" charset="0"/>
                      <a:cs typeface="Arial"/>
                    </a:rPr>
                    <a:t>Impuesto sobre Activos</a:t>
                  </a:r>
                  <a:endParaRPr kumimoji="0" lang="es-PE" sz="1399" b="0" i="0" u="none" strike="noStrike" kern="1200" cap="none" spc="0" normalizeH="0" baseline="0" noProof="0">
                    <a:ln>
                      <a:noFill/>
                    </a:ln>
                    <a:solidFill>
                      <a:srgbClr val="FFFFFF"/>
                    </a:solidFill>
                    <a:effectLst/>
                    <a:uLnTx/>
                    <a:uFillTx/>
                    <a:latin typeface="EYInterstate Light" panose="02000506000000020004" pitchFamily="2" charset="0"/>
                    <a:cs typeface="Arial" panose="020B0604020202020204" pitchFamily="34" charset="0"/>
                  </a:endParaRPr>
                </a:p>
                <a:p>
                  <a:pPr marL="0" marR="0" lvl="0" indent="0" algn="l" defTabSz="913943" rtl="0" eaLnBrk="1" fontAlgn="auto" latinLnBrk="0" hangingPunct="1">
                    <a:lnSpc>
                      <a:spcPct val="100000"/>
                    </a:lnSpc>
                    <a:spcBef>
                      <a:spcPts val="0"/>
                    </a:spcBef>
                    <a:spcAft>
                      <a:spcPts val="0"/>
                    </a:spcAft>
                    <a:buClrTx/>
                    <a:buSzTx/>
                    <a:buFontTx/>
                    <a:buNone/>
                    <a:tabLst/>
                    <a:defRPr/>
                  </a:pPr>
                  <a:r>
                    <a:rPr lang="es-PE" sz="1350">
                      <a:solidFill>
                        <a:srgbClr val="FFE600"/>
                      </a:solidFill>
                      <a:latin typeface="EYInterstate Light" panose="02000506000000020004" pitchFamily="2" charset="0"/>
                    </a:rPr>
                    <a:t>N/A</a:t>
                  </a:r>
                  <a:endParaRPr lang="es-PE" sz="1350" b="0" i="0" u="none" strike="noStrike" kern="1200" cap="none" spc="0" normalizeH="0" baseline="0" noProof="0">
                    <a:ln>
                      <a:noFill/>
                    </a:ln>
                    <a:solidFill>
                      <a:srgbClr val="FFE600"/>
                    </a:solidFill>
                    <a:effectLst/>
                    <a:uLnTx/>
                    <a:uFillTx/>
                    <a:latin typeface="EYInterstate Light" panose="02000506000000020004" pitchFamily="2" charset="0"/>
                  </a:endParaRPr>
                </a:p>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sz="1399" b="0" i="0" u="none" strike="noStrike" kern="1200" cap="none" spc="0" normalizeH="0" baseline="0" noProof="0">
                      <a:ln>
                        <a:noFill/>
                      </a:ln>
                      <a:solidFill>
                        <a:srgbClr val="FFFFFF"/>
                      </a:solidFill>
                      <a:effectLst/>
                      <a:uLnTx/>
                      <a:uFillTx/>
                      <a:latin typeface="EYInterstate Light" panose="02000506000000020004" pitchFamily="2" charset="0"/>
                      <a:cs typeface="Arial" panose="020B0604020202020204" pitchFamily="34" charset="0"/>
                    </a:rPr>
                    <a:t>De los activos netos</a:t>
                  </a:r>
                </a:p>
              </p:txBody>
            </p:sp>
            <p:sp>
              <p:nvSpPr>
                <p:cNvPr id="49" name="Rectangle 2">
                  <a:extLst>
                    <a:ext uri="{FF2B5EF4-FFF2-40B4-BE49-F238E27FC236}">
                      <a16:creationId xmlns:a16="http://schemas.microsoft.com/office/drawing/2014/main" id="{E5D94E6B-4DD1-404B-B7F2-A6352C593A57}"/>
                    </a:ext>
                  </a:extLst>
                </p:cNvPr>
                <p:cNvSpPr/>
                <p:nvPr/>
              </p:nvSpPr>
              <p:spPr>
                <a:xfrm>
                  <a:off x="11110789" y="3828378"/>
                  <a:ext cx="2130357" cy="930027"/>
                </a:xfrm>
                <a:prstGeom prst="rect">
                  <a:avLst/>
                </a:prstGeom>
              </p:spPr>
              <p:txBody>
                <a:bodyPr wrap="square" lIns="91440" tIns="45720" rIns="91440" bIns="45720" anchor="t">
                  <a:spAutoFit/>
                </a:bodyPr>
                <a:lstStyle/>
                <a:p>
                  <a:pPr defTabSz="913943">
                    <a:defRPr/>
                  </a:pPr>
                  <a:r>
                    <a:rPr kumimoji="0" lang="es-PE" sz="1350" b="0" i="0" u="none" strike="noStrike" kern="1200" cap="none" spc="0" normalizeH="0" baseline="0" noProof="0" dirty="0">
                      <a:ln>
                        <a:noFill/>
                      </a:ln>
                      <a:solidFill>
                        <a:srgbClr val="FFFFFF"/>
                      </a:solidFill>
                      <a:effectLst/>
                      <a:uLnTx/>
                      <a:uFillTx/>
                      <a:latin typeface="EYInterstate Light" panose="02000506000000020004" pitchFamily="2" charset="0"/>
                      <a:cs typeface="Arial"/>
                    </a:rPr>
                    <a:t>Aporte a </a:t>
                  </a:r>
                  <a:r>
                    <a:rPr lang="es-PE" sz="1350" dirty="0">
                      <a:solidFill>
                        <a:srgbClr val="FFFFFF"/>
                      </a:solidFill>
                      <a:latin typeface="EYInterstate Light" panose="02000506000000020004" pitchFamily="2" charset="0"/>
                      <a:cs typeface="Arial"/>
                    </a:rPr>
                    <a:t>OSINERGMIN </a:t>
                  </a:r>
                  <a:r>
                    <a:rPr lang="es-PE" sz="2400" dirty="0">
                      <a:solidFill>
                        <a:srgbClr val="FFE600"/>
                      </a:solidFill>
                      <a:latin typeface="EYInterstate Light" panose="02000506000000020004" pitchFamily="2" charset="0"/>
                      <a:cs typeface="Arial"/>
                    </a:rPr>
                    <a:t>N/A</a:t>
                  </a:r>
                  <a:endParaRPr lang="es-ES" sz="1400" dirty="0">
                    <a:solidFill>
                      <a:srgbClr val="000000"/>
                    </a:solidFill>
                    <a:latin typeface="EYInterstate Light" panose="02000506000000020004" pitchFamily="2" charset="0"/>
                    <a:cs typeface="Arial"/>
                  </a:endParaRPr>
                </a:p>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sz="1199" b="0" i="0" u="none" strike="noStrike" kern="1200" cap="none" spc="0" normalizeH="0" baseline="0" noProof="0" dirty="0">
                      <a:ln>
                        <a:noFill/>
                      </a:ln>
                      <a:solidFill>
                        <a:srgbClr val="FFFFFF"/>
                      </a:solidFill>
                      <a:effectLst/>
                      <a:uLnTx/>
                      <a:uFillTx/>
                      <a:latin typeface="EYInterstate Light" panose="02000506000000020004" pitchFamily="2" charset="0"/>
                      <a:cs typeface="Arial" panose="020B0604020202020204" pitchFamily="34" charset="0"/>
                    </a:rPr>
                    <a:t>del valor de la facturación</a:t>
                  </a:r>
                </a:p>
              </p:txBody>
            </p:sp>
          </p:grpSp>
          <p:cxnSp>
            <p:nvCxnSpPr>
              <p:cNvPr id="13" name="Straight Connector 12">
                <a:extLst>
                  <a:ext uri="{FF2B5EF4-FFF2-40B4-BE49-F238E27FC236}">
                    <a16:creationId xmlns:a16="http://schemas.microsoft.com/office/drawing/2014/main" id="{57CF433F-3BA2-4FAE-9F57-456E4C8E34E4}"/>
                  </a:ext>
                </a:extLst>
              </p:cNvPr>
              <p:cNvCxnSpPr>
                <a:cxnSpLocks/>
              </p:cNvCxnSpPr>
              <p:nvPr/>
            </p:nvCxnSpPr>
            <p:spPr>
              <a:xfrm flipH="1">
                <a:off x="7042976" y="1735418"/>
                <a:ext cx="7855" cy="3588448"/>
              </a:xfrm>
              <a:prstGeom prst="line">
                <a:avLst/>
              </a:prstGeom>
              <a:ln w="9525">
                <a:solidFill>
                  <a:schemeClr val="tx1">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38" name="Rectangle 37">
              <a:extLst>
                <a:ext uri="{FF2B5EF4-FFF2-40B4-BE49-F238E27FC236}">
                  <a16:creationId xmlns:a16="http://schemas.microsoft.com/office/drawing/2014/main" id="{603CB692-35D6-4266-878C-A380FA9D9488}"/>
                </a:ext>
              </a:extLst>
            </p:cNvPr>
            <p:cNvSpPr/>
            <p:nvPr/>
          </p:nvSpPr>
          <p:spPr>
            <a:xfrm>
              <a:off x="4842685" y="1169463"/>
              <a:ext cx="2151863" cy="1985031"/>
            </a:xfrm>
            <a:prstGeom prst="rect">
              <a:avLst/>
            </a:prstGeom>
          </p:spPr>
          <p:txBody>
            <a:bodyPr wrap="square" lIns="91440" tIns="45720" rIns="91440" bIns="45720" anchor="t">
              <a:spAutoFit/>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sz="1399" b="0" i="0" u="none" strike="noStrike" kern="1200" cap="none" spc="0" normalizeH="0" baseline="0" noProof="0" dirty="0">
                  <a:ln>
                    <a:noFill/>
                  </a:ln>
                  <a:solidFill>
                    <a:srgbClr val="FFFFFF"/>
                  </a:solidFill>
                  <a:effectLst/>
                  <a:uLnTx/>
                  <a:uFillTx/>
                  <a:latin typeface="EYInterstate Light" panose="02000506000000020004" pitchFamily="2" charset="0"/>
                  <a:cs typeface="Arial" panose="020B0604020202020204" pitchFamily="34" charset="0"/>
                </a:rPr>
                <a:t>Impuesto Especial a</a:t>
              </a:r>
            </a:p>
            <a:p>
              <a:pPr defTabSz="913943">
                <a:defRPr/>
              </a:pPr>
              <a:r>
                <a:rPr kumimoji="0" lang="es-PE" sz="1350" b="0" i="0" u="none" strike="noStrike" kern="1200" cap="none" spc="0" normalizeH="0" baseline="0" noProof="0" dirty="0">
                  <a:ln>
                    <a:noFill/>
                  </a:ln>
                  <a:solidFill>
                    <a:srgbClr val="FFFFFF"/>
                  </a:solidFill>
                  <a:effectLst/>
                  <a:uLnTx/>
                  <a:uFillTx/>
                  <a:latin typeface="EYInterstate Light" panose="02000506000000020004" pitchFamily="2" charset="0"/>
                  <a:cs typeface="Arial"/>
                </a:rPr>
                <a:t>la minería</a:t>
              </a:r>
              <a:r>
                <a:rPr lang="es-PE" sz="1350" dirty="0">
                  <a:solidFill>
                    <a:srgbClr val="FFFFFF"/>
                  </a:solidFill>
                  <a:latin typeface="EYInterstate Light" panose="02000506000000020004" pitchFamily="2" charset="0"/>
                  <a:cs typeface="Arial"/>
                </a:rPr>
                <a:t> (derecho especial)</a:t>
              </a:r>
              <a:endParaRPr lang="es-PE" sz="1350" b="0" i="0" u="none" strike="noStrike" kern="1200" cap="none" spc="0" normalizeH="0" baseline="0" noProof="0" dirty="0">
                <a:ln>
                  <a:noFill/>
                </a:ln>
                <a:solidFill>
                  <a:srgbClr val="FFFFFF"/>
                </a:solidFill>
                <a:effectLst/>
                <a:uLnTx/>
                <a:uFillTx/>
                <a:latin typeface="EYInterstate Light" panose="02000506000000020004" pitchFamily="2" charset="0"/>
                <a:cs typeface="Arial" panose="020B0604020202020204" pitchFamily="34" charset="0"/>
              </a:endParaRPr>
            </a:p>
            <a:p>
              <a:pPr marL="0" marR="0" lvl="0" indent="0" algn="l" defTabSz="913943" rtl="0" eaLnBrk="1" fontAlgn="auto" latinLnBrk="0" hangingPunct="1">
                <a:lnSpc>
                  <a:spcPct val="100000"/>
                </a:lnSpc>
                <a:spcBef>
                  <a:spcPts val="0"/>
                </a:spcBef>
                <a:spcAft>
                  <a:spcPts val="0"/>
                </a:spcAft>
                <a:buClrTx/>
                <a:buSzTx/>
                <a:buFontTx/>
                <a:buNone/>
                <a:tabLst/>
                <a:defRPr/>
              </a:pPr>
              <a:r>
                <a:rPr lang="es-PE" sz="2800" dirty="0">
                  <a:solidFill>
                    <a:srgbClr val="FFE600"/>
                  </a:solidFill>
                  <a:latin typeface="EYInterstate Light" panose="02000506000000020004" pitchFamily="2" charset="0"/>
                  <a:cs typeface="Arial"/>
                </a:rPr>
                <a:t>7.5</a:t>
              </a:r>
              <a:r>
                <a:rPr kumimoji="0" lang="es-PE" sz="2800" b="0" i="0" u="none" strike="noStrike" kern="1200" cap="none" spc="0" normalizeH="0" baseline="0" noProof="0" dirty="0">
                  <a:ln>
                    <a:noFill/>
                  </a:ln>
                  <a:solidFill>
                    <a:srgbClr val="FFE600"/>
                  </a:solidFill>
                  <a:effectLst/>
                  <a:uLnTx/>
                  <a:uFillTx/>
                  <a:latin typeface="EYInterstate Light" panose="02000506000000020004" pitchFamily="2" charset="0"/>
                  <a:cs typeface="Arial"/>
                </a:rPr>
                <a:t>%</a:t>
              </a:r>
              <a:endParaRPr lang="es-PE" sz="2800" b="0" i="0" u="none" strike="noStrike" kern="1200" cap="none" spc="0" normalizeH="0" baseline="0" noProof="0" dirty="0">
                <a:ln>
                  <a:noFill/>
                </a:ln>
                <a:solidFill>
                  <a:srgbClr val="FFE600"/>
                </a:solidFill>
                <a:effectLst/>
                <a:uLnTx/>
                <a:uFillTx/>
                <a:latin typeface="EYInterstate Light" panose="02000506000000020004" pitchFamily="2" charset="0"/>
                <a:cs typeface="Arial"/>
              </a:endParaRPr>
            </a:p>
            <a:p>
              <a:pPr defTabSz="913943">
                <a:defRPr/>
              </a:pPr>
              <a:r>
                <a:rPr kumimoji="0" lang="es-PE" sz="1350" b="0" i="0" u="none" strike="noStrike" kern="1200" cap="none" spc="0" normalizeH="0" baseline="0" noProof="0" dirty="0">
                  <a:ln>
                    <a:noFill/>
                  </a:ln>
                  <a:solidFill>
                    <a:srgbClr val="FFFFFF"/>
                  </a:solidFill>
                  <a:effectLst/>
                  <a:uLnTx/>
                  <a:uFillTx/>
                  <a:latin typeface="EYInterstate Light" panose="02000506000000020004" pitchFamily="2" charset="0"/>
                  <a:cs typeface="Arial"/>
                </a:rPr>
                <a:t>de la utilidad operativa</a:t>
              </a:r>
              <a:r>
                <a:rPr lang="es-PE" sz="1350" dirty="0">
                  <a:solidFill>
                    <a:srgbClr val="FFFFFF"/>
                  </a:solidFill>
                  <a:latin typeface="EYInterstate Light" panose="02000506000000020004" pitchFamily="2" charset="0"/>
                  <a:cs typeface="Arial"/>
                </a:rPr>
                <a:t> (EBITDA minero)</a:t>
              </a:r>
              <a:endParaRPr lang="es-PE" sz="1350" dirty="0">
                <a:solidFill>
                  <a:srgbClr val="FFFFFF"/>
                </a:solidFill>
                <a:latin typeface="EYInterstate Light" panose="02000506000000020004" pitchFamily="2" charset="0"/>
                <a:cs typeface="Arial" panose="020B0604020202020204" pitchFamily="34" charset="0"/>
              </a:endParaRPr>
            </a:p>
            <a:p>
              <a:pPr defTabSz="913943">
                <a:defRPr/>
              </a:pPr>
              <a:endParaRPr lang="es-PE" sz="1350" b="0" i="0" u="none" strike="noStrike" kern="1200" cap="none" spc="0" normalizeH="0" baseline="0" noProof="0" dirty="0">
                <a:ln>
                  <a:noFill/>
                </a:ln>
                <a:solidFill>
                  <a:srgbClr val="FFFFFF"/>
                </a:solidFill>
                <a:effectLst/>
                <a:uLnTx/>
                <a:uFillTx/>
                <a:latin typeface="EYInterstate Light" panose="02000506000000020004" pitchFamily="2" charset="0"/>
                <a:cs typeface="Arial" panose="020B0604020202020204" pitchFamily="34" charset="0"/>
              </a:endParaRPr>
            </a:p>
            <a:p>
              <a:pPr defTabSz="913943">
                <a:defRPr/>
              </a:pPr>
              <a:endParaRPr lang="es-PE" sz="1350" dirty="0">
                <a:solidFill>
                  <a:srgbClr val="FFFFFF"/>
                </a:solidFill>
                <a:latin typeface="EYInterstate Light" panose="02000506000000020004" pitchFamily="2" charset="0"/>
                <a:cs typeface="Arial" panose="020B0604020202020204" pitchFamily="34" charset="0"/>
              </a:endParaRPr>
            </a:p>
          </p:txBody>
        </p:sp>
        <p:sp>
          <p:nvSpPr>
            <p:cNvPr id="30" name="Rectangle 2">
              <a:extLst>
                <a:ext uri="{FF2B5EF4-FFF2-40B4-BE49-F238E27FC236}">
                  <a16:creationId xmlns:a16="http://schemas.microsoft.com/office/drawing/2014/main" id="{682D772C-FB43-4D05-9642-38B749B479B2}"/>
                </a:ext>
              </a:extLst>
            </p:cNvPr>
            <p:cNvSpPr/>
            <p:nvPr/>
          </p:nvSpPr>
          <p:spPr>
            <a:xfrm>
              <a:off x="9090743" y="1295111"/>
              <a:ext cx="2345715" cy="2908489"/>
            </a:xfrm>
            <a:prstGeom prst="rect">
              <a:avLst/>
            </a:prstGeom>
          </p:spPr>
          <p:txBody>
            <a:bodyPr wrap="square" lIns="91440" tIns="45720" rIns="91440" bIns="45720" anchor="t">
              <a:spAutoFit/>
            </a:bodyPr>
            <a:lstStyle/>
            <a:p>
              <a:pPr defTabSz="913943">
                <a:defRPr/>
              </a:pPr>
              <a:r>
                <a:rPr lang="es-PE" sz="1350" dirty="0">
                  <a:solidFill>
                    <a:srgbClr val="FFFFFF"/>
                  </a:solidFill>
                  <a:latin typeface="EYInterstate Light" panose="02000506000000020004" pitchFamily="2" charset="0"/>
                  <a:cs typeface="Arial"/>
                </a:rPr>
                <a:t>Impuestos ecológicos estatales</a:t>
              </a:r>
            </a:p>
            <a:p>
              <a:pPr defTabSz="913943">
                <a:defRPr/>
              </a:pPr>
              <a:r>
                <a:rPr lang="es-PE" sz="1200" b="0" i="0" u="none" strike="noStrike" kern="1200" cap="none" spc="0" normalizeH="0" baseline="0" noProof="0" dirty="0">
                  <a:ln>
                    <a:noFill/>
                  </a:ln>
                  <a:solidFill>
                    <a:srgbClr val="FFE600"/>
                  </a:solidFill>
                  <a:effectLst/>
                  <a:uLnTx/>
                  <a:uFillTx/>
                  <a:latin typeface="EYInterstate Light" panose="02000506000000020004" pitchFamily="2" charset="0"/>
                </a:rPr>
                <a:t>Baja California</a:t>
              </a:r>
            </a:p>
            <a:p>
              <a:pPr defTabSz="913943">
                <a:defRPr/>
              </a:pPr>
              <a:r>
                <a:rPr lang="es-PE" sz="1200" b="0" i="0" u="none" strike="noStrike" kern="1200" cap="none" spc="0" normalizeH="0" baseline="0" noProof="0" dirty="0">
                  <a:ln>
                    <a:noFill/>
                  </a:ln>
                  <a:solidFill>
                    <a:srgbClr val="FFE600"/>
                  </a:solidFill>
                  <a:effectLst/>
                  <a:uLnTx/>
                  <a:uFillTx/>
                  <a:latin typeface="EYInterstate Light" panose="02000506000000020004" pitchFamily="2" charset="0"/>
                </a:rPr>
                <a:t>Campeche</a:t>
              </a:r>
            </a:p>
            <a:p>
              <a:pPr defTabSz="913943">
                <a:defRPr/>
              </a:pPr>
              <a:r>
                <a:rPr lang="es-PE" sz="1200" dirty="0">
                  <a:solidFill>
                    <a:srgbClr val="FFE600"/>
                  </a:solidFill>
                  <a:latin typeface="EYInterstate Light" panose="02000506000000020004" pitchFamily="2" charset="0"/>
                </a:rPr>
                <a:t>Coahuila</a:t>
              </a:r>
            </a:p>
            <a:p>
              <a:pPr defTabSz="913943">
                <a:defRPr/>
              </a:pPr>
              <a:r>
                <a:rPr lang="es-PE" sz="1200" b="0" i="0" u="none" strike="noStrike" kern="1200" cap="none" spc="0" normalizeH="0" baseline="0" noProof="0" dirty="0">
                  <a:ln>
                    <a:noFill/>
                  </a:ln>
                  <a:solidFill>
                    <a:srgbClr val="FFE600"/>
                  </a:solidFill>
                  <a:effectLst/>
                  <a:uLnTx/>
                  <a:uFillTx/>
                  <a:latin typeface="EYInterstate Light" panose="02000506000000020004" pitchFamily="2" charset="0"/>
                </a:rPr>
                <a:t>Estado de México</a:t>
              </a:r>
            </a:p>
            <a:p>
              <a:pPr defTabSz="913943">
                <a:defRPr/>
              </a:pPr>
              <a:r>
                <a:rPr lang="es-PE" sz="1200" b="0" i="0" u="none" strike="noStrike" kern="1200" cap="none" spc="0" normalizeH="0" baseline="0" noProof="0" dirty="0">
                  <a:ln>
                    <a:noFill/>
                  </a:ln>
                  <a:solidFill>
                    <a:srgbClr val="FFE600"/>
                  </a:solidFill>
                  <a:effectLst/>
                  <a:uLnTx/>
                  <a:uFillTx/>
                  <a:latin typeface="EYInterstate Light" panose="02000506000000020004" pitchFamily="2" charset="0"/>
                </a:rPr>
                <a:t>Guanajuato</a:t>
              </a:r>
            </a:p>
            <a:p>
              <a:pPr defTabSz="913943">
                <a:defRPr/>
              </a:pPr>
              <a:r>
                <a:rPr lang="es-PE" sz="1200" b="0" i="0" u="none" strike="noStrike" kern="1200" cap="none" spc="0" normalizeH="0" baseline="0" noProof="0" dirty="0">
                  <a:ln>
                    <a:noFill/>
                  </a:ln>
                  <a:solidFill>
                    <a:srgbClr val="FFE600"/>
                  </a:solidFill>
                  <a:effectLst/>
                  <a:uLnTx/>
                  <a:uFillTx/>
                  <a:latin typeface="EYInterstate Light" panose="02000506000000020004" pitchFamily="2" charset="0"/>
                </a:rPr>
                <a:t>Michoacán</a:t>
              </a:r>
            </a:p>
            <a:p>
              <a:pPr defTabSz="913943">
                <a:defRPr/>
              </a:pPr>
              <a:r>
                <a:rPr lang="es-PE" sz="1200" b="0" i="0" u="none" strike="noStrike" kern="1200" cap="none" spc="0" normalizeH="0" baseline="0" noProof="0" dirty="0">
                  <a:ln>
                    <a:noFill/>
                  </a:ln>
                  <a:solidFill>
                    <a:srgbClr val="FFE600"/>
                  </a:solidFill>
                  <a:effectLst/>
                  <a:uLnTx/>
                  <a:uFillTx/>
                  <a:latin typeface="EYInterstate Light" panose="02000506000000020004" pitchFamily="2" charset="0"/>
                </a:rPr>
                <a:t>Nuevo León</a:t>
              </a:r>
            </a:p>
            <a:p>
              <a:pPr defTabSz="913943">
                <a:defRPr/>
              </a:pPr>
              <a:r>
                <a:rPr lang="es-PE" sz="1200" b="0" i="0" u="none" strike="noStrike" kern="1200" cap="none" spc="0" normalizeH="0" baseline="0" noProof="0" dirty="0">
                  <a:ln>
                    <a:noFill/>
                  </a:ln>
                  <a:solidFill>
                    <a:srgbClr val="FFE600"/>
                  </a:solidFill>
                  <a:effectLst/>
                  <a:uLnTx/>
                  <a:uFillTx/>
                  <a:latin typeface="EYInterstate Light" panose="02000506000000020004" pitchFamily="2" charset="0"/>
                </a:rPr>
                <a:t>Querétaro</a:t>
              </a:r>
            </a:p>
            <a:p>
              <a:pPr defTabSz="913943">
                <a:defRPr/>
              </a:pPr>
              <a:r>
                <a:rPr lang="es-PE" sz="1200" dirty="0">
                  <a:solidFill>
                    <a:srgbClr val="FFE600"/>
                  </a:solidFill>
                  <a:latin typeface="EYInterstate Light" panose="02000506000000020004" pitchFamily="2" charset="0"/>
                </a:rPr>
                <a:t>Quintana Roo</a:t>
              </a:r>
            </a:p>
            <a:p>
              <a:pPr defTabSz="913943">
                <a:defRPr/>
              </a:pPr>
              <a:r>
                <a:rPr lang="es-PE" sz="1200" b="0" i="0" u="none" strike="noStrike" kern="1200" cap="none" spc="0" normalizeH="0" baseline="0" noProof="0" dirty="0">
                  <a:ln>
                    <a:noFill/>
                  </a:ln>
                  <a:solidFill>
                    <a:srgbClr val="FFE600"/>
                  </a:solidFill>
                  <a:effectLst/>
                  <a:uLnTx/>
                  <a:uFillTx/>
                  <a:latin typeface="EYInterstate Light" panose="02000506000000020004" pitchFamily="2" charset="0"/>
                </a:rPr>
                <a:t>Oaxaca</a:t>
              </a:r>
            </a:p>
            <a:p>
              <a:pPr defTabSz="913943">
                <a:defRPr/>
              </a:pPr>
              <a:r>
                <a:rPr lang="es-PE" sz="1200" dirty="0">
                  <a:solidFill>
                    <a:srgbClr val="FFE600"/>
                  </a:solidFill>
                  <a:latin typeface="EYInterstate Light" panose="02000506000000020004" pitchFamily="2" charset="0"/>
                </a:rPr>
                <a:t>Tamaulipas</a:t>
              </a:r>
            </a:p>
            <a:p>
              <a:pPr defTabSz="913943">
                <a:defRPr/>
              </a:pPr>
              <a:r>
                <a:rPr lang="es-PE" sz="1200" dirty="0">
                  <a:solidFill>
                    <a:srgbClr val="FFE600"/>
                  </a:solidFill>
                  <a:latin typeface="EYInterstate Light" panose="02000506000000020004" pitchFamily="2" charset="0"/>
                </a:rPr>
                <a:t>Yucatán</a:t>
              </a:r>
            </a:p>
            <a:p>
              <a:pPr defTabSz="913943">
                <a:defRPr/>
              </a:pPr>
              <a:r>
                <a:rPr lang="es-PE" sz="1200" b="0" i="0" u="none" strike="noStrike" kern="1200" cap="none" spc="0" normalizeH="0" baseline="0" noProof="0" dirty="0">
                  <a:ln>
                    <a:noFill/>
                  </a:ln>
                  <a:solidFill>
                    <a:srgbClr val="FFE600"/>
                  </a:solidFill>
                  <a:effectLst/>
                  <a:uLnTx/>
                  <a:uFillTx/>
                  <a:latin typeface="EYInterstate Light" panose="02000506000000020004" pitchFamily="2" charset="0"/>
                </a:rPr>
                <a:t>Zacatecas</a:t>
              </a:r>
            </a:p>
          </p:txBody>
        </p:sp>
      </p:grpSp>
      <p:cxnSp>
        <p:nvCxnSpPr>
          <p:cNvPr id="35" name="Straight Connector 34">
            <a:extLst>
              <a:ext uri="{FF2B5EF4-FFF2-40B4-BE49-F238E27FC236}">
                <a16:creationId xmlns:a16="http://schemas.microsoft.com/office/drawing/2014/main" id="{82BA1982-9FF2-42D0-B5EE-9474868C2D13}"/>
              </a:ext>
            </a:extLst>
          </p:cNvPr>
          <p:cNvCxnSpPr>
            <a:cxnSpLocks/>
          </p:cNvCxnSpPr>
          <p:nvPr/>
        </p:nvCxnSpPr>
        <p:spPr>
          <a:xfrm flipH="1">
            <a:off x="4466431" y="1409837"/>
            <a:ext cx="7905" cy="3294918"/>
          </a:xfrm>
          <a:prstGeom prst="line">
            <a:avLst/>
          </a:prstGeom>
          <a:ln w="9525">
            <a:solidFill>
              <a:schemeClr val="tx1">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8EAE34F-D654-4F55-9EF9-82076C598DB1}"/>
              </a:ext>
            </a:extLst>
          </p:cNvPr>
          <p:cNvCxnSpPr>
            <a:cxnSpLocks/>
          </p:cNvCxnSpPr>
          <p:nvPr/>
        </p:nvCxnSpPr>
        <p:spPr>
          <a:xfrm flipH="1">
            <a:off x="6593380" y="1435855"/>
            <a:ext cx="7905" cy="3294918"/>
          </a:xfrm>
          <a:prstGeom prst="line">
            <a:avLst/>
          </a:prstGeom>
          <a:ln w="9525">
            <a:solidFill>
              <a:schemeClr val="tx1">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501B867-BFCC-4FE2-ADD4-9E09AA93952F}"/>
              </a:ext>
            </a:extLst>
          </p:cNvPr>
          <p:cNvCxnSpPr>
            <a:cxnSpLocks/>
          </p:cNvCxnSpPr>
          <p:nvPr/>
        </p:nvCxnSpPr>
        <p:spPr>
          <a:xfrm flipH="1">
            <a:off x="8643787" y="1471862"/>
            <a:ext cx="7905" cy="3294918"/>
          </a:xfrm>
          <a:prstGeom prst="line">
            <a:avLst/>
          </a:prstGeom>
          <a:ln w="9525">
            <a:solidFill>
              <a:schemeClr val="tx1">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203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1F3C36C3-78BC-4926-A372-A0EB51400DC4}"/>
              </a:ext>
            </a:extLst>
          </p:cNvPr>
          <p:cNvSpPr txBox="1"/>
          <p:nvPr/>
        </p:nvSpPr>
        <p:spPr>
          <a:xfrm>
            <a:off x="5232473" y="4542015"/>
            <a:ext cx="2735982" cy="1481173"/>
          </a:xfrm>
          <a:prstGeom prst="rect">
            <a:avLst/>
          </a:prstGeom>
          <a:noFill/>
        </p:spPr>
        <p:txBody>
          <a:bodyPr wrap="square" lIns="0" tIns="36557" rIns="0" bIns="0" rtlCol="0">
            <a:spAutoFit/>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sz="1599" b="0" i="0" u="none" strike="noStrike" kern="1200" cap="none" spc="0" normalizeH="0" baseline="0" noProof="0">
                <a:ln>
                  <a:noFill/>
                </a:ln>
                <a:solidFill>
                  <a:srgbClr val="FFFFFF"/>
                </a:solidFill>
                <a:effectLst/>
                <a:uLnTx/>
                <a:uFillTx/>
                <a:latin typeface="EYInterstate Light" panose="02000506000000020004" pitchFamily="2" charset="0"/>
                <a:cs typeface="Arial" panose="020B0604020202020204" pitchFamily="34" charset="0"/>
              </a:rPr>
              <a:t>Gravamen Especial a la Minería</a:t>
            </a:r>
          </a:p>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sz="3598" b="0" i="0" u="none" strike="noStrike" kern="1200" cap="none" spc="0" normalizeH="0" baseline="0" noProof="0">
                <a:ln>
                  <a:noFill/>
                </a:ln>
                <a:solidFill>
                  <a:srgbClr val="FFE600"/>
                </a:solidFill>
                <a:effectLst/>
                <a:uLnTx/>
                <a:uFillTx/>
                <a:latin typeface="EYInterstate Light" panose="02000506000000020004" pitchFamily="2" charset="0"/>
                <a:cs typeface="Arial" panose="020B0604020202020204" pitchFamily="34" charset="0"/>
              </a:rPr>
              <a:t>4% - 13.12%</a:t>
            </a:r>
          </a:p>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sz="1399" b="0" i="0" u="none" strike="noStrike" kern="1200" cap="none" spc="0" normalizeH="0" baseline="0" noProof="0">
                <a:ln>
                  <a:noFill/>
                </a:ln>
                <a:solidFill>
                  <a:srgbClr val="FFFFFF"/>
                </a:solidFill>
                <a:effectLst/>
                <a:uLnTx/>
                <a:uFillTx/>
                <a:latin typeface="EYInterstate Light" panose="02000506000000020004" pitchFamily="2" charset="0"/>
                <a:cs typeface="Arial" panose="020B0604020202020204" pitchFamily="34" charset="0"/>
              </a:rPr>
              <a:t>de la utilidad operativa</a:t>
            </a:r>
          </a:p>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endParaRPr kumimoji="0" lang="en-US" sz="1399" b="1" i="0" u="none" strike="noStrike" kern="1200" cap="none" spc="0" normalizeH="0" baseline="0" noProof="0">
              <a:ln>
                <a:noFill/>
              </a:ln>
              <a:solidFill>
                <a:srgbClr val="FFFFFF"/>
              </a:solidFill>
              <a:effectLst/>
              <a:uLnTx/>
              <a:uFillTx/>
              <a:latin typeface="EYInterstate Light" panose="02000506000000020004" pitchFamily="2" charset="0"/>
            </a:endParaRPr>
          </a:p>
        </p:txBody>
      </p:sp>
      <p:sp>
        <p:nvSpPr>
          <p:cNvPr id="14" name="Rectangle 13">
            <a:extLst>
              <a:ext uri="{FF2B5EF4-FFF2-40B4-BE49-F238E27FC236}">
                <a16:creationId xmlns:a16="http://schemas.microsoft.com/office/drawing/2014/main" id="{216DFB1D-F247-4760-927C-7B17FB77EA34}"/>
              </a:ext>
            </a:extLst>
          </p:cNvPr>
          <p:cNvSpPr/>
          <p:nvPr/>
        </p:nvSpPr>
        <p:spPr>
          <a:xfrm>
            <a:off x="1419836" y="4514218"/>
            <a:ext cx="1524622" cy="1568843"/>
          </a:xfrm>
          <a:prstGeom prst="rect">
            <a:avLst/>
          </a:prstGeom>
        </p:spPr>
        <p:txBody>
          <a:bodyPr wrap="square">
            <a:spAutoFit/>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sz="1599" b="0" i="0" u="none" strike="noStrike" kern="1200" cap="none" spc="0" normalizeH="0" baseline="0" noProof="0">
                <a:ln>
                  <a:noFill/>
                </a:ln>
                <a:solidFill>
                  <a:srgbClr val="FFFFFF"/>
                </a:solidFill>
                <a:effectLst/>
                <a:uLnTx/>
                <a:uFillTx/>
                <a:latin typeface="EYInterstate Light" panose="02000506000000020004" pitchFamily="2" charset="0"/>
                <a:cs typeface="Arial" panose="020B0604020202020204" pitchFamily="34" charset="0"/>
              </a:rPr>
              <a:t>Pagan prima de</a:t>
            </a:r>
          </a:p>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sz="3598" b="0" i="0" u="none" strike="noStrike" kern="1200" cap="none" spc="0" normalizeH="0" baseline="0" noProof="0">
                <a:ln>
                  <a:noFill/>
                </a:ln>
                <a:solidFill>
                  <a:srgbClr val="FFE600"/>
                </a:solidFill>
                <a:effectLst/>
                <a:uLnTx/>
                <a:uFillTx/>
                <a:latin typeface="EYInterstate Light" panose="02000506000000020004" pitchFamily="2" charset="0"/>
                <a:cs typeface="Arial" panose="020B0604020202020204" pitchFamily="34" charset="0"/>
              </a:rPr>
              <a:t>2%</a:t>
            </a:r>
          </a:p>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sz="1399" b="0" i="0" u="none" strike="noStrike" kern="1200" cap="none" spc="0" normalizeH="0" baseline="0" noProof="0">
                <a:ln>
                  <a:noFill/>
                </a:ln>
                <a:solidFill>
                  <a:srgbClr val="FFFFFF"/>
                </a:solidFill>
                <a:effectLst/>
                <a:uLnTx/>
                <a:uFillTx/>
                <a:latin typeface="EYInterstate Light" panose="02000506000000020004" pitchFamily="2" charset="0"/>
                <a:cs typeface="Arial" panose="020B0604020202020204" pitchFamily="34" charset="0"/>
              </a:rPr>
              <a:t>de Impuesto a la Renta</a:t>
            </a:r>
          </a:p>
        </p:txBody>
      </p:sp>
      <p:sp>
        <p:nvSpPr>
          <p:cNvPr id="15" name="Rectangle 14">
            <a:extLst>
              <a:ext uri="{FF2B5EF4-FFF2-40B4-BE49-F238E27FC236}">
                <a16:creationId xmlns:a16="http://schemas.microsoft.com/office/drawing/2014/main" id="{F6996373-EFF1-48E0-A44F-00919C5BCA9D}"/>
              </a:ext>
            </a:extLst>
          </p:cNvPr>
          <p:cNvSpPr/>
          <p:nvPr/>
        </p:nvSpPr>
        <p:spPr>
          <a:xfrm>
            <a:off x="3207259" y="4528384"/>
            <a:ext cx="1680579" cy="1353512"/>
          </a:xfrm>
          <a:prstGeom prst="rect">
            <a:avLst/>
          </a:prstGeom>
        </p:spPr>
        <p:txBody>
          <a:bodyPr wrap="square">
            <a:spAutoFit/>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sz="1599" b="0" i="0" u="none" strike="noStrike" kern="1200" cap="none" spc="0" normalizeH="0" baseline="0" noProof="0" dirty="0">
                <a:ln>
                  <a:noFill/>
                </a:ln>
                <a:solidFill>
                  <a:srgbClr val="FFFFFF"/>
                </a:solidFill>
                <a:effectLst/>
                <a:uLnTx/>
                <a:uFillTx/>
                <a:latin typeface="EYInterstate Light" panose="02000506000000020004" pitchFamily="2" charset="0"/>
                <a:cs typeface="Arial" panose="020B0604020202020204" pitchFamily="34" charset="0"/>
              </a:rPr>
              <a:t>Regalías Mineras</a:t>
            </a:r>
          </a:p>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sz="3598" b="0" i="0" u="none" strike="noStrike" kern="1200" cap="none" spc="0" normalizeH="0" baseline="0" noProof="0" dirty="0">
                <a:ln>
                  <a:noFill/>
                </a:ln>
                <a:solidFill>
                  <a:srgbClr val="FFE600"/>
                </a:solidFill>
                <a:effectLst/>
                <a:uLnTx/>
                <a:uFillTx/>
                <a:latin typeface="EYInterstate Light" panose="02000506000000020004" pitchFamily="2" charset="0"/>
                <a:cs typeface="Arial" panose="020B0604020202020204" pitchFamily="34" charset="0"/>
              </a:rPr>
              <a:t>1%-3%</a:t>
            </a:r>
          </a:p>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sz="1399" b="0" i="0" u="none" strike="noStrike" kern="1200" cap="none" spc="0" normalizeH="0" baseline="0" noProof="0" dirty="0">
                <a:ln>
                  <a:noFill/>
                </a:ln>
                <a:solidFill>
                  <a:srgbClr val="FFFFFF"/>
                </a:solidFill>
                <a:effectLst/>
                <a:uLnTx/>
                <a:uFillTx/>
                <a:latin typeface="EYInterstate Light" panose="02000506000000020004" pitchFamily="2" charset="0"/>
                <a:cs typeface="Arial" panose="020B0604020202020204" pitchFamily="34" charset="0"/>
              </a:rPr>
              <a:t>de las ventas</a:t>
            </a:r>
          </a:p>
        </p:txBody>
      </p:sp>
      <p:cxnSp>
        <p:nvCxnSpPr>
          <p:cNvPr id="30" name="Straight Connector 29">
            <a:extLst>
              <a:ext uri="{FF2B5EF4-FFF2-40B4-BE49-F238E27FC236}">
                <a16:creationId xmlns:a16="http://schemas.microsoft.com/office/drawing/2014/main" id="{786BA6B8-E063-4817-9591-FEE94E16139A}"/>
              </a:ext>
            </a:extLst>
          </p:cNvPr>
          <p:cNvCxnSpPr>
            <a:cxnSpLocks/>
          </p:cNvCxnSpPr>
          <p:nvPr/>
        </p:nvCxnSpPr>
        <p:spPr>
          <a:xfrm>
            <a:off x="3031971" y="4656328"/>
            <a:ext cx="0" cy="1017407"/>
          </a:xfrm>
          <a:prstGeom prst="line">
            <a:avLst/>
          </a:prstGeom>
          <a:ln w="9525">
            <a:solidFill>
              <a:schemeClr val="tx1">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5CFFAF2-95A0-4FBA-B630-B6F497872CFD}"/>
              </a:ext>
            </a:extLst>
          </p:cNvPr>
          <p:cNvCxnSpPr>
            <a:cxnSpLocks/>
          </p:cNvCxnSpPr>
          <p:nvPr/>
        </p:nvCxnSpPr>
        <p:spPr>
          <a:xfrm>
            <a:off x="4978290" y="4622088"/>
            <a:ext cx="0" cy="1017407"/>
          </a:xfrm>
          <a:prstGeom prst="line">
            <a:avLst/>
          </a:prstGeom>
          <a:ln w="9525">
            <a:solidFill>
              <a:schemeClr val="tx1">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CCBCC521-EF01-46DF-8783-6FB2EDC17E5A}"/>
              </a:ext>
            </a:extLst>
          </p:cNvPr>
          <p:cNvGrpSpPr/>
          <p:nvPr/>
        </p:nvGrpSpPr>
        <p:grpSpPr>
          <a:xfrm>
            <a:off x="1407968" y="4074528"/>
            <a:ext cx="9296367" cy="308182"/>
            <a:chOff x="8297298" y="2213764"/>
            <a:chExt cx="3157340" cy="203071"/>
          </a:xfrm>
        </p:grpSpPr>
        <p:sp>
          <p:nvSpPr>
            <p:cNvPr id="36" name="TextBox 35">
              <a:extLst>
                <a:ext uri="{FF2B5EF4-FFF2-40B4-BE49-F238E27FC236}">
                  <a16:creationId xmlns:a16="http://schemas.microsoft.com/office/drawing/2014/main" id="{AC4A22BF-039C-4D98-8066-66EDF15D8A86}"/>
                </a:ext>
              </a:extLst>
            </p:cNvPr>
            <p:cNvSpPr txBox="1"/>
            <p:nvPr/>
          </p:nvSpPr>
          <p:spPr>
            <a:xfrm>
              <a:off x="8297298" y="2213764"/>
              <a:ext cx="3157340" cy="179388"/>
            </a:xfrm>
            <a:prstGeom prst="rect">
              <a:avLst/>
            </a:prstGeom>
            <a:noFill/>
          </p:spPr>
          <p:txBody>
            <a:bodyPr wrap="squar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1799" b="0" i="0" u="none" strike="noStrike" kern="0" cap="none" spc="0" normalizeH="0" baseline="0" noProof="0">
                  <a:ln>
                    <a:noFill/>
                  </a:ln>
                  <a:solidFill>
                    <a:srgbClr val="FFE600"/>
                  </a:solidFill>
                  <a:effectLst/>
                  <a:uLnTx/>
                  <a:uFillTx/>
                  <a:latin typeface="EYInterstate Light" panose="02000506000000020004" pitchFamily="2" charset="0"/>
                </a:rPr>
                <a:t>Empresas con CET suscritos antes del 2011</a:t>
              </a:r>
            </a:p>
          </p:txBody>
        </p:sp>
        <p:cxnSp>
          <p:nvCxnSpPr>
            <p:cNvPr id="37" name="Straight Connector 36">
              <a:extLst>
                <a:ext uri="{FF2B5EF4-FFF2-40B4-BE49-F238E27FC236}">
                  <a16:creationId xmlns:a16="http://schemas.microsoft.com/office/drawing/2014/main" id="{0CCF3BE3-651B-4908-8D3D-68D18F80B3BD}"/>
                </a:ext>
              </a:extLst>
            </p:cNvPr>
            <p:cNvCxnSpPr>
              <a:cxnSpLocks/>
            </p:cNvCxnSpPr>
            <p:nvPr/>
          </p:nvCxnSpPr>
          <p:spPr>
            <a:xfrm flipH="1">
              <a:off x="8297298" y="2416835"/>
              <a:ext cx="2894578" cy="0"/>
            </a:xfrm>
            <a:prstGeom prst="line">
              <a:avLst/>
            </a:prstGeom>
            <a:noFill/>
            <a:ln w="19050" cap="flat" cmpd="sng" algn="ctr">
              <a:solidFill>
                <a:srgbClr val="FFFFFF"/>
              </a:solidFill>
              <a:prstDash val="solid"/>
              <a:tailEnd type="none"/>
            </a:ln>
            <a:effectLst/>
          </p:spPr>
        </p:cxnSp>
      </p:grpSp>
      <p:grpSp>
        <p:nvGrpSpPr>
          <p:cNvPr id="6" name="Group 5">
            <a:extLst>
              <a:ext uri="{FF2B5EF4-FFF2-40B4-BE49-F238E27FC236}">
                <a16:creationId xmlns:a16="http://schemas.microsoft.com/office/drawing/2014/main" id="{3DC1A81C-2303-48A6-A29E-1CDDE1306206}"/>
              </a:ext>
            </a:extLst>
          </p:cNvPr>
          <p:cNvGrpSpPr/>
          <p:nvPr/>
        </p:nvGrpSpPr>
        <p:grpSpPr>
          <a:xfrm>
            <a:off x="1353570" y="1184266"/>
            <a:ext cx="8756392" cy="2680704"/>
            <a:chOff x="4256425" y="1787366"/>
            <a:chExt cx="8372156" cy="2523164"/>
          </a:xfrm>
        </p:grpSpPr>
        <p:grpSp>
          <p:nvGrpSpPr>
            <p:cNvPr id="11" name="Grupo 10">
              <a:extLst>
                <a:ext uri="{FF2B5EF4-FFF2-40B4-BE49-F238E27FC236}">
                  <a16:creationId xmlns:a16="http://schemas.microsoft.com/office/drawing/2014/main" id="{7E8B191A-45E5-4703-A4E2-75289DAAC7E5}"/>
                </a:ext>
              </a:extLst>
            </p:cNvPr>
            <p:cNvGrpSpPr/>
            <p:nvPr/>
          </p:nvGrpSpPr>
          <p:grpSpPr>
            <a:xfrm>
              <a:off x="4256425" y="1787366"/>
              <a:ext cx="8372156" cy="2523164"/>
              <a:chOff x="5505787" y="1735418"/>
              <a:chExt cx="8700548" cy="2919516"/>
            </a:xfrm>
          </p:grpSpPr>
          <p:grpSp>
            <p:nvGrpSpPr>
              <p:cNvPr id="8" name="Grupo 7">
                <a:extLst>
                  <a:ext uri="{FF2B5EF4-FFF2-40B4-BE49-F238E27FC236}">
                    <a16:creationId xmlns:a16="http://schemas.microsoft.com/office/drawing/2014/main" id="{6E5380CE-D50E-479D-B256-EB3C1EDEB25C}"/>
                  </a:ext>
                </a:extLst>
              </p:cNvPr>
              <p:cNvGrpSpPr/>
              <p:nvPr/>
            </p:nvGrpSpPr>
            <p:grpSpPr>
              <a:xfrm>
                <a:off x="5505787" y="1817341"/>
                <a:ext cx="8700548" cy="2837593"/>
                <a:chOff x="5505787" y="1817341"/>
                <a:chExt cx="8700548" cy="2837593"/>
              </a:xfrm>
            </p:grpSpPr>
            <p:sp>
              <p:nvSpPr>
                <p:cNvPr id="3" name="Rectangle 2">
                  <a:extLst>
                    <a:ext uri="{FF2B5EF4-FFF2-40B4-BE49-F238E27FC236}">
                      <a16:creationId xmlns:a16="http://schemas.microsoft.com/office/drawing/2014/main" id="{28FE976A-887C-425B-AF8E-97142C17DC10}"/>
                    </a:ext>
                  </a:extLst>
                </p:cNvPr>
                <p:cNvSpPr/>
                <p:nvPr/>
              </p:nvSpPr>
              <p:spPr>
                <a:xfrm>
                  <a:off x="5505787" y="1817341"/>
                  <a:ext cx="1543935" cy="1181562"/>
                </a:xfrm>
                <a:prstGeom prst="rect">
                  <a:avLst/>
                </a:prstGeom>
              </p:spPr>
              <p:txBody>
                <a:bodyPr wrap="square" lIns="91440" tIns="45720" rIns="91440" bIns="45720" anchor="t">
                  <a:spAutoFit/>
                </a:bodyPr>
                <a:lstStyle/>
                <a:p>
                  <a:pPr defTabSz="913943">
                    <a:defRPr/>
                  </a:pPr>
                  <a:r>
                    <a:rPr lang="es-PE" sz="1350">
                      <a:solidFill>
                        <a:srgbClr val="FFFFFF"/>
                      </a:solidFill>
                      <a:latin typeface="EYInterstate Light"/>
                      <a:cs typeface="Arial"/>
                    </a:rPr>
                    <a:t>ISR</a:t>
                  </a:r>
                  <a:r>
                    <a:rPr kumimoji="0" lang="es-PE" sz="1350" b="0" i="0" u="none" strike="noStrike" kern="1200" cap="none" spc="0" normalizeH="0" baseline="0" noProof="0">
                      <a:ln>
                        <a:noFill/>
                      </a:ln>
                      <a:solidFill>
                        <a:srgbClr val="FFFFFF"/>
                      </a:solidFill>
                      <a:effectLst/>
                      <a:uLnTx/>
                      <a:uFillTx/>
                      <a:latin typeface="EYInterstate Light"/>
                      <a:cs typeface="Arial"/>
                    </a:rPr>
                    <a:t> Empresarial</a:t>
                  </a:r>
                  <a:r>
                    <a:rPr lang="es-PE" sz="1350">
                      <a:solidFill>
                        <a:srgbClr val="FFFFFF"/>
                      </a:solidFill>
                      <a:latin typeface="EYInterstate Light"/>
                      <a:cs typeface="Arial"/>
                    </a:rPr>
                    <a:t> (CIT)</a:t>
                  </a:r>
                  <a:endParaRPr kumimoji="0" lang="es-PE" sz="1350" b="0" i="0" u="none" strike="noStrike" kern="1200" cap="none" spc="0" normalizeH="0" baseline="0" noProof="0">
                    <a:ln>
                      <a:noFill/>
                    </a:ln>
                    <a:solidFill>
                      <a:srgbClr val="FFFFFF"/>
                    </a:solidFill>
                    <a:effectLst/>
                    <a:uLnTx/>
                    <a:uFillTx/>
                    <a:latin typeface="EYInterstate Light"/>
                    <a:cs typeface="Arial"/>
                  </a:endParaRPr>
                </a:p>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sz="2400" b="0" i="0" u="none" strike="noStrike" kern="1200" cap="none" spc="0" normalizeH="0" baseline="0" noProof="0">
                      <a:ln>
                        <a:noFill/>
                      </a:ln>
                      <a:solidFill>
                        <a:srgbClr val="FFE600"/>
                      </a:solidFill>
                      <a:effectLst/>
                      <a:uLnTx/>
                      <a:uFillTx/>
                      <a:latin typeface="EYInterstate Light"/>
                    </a:rPr>
                    <a:t>29.5%</a:t>
                  </a:r>
                  <a:endParaRPr lang="es-PE" sz="2400" b="0" i="0" u="none" strike="noStrike" kern="1200" cap="none" spc="0" normalizeH="0" baseline="0" noProof="0">
                    <a:ln>
                      <a:noFill/>
                    </a:ln>
                    <a:solidFill>
                      <a:srgbClr val="FFE600"/>
                    </a:solidFill>
                    <a:effectLst/>
                    <a:uLnTx/>
                    <a:uFillTx/>
                    <a:latin typeface="EYInterstate Light"/>
                  </a:endParaRPr>
                </a:p>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sz="1350" b="0" i="0" u="none" strike="noStrike" kern="1200" cap="none" spc="0" normalizeH="0" baseline="0" noProof="0">
                      <a:ln>
                        <a:noFill/>
                      </a:ln>
                      <a:solidFill>
                        <a:srgbClr val="FFFFFF"/>
                      </a:solidFill>
                      <a:effectLst/>
                      <a:uLnTx/>
                      <a:uFillTx/>
                      <a:latin typeface="EYInterstate Light"/>
                      <a:cs typeface="Arial"/>
                    </a:rPr>
                    <a:t>sobre la renta neta</a:t>
                  </a:r>
                  <a:endParaRPr lang="es-PE" sz="1350" b="0" i="0" u="none" strike="noStrike" kern="1200" cap="none" spc="0" normalizeH="0" baseline="0" noProof="0">
                    <a:ln>
                      <a:noFill/>
                    </a:ln>
                    <a:solidFill>
                      <a:srgbClr val="FFFFFF"/>
                    </a:solidFill>
                    <a:effectLst/>
                    <a:uLnTx/>
                    <a:uFillTx/>
                    <a:latin typeface="EYInterstate Light"/>
                    <a:cs typeface="Arial"/>
                  </a:endParaRPr>
                </a:p>
              </p:txBody>
            </p:sp>
            <p:sp>
              <p:nvSpPr>
                <p:cNvPr id="4" name="Rectangle 3">
                  <a:extLst>
                    <a:ext uri="{FF2B5EF4-FFF2-40B4-BE49-F238E27FC236}">
                      <a16:creationId xmlns:a16="http://schemas.microsoft.com/office/drawing/2014/main" id="{848754D0-A7EF-465C-9D44-5F9960E73D16}"/>
                    </a:ext>
                  </a:extLst>
                </p:cNvPr>
                <p:cNvSpPr/>
                <p:nvPr/>
              </p:nvSpPr>
              <p:spPr>
                <a:xfrm>
                  <a:off x="5562766" y="3375031"/>
                  <a:ext cx="1457721" cy="1105568"/>
                </a:xfrm>
                <a:prstGeom prst="rect">
                  <a:avLst/>
                </a:prstGeom>
              </p:spPr>
              <p:txBody>
                <a:bodyPr wrap="square">
                  <a:spAutoFit/>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sz="1399" b="0" i="0" u="none" strike="noStrike" kern="1200" cap="none" spc="0" normalizeH="0" baseline="0" noProof="0">
                      <a:ln>
                        <a:noFill/>
                      </a:ln>
                      <a:solidFill>
                        <a:srgbClr val="FFFFFF"/>
                      </a:solidFill>
                      <a:effectLst/>
                      <a:uLnTx/>
                      <a:uFillTx/>
                      <a:latin typeface="EYInterstate Light" panose="02000506000000020004" pitchFamily="2" charset="0"/>
                      <a:cs typeface="Arial" panose="020B0604020202020204" pitchFamily="34" charset="0"/>
                    </a:rPr>
                    <a:t>Retención a los dividendos</a:t>
                  </a:r>
                </a:p>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sz="3198" b="0" i="0" u="none" strike="noStrike" kern="1200" cap="none" spc="0" normalizeH="0" baseline="0" noProof="0">
                      <a:ln>
                        <a:noFill/>
                      </a:ln>
                      <a:solidFill>
                        <a:srgbClr val="FFE600"/>
                      </a:solidFill>
                      <a:effectLst/>
                      <a:uLnTx/>
                      <a:uFillTx/>
                      <a:latin typeface="EYInterstate Light" panose="02000506000000020004" pitchFamily="2" charset="0"/>
                      <a:cs typeface="Arial" panose="020B0604020202020204" pitchFamily="34" charset="0"/>
                    </a:rPr>
                    <a:t>5%</a:t>
                  </a:r>
                </a:p>
              </p:txBody>
            </p:sp>
            <p:sp>
              <p:nvSpPr>
                <p:cNvPr id="5" name="Rectangle 4">
                  <a:extLst>
                    <a:ext uri="{FF2B5EF4-FFF2-40B4-BE49-F238E27FC236}">
                      <a16:creationId xmlns:a16="http://schemas.microsoft.com/office/drawing/2014/main" id="{7EB41EAB-E845-4751-9E5E-9148BCFA5FB6}"/>
                    </a:ext>
                  </a:extLst>
                </p:cNvPr>
                <p:cNvSpPr/>
                <p:nvPr/>
              </p:nvSpPr>
              <p:spPr>
                <a:xfrm>
                  <a:off x="7418243" y="3180843"/>
                  <a:ext cx="1934108" cy="1474091"/>
                </a:xfrm>
                <a:prstGeom prst="rect">
                  <a:avLst/>
                </a:prstGeom>
              </p:spPr>
              <p:txBody>
                <a:bodyPr wrap="square">
                  <a:spAutoFit/>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sz="1399" b="0" i="0" u="none" strike="noStrike" kern="1200" cap="none" spc="0" normalizeH="0" baseline="0" noProof="0" dirty="0">
                      <a:ln>
                        <a:noFill/>
                      </a:ln>
                      <a:solidFill>
                        <a:srgbClr val="FFFFFF"/>
                      </a:solidFill>
                      <a:effectLst/>
                      <a:uLnTx/>
                      <a:uFillTx/>
                      <a:latin typeface="EYInterstate Light" panose="02000506000000020004" pitchFamily="2" charset="0"/>
                      <a:cs typeface="Arial" panose="020B0604020202020204" pitchFamily="34" charset="0"/>
                    </a:rPr>
                    <a:t>Regalías Mineras</a:t>
                  </a:r>
                </a:p>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sz="3198" b="0" i="0" u="none" strike="noStrike" kern="1200" cap="none" spc="0" normalizeH="0" baseline="0" noProof="0" dirty="0">
                      <a:ln>
                        <a:noFill/>
                      </a:ln>
                      <a:solidFill>
                        <a:srgbClr val="FFE600"/>
                      </a:solidFill>
                      <a:effectLst/>
                      <a:uLnTx/>
                      <a:uFillTx/>
                      <a:latin typeface="EYInterstate Light" panose="02000506000000020004" pitchFamily="2" charset="0"/>
                      <a:cs typeface="Arial" panose="020B0604020202020204" pitchFamily="34" charset="0"/>
                    </a:rPr>
                    <a:t>1% y 12% </a:t>
                  </a:r>
                </a:p>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sz="1199" b="0" i="0" u="none" strike="noStrike" kern="1200" cap="none" spc="0" normalizeH="0" baseline="0" noProof="0" dirty="0">
                      <a:ln>
                        <a:noFill/>
                      </a:ln>
                      <a:solidFill>
                        <a:srgbClr val="FFFFFF"/>
                      </a:solidFill>
                      <a:effectLst/>
                      <a:uLnTx/>
                      <a:uFillTx/>
                      <a:latin typeface="EYInterstate Light" panose="02000506000000020004" pitchFamily="2" charset="0"/>
                      <a:cs typeface="Arial" panose="020B0604020202020204" pitchFamily="34" charset="0"/>
                    </a:rPr>
                    <a:t>de la utilidad operativa con </a:t>
                  </a:r>
                  <a:r>
                    <a:rPr kumimoji="0" lang="es-PE" sz="1199" b="0" i="0" u="none" strike="noStrike" kern="1200" cap="none" spc="0" normalizeH="0" baseline="0" noProof="0" dirty="0">
                      <a:ln>
                        <a:noFill/>
                      </a:ln>
                      <a:solidFill>
                        <a:schemeClr val="accent2">
                          <a:lumMod val="60000"/>
                          <a:lumOff val="40000"/>
                        </a:schemeClr>
                      </a:solidFill>
                      <a:effectLst/>
                      <a:uLnTx/>
                      <a:uFillTx/>
                      <a:latin typeface="EYInterstate Light" panose="02000506000000020004" pitchFamily="2" charset="0"/>
                      <a:cs typeface="Arial" panose="020B0604020202020204" pitchFamily="34" charset="0"/>
                    </a:rPr>
                    <a:t>mínimo</a:t>
                  </a:r>
                  <a:r>
                    <a:rPr kumimoji="0" lang="es-PE" sz="1199" b="0" i="0" u="none" strike="noStrike" kern="1200" cap="none" spc="0" normalizeH="0" baseline="0" noProof="0" dirty="0">
                      <a:ln>
                        <a:noFill/>
                      </a:ln>
                      <a:solidFill>
                        <a:srgbClr val="FFFFFF"/>
                      </a:solidFill>
                      <a:effectLst/>
                      <a:uLnTx/>
                      <a:uFillTx/>
                      <a:latin typeface="EYInterstate Light" panose="02000506000000020004" pitchFamily="2" charset="0"/>
                      <a:cs typeface="Arial" panose="020B0604020202020204" pitchFamily="34" charset="0"/>
                    </a:rPr>
                    <a:t> del </a:t>
                  </a:r>
                  <a:r>
                    <a:rPr kumimoji="0" lang="es-PE" sz="1199" b="0" i="0" u="none" strike="noStrike" kern="1200" cap="none" spc="0" normalizeH="0" baseline="0" noProof="0" dirty="0">
                      <a:ln>
                        <a:noFill/>
                      </a:ln>
                      <a:solidFill>
                        <a:schemeClr val="accent2">
                          <a:lumMod val="60000"/>
                          <a:lumOff val="40000"/>
                        </a:schemeClr>
                      </a:solidFill>
                      <a:effectLst/>
                      <a:uLnTx/>
                      <a:uFillTx/>
                      <a:latin typeface="EYInterstate Light" panose="02000506000000020004" pitchFamily="2" charset="0"/>
                      <a:cs typeface="Arial" panose="020B0604020202020204" pitchFamily="34" charset="0"/>
                    </a:rPr>
                    <a:t>1% de las ventas</a:t>
                  </a:r>
                </a:p>
              </p:txBody>
            </p:sp>
            <p:sp>
              <p:nvSpPr>
                <p:cNvPr id="9" name="Rectangle 8">
                  <a:extLst>
                    <a:ext uri="{FF2B5EF4-FFF2-40B4-BE49-F238E27FC236}">
                      <a16:creationId xmlns:a16="http://schemas.microsoft.com/office/drawing/2014/main" id="{3C8A9433-BB93-4EEB-A77C-834BDA410E07}"/>
                    </a:ext>
                  </a:extLst>
                </p:cNvPr>
                <p:cNvSpPr/>
                <p:nvPr/>
              </p:nvSpPr>
              <p:spPr>
                <a:xfrm>
                  <a:off x="9774072" y="3259811"/>
                  <a:ext cx="2049950" cy="1105725"/>
                </a:xfrm>
                <a:prstGeom prst="rect">
                  <a:avLst/>
                </a:prstGeom>
              </p:spPr>
              <p:txBody>
                <a:bodyPr wrap="square">
                  <a:spAutoFit/>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sz="1399" b="0" i="0" u="none" strike="noStrike" kern="1200" cap="none" spc="0" normalizeH="0" baseline="0" noProof="0" dirty="0">
                      <a:ln>
                        <a:noFill/>
                      </a:ln>
                      <a:solidFill>
                        <a:srgbClr val="FFFFFF"/>
                      </a:solidFill>
                      <a:effectLst/>
                      <a:uLnTx/>
                      <a:uFillTx/>
                      <a:latin typeface="EYInterstate Light" panose="02000506000000020004" pitchFamily="2" charset="0"/>
                      <a:cs typeface="Arial" panose="020B0604020202020204" pitchFamily="34" charset="0"/>
                    </a:rPr>
                    <a:t>Fondo Complementario</a:t>
                  </a:r>
                </a:p>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sz="1399" b="0" i="0" u="none" strike="noStrike" kern="1200" cap="none" spc="0" normalizeH="0" baseline="0" noProof="0" dirty="0">
                      <a:ln>
                        <a:noFill/>
                      </a:ln>
                      <a:solidFill>
                        <a:srgbClr val="FFFFFF"/>
                      </a:solidFill>
                      <a:effectLst/>
                      <a:uLnTx/>
                      <a:uFillTx/>
                      <a:latin typeface="EYInterstate Light" panose="02000506000000020004" pitchFamily="2" charset="0"/>
                      <a:cs typeface="Arial" panose="020B0604020202020204" pitchFamily="34" charset="0"/>
                    </a:rPr>
                    <a:t>de Jubilación Minera</a:t>
                  </a:r>
                </a:p>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b="0" i="0" u="none" strike="noStrike" kern="1200" cap="none" spc="0" normalizeH="0" baseline="0" noProof="0" dirty="0">
                      <a:ln>
                        <a:noFill/>
                      </a:ln>
                      <a:solidFill>
                        <a:srgbClr val="FFE600"/>
                      </a:solidFill>
                      <a:effectLst/>
                      <a:uLnTx/>
                      <a:uFillTx/>
                      <a:latin typeface="EYInterstate Light" panose="02000506000000020004" pitchFamily="2" charset="0"/>
                      <a:cs typeface="Arial" panose="020B0604020202020204" pitchFamily="34" charset="0"/>
                    </a:rPr>
                    <a:t>0.5%</a:t>
                  </a:r>
                </a:p>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sz="1199" b="0" i="0" u="none" strike="noStrike" kern="1200" cap="none" spc="0" normalizeH="0" baseline="0" noProof="0" dirty="0">
                      <a:ln>
                        <a:noFill/>
                      </a:ln>
                      <a:solidFill>
                        <a:srgbClr val="FFFFFF"/>
                      </a:solidFill>
                      <a:effectLst/>
                      <a:uLnTx/>
                      <a:uFillTx/>
                      <a:latin typeface="EYInterstate Light" panose="02000506000000020004" pitchFamily="2" charset="0"/>
                      <a:cs typeface="Arial" panose="020B0604020202020204" pitchFamily="34" charset="0"/>
                    </a:rPr>
                    <a:t>de la renta neta</a:t>
                  </a:r>
                </a:p>
              </p:txBody>
            </p:sp>
            <p:sp>
              <p:nvSpPr>
                <p:cNvPr id="10" name="Rectangle 9">
                  <a:extLst>
                    <a:ext uri="{FF2B5EF4-FFF2-40B4-BE49-F238E27FC236}">
                      <a16:creationId xmlns:a16="http://schemas.microsoft.com/office/drawing/2014/main" id="{881DD5FF-2622-4A83-96CD-76E8CA26B5A0}"/>
                    </a:ext>
                  </a:extLst>
                </p:cNvPr>
                <p:cNvSpPr/>
                <p:nvPr/>
              </p:nvSpPr>
              <p:spPr>
                <a:xfrm>
                  <a:off x="12115489" y="1817341"/>
                  <a:ext cx="1942962" cy="1239803"/>
                </a:xfrm>
                <a:prstGeom prst="rect">
                  <a:avLst/>
                </a:prstGeom>
              </p:spPr>
              <p:txBody>
                <a:bodyPr wrap="square">
                  <a:spAutoFit/>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sz="1399" b="0" i="0" u="none" strike="noStrike" kern="1200" cap="none" spc="0" normalizeH="0" baseline="0" noProof="0" dirty="0">
                      <a:ln>
                        <a:noFill/>
                      </a:ln>
                      <a:solidFill>
                        <a:srgbClr val="FFFFFF"/>
                      </a:solidFill>
                      <a:effectLst/>
                      <a:uLnTx/>
                      <a:uFillTx/>
                      <a:latin typeface="EYInterstate Light" panose="02000506000000020004" pitchFamily="2" charset="0"/>
                      <a:cs typeface="Arial" panose="020B0604020202020204" pitchFamily="34" charset="0"/>
                    </a:rPr>
                    <a:t>Participación de los trabajadores</a:t>
                  </a:r>
                </a:p>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sz="2800" b="0" i="0" u="none" strike="noStrike" kern="1200" cap="none" spc="0" normalizeH="0" baseline="0" noProof="0" dirty="0">
                      <a:ln>
                        <a:noFill/>
                      </a:ln>
                      <a:solidFill>
                        <a:srgbClr val="FFE600"/>
                      </a:solidFill>
                      <a:effectLst/>
                      <a:uLnTx/>
                      <a:uFillTx/>
                      <a:latin typeface="EYInterstate Light" panose="02000506000000020004" pitchFamily="2" charset="0"/>
                      <a:cs typeface="Arial" panose="020B0604020202020204" pitchFamily="34" charset="0"/>
                    </a:rPr>
                    <a:t>8%</a:t>
                  </a:r>
                </a:p>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sz="1199" b="0" i="0" u="none" strike="noStrike" kern="1200" cap="none" spc="0" normalizeH="0" baseline="0" noProof="0" dirty="0">
                      <a:ln>
                        <a:noFill/>
                      </a:ln>
                      <a:solidFill>
                        <a:srgbClr val="FFFFFF"/>
                      </a:solidFill>
                      <a:effectLst/>
                      <a:uLnTx/>
                      <a:uFillTx/>
                      <a:latin typeface="EYInterstate Light" panose="02000506000000020004" pitchFamily="2" charset="0"/>
                      <a:cs typeface="Arial" panose="020B0604020202020204" pitchFamily="34" charset="0"/>
                    </a:rPr>
                    <a:t>de la renta neta</a:t>
                  </a:r>
                </a:p>
              </p:txBody>
            </p:sp>
            <p:sp>
              <p:nvSpPr>
                <p:cNvPr id="48" name="Rectangle 2">
                  <a:extLst>
                    <a:ext uri="{FF2B5EF4-FFF2-40B4-BE49-F238E27FC236}">
                      <a16:creationId xmlns:a16="http://schemas.microsoft.com/office/drawing/2014/main" id="{D4445C20-3ED2-408C-89B2-9AB97F42E7FA}"/>
                    </a:ext>
                  </a:extLst>
                </p:cNvPr>
                <p:cNvSpPr/>
                <p:nvPr/>
              </p:nvSpPr>
              <p:spPr>
                <a:xfrm>
                  <a:off x="7418243" y="1817341"/>
                  <a:ext cx="1543935" cy="1072066"/>
                </a:xfrm>
                <a:prstGeom prst="rect">
                  <a:avLst/>
                </a:prstGeom>
              </p:spPr>
              <p:txBody>
                <a:bodyPr wrap="square">
                  <a:spAutoFit/>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sz="1399" b="0" i="0" u="none" strike="noStrike" kern="1200" cap="none" spc="0" normalizeH="0" baseline="0" noProof="0">
                      <a:ln>
                        <a:noFill/>
                      </a:ln>
                      <a:solidFill>
                        <a:srgbClr val="FFFFFF"/>
                      </a:solidFill>
                      <a:effectLst/>
                      <a:uLnTx/>
                      <a:uFillTx/>
                      <a:latin typeface="EYInterstate Light" panose="02000506000000020004" pitchFamily="2" charset="0"/>
                      <a:cs typeface="Arial" panose="020B0604020202020204" pitchFamily="34" charset="0"/>
                    </a:rPr>
                    <a:t>ITAN</a:t>
                  </a:r>
                </a:p>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sz="1399" b="0" i="0" u="none" strike="noStrike" kern="1200" cap="none" spc="0" normalizeH="0" baseline="0" noProof="0">
                      <a:ln>
                        <a:noFill/>
                      </a:ln>
                      <a:solidFill>
                        <a:srgbClr val="FFE600"/>
                      </a:solidFill>
                      <a:effectLst/>
                      <a:uLnTx/>
                      <a:uFillTx/>
                      <a:latin typeface="EYInterstate Light" panose="02000506000000020004" pitchFamily="2" charset="0"/>
                    </a:rPr>
                    <a:t>0.4%</a:t>
                  </a:r>
                </a:p>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sz="1399" b="0" i="0" u="none" strike="noStrike" kern="1200" cap="none" spc="0" normalizeH="0" baseline="0" noProof="0">
                      <a:ln>
                        <a:noFill/>
                      </a:ln>
                      <a:solidFill>
                        <a:srgbClr val="FFFFFF"/>
                      </a:solidFill>
                      <a:effectLst/>
                      <a:uLnTx/>
                      <a:uFillTx/>
                      <a:latin typeface="EYInterstate Light" panose="02000506000000020004" pitchFamily="2" charset="0"/>
                      <a:cs typeface="Arial" panose="020B0604020202020204" pitchFamily="34" charset="0"/>
                    </a:rPr>
                    <a:t>De los activos netos</a:t>
                  </a:r>
                </a:p>
              </p:txBody>
            </p:sp>
            <p:sp>
              <p:nvSpPr>
                <p:cNvPr id="49" name="Rectangle 2">
                  <a:extLst>
                    <a:ext uri="{FF2B5EF4-FFF2-40B4-BE49-F238E27FC236}">
                      <a16:creationId xmlns:a16="http://schemas.microsoft.com/office/drawing/2014/main" id="{E5D94E6B-4DD1-404B-B7F2-A6352C593A57}"/>
                    </a:ext>
                  </a:extLst>
                </p:cNvPr>
                <p:cNvSpPr/>
                <p:nvPr/>
              </p:nvSpPr>
              <p:spPr>
                <a:xfrm>
                  <a:off x="12075978" y="3186047"/>
                  <a:ext cx="2130357" cy="837708"/>
                </a:xfrm>
                <a:prstGeom prst="rect">
                  <a:avLst/>
                </a:prstGeom>
              </p:spPr>
              <p:txBody>
                <a:bodyPr wrap="square">
                  <a:spAutoFit/>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sz="1399" b="0" i="0" u="none" strike="noStrike" kern="1200" cap="none" spc="0" normalizeH="0" baseline="0" noProof="0" dirty="0">
                      <a:ln>
                        <a:noFill/>
                      </a:ln>
                      <a:solidFill>
                        <a:srgbClr val="FFFFFF"/>
                      </a:solidFill>
                      <a:effectLst/>
                      <a:uLnTx/>
                      <a:uFillTx/>
                      <a:latin typeface="EYInterstate Light" panose="02000506000000020004" pitchFamily="2" charset="0"/>
                      <a:cs typeface="Arial" panose="020B0604020202020204" pitchFamily="34" charset="0"/>
                    </a:rPr>
                    <a:t>Aporte a OSINERGMIN </a:t>
                  </a:r>
                  <a:r>
                    <a:rPr kumimoji="0" lang="es-PE" b="0" i="0" u="none" strike="noStrike" kern="1200" cap="none" spc="0" normalizeH="0" baseline="0" noProof="0" dirty="0">
                      <a:ln>
                        <a:noFill/>
                      </a:ln>
                      <a:solidFill>
                        <a:srgbClr val="FFE600"/>
                      </a:solidFill>
                      <a:effectLst/>
                      <a:uLnTx/>
                      <a:uFillTx/>
                      <a:latin typeface="EYInterstate Light" panose="02000506000000020004" pitchFamily="2" charset="0"/>
                    </a:rPr>
                    <a:t>0.14%</a:t>
                  </a:r>
                </a:p>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sz="1199" b="0" i="0" u="none" strike="noStrike" kern="1200" cap="none" spc="0" normalizeH="0" baseline="0" noProof="0" dirty="0">
                      <a:ln>
                        <a:noFill/>
                      </a:ln>
                      <a:solidFill>
                        <a:srgbClr val="FFFFFF"/>
                      </a:solidFill>
                      <a:effectLst/>
                      <a:uLnTx/>
                      <a:uFillTx/>
                      <a:latin typeface="EYInterstate Light" panose="02000506000000020004" pitchFamily="2" charset="0"/>
                      <a:cs typeface="Arial" panose="020B0604020202020204" pitchFamily="34" charset="0"/>
                    </a:rPr>
                    <a:t>del valor de la facturación</a:t>
                  </a:r>
                </a:p>
              </p:txBody>
            </p:sp>
          </p:grpSp>
          <p:cxnSp>
            <p:nvCxnSpPr>
              <p:cNvPr id="13" name="Straight Connector 12">
                <a:extLst>
                  <a:ext uri="{FF2B5EF4-FFF2-40B4-BE49-F238E27FC236}">
                    <a16:creationId xmlns:a16="http://schemas.microsoft.com/office/drawing/2014/main" id="{57CF433F-3BA2-4FAE-9F57-456E4C8E34E4}"/>
                  </a:ext>
                </a:extLst>
              </p:cNvPr>
              <p:cNvCxnSpPr/>
              <p:nvPr/>
            </p:nvCxnSpPr>
            <p:spPr>
              <a:xfrm>
                <a:off x="7108337" y="1735418"/>
                <a:ext cx="0" cy="2814991"/>
              </a:xfrm>
              <a:prstGeom prst="line">
                <a:avLst/>
              </a:prstGeom>
              <a:ln w="9525">
                <a:solidFill>
                  <a:schemeClr val="tx1">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4CF40FE-C5E0-411E-97F0-E0B5A6B0AFE1}"/>
                  </a:ext>
                </a:extLst>
              </p:cNvPr>
              <p:cNvCxnSpPr/>
              <p:nvPr/>
            </p:nvCxnSpPr>
            <p:spPr>
              <a:xfrm>
                <a:off x="9511768" y="1758863"/>
                <a:ext cx="0" cy="2814991"/>
              </a:xfrm>
              <a:prstGeom prst="line">
                <a:avLst/>
              </a:prstGeom>
              <a:ln w="9525">
                <a:solidFill>
                  <a:schemeClr val="tx1">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grpSp>
        <p:cxnSp>
          <p:nvCxnSpPr>
            <p:cNvPr id="34" name="Straight Connector 33">
              <a:extLst>
                <a:ext uri="{FF2B5EF4-FFF2-40B4-BE49-F238E27FC236}">
                  <a16:creationId xmlns:a16="http://schemas.microsoft.com/office/drawing/2014/main" id="{23369C3A-4E49-475F-BD5B-57A3A6EC51A8}"/>
                </a:ext>
              </a:extLst>
            </p:cNvPr>
            <p:cNvCxnSpPr/>
            <p:nvPr/>
          </p:nvCxnSpPr>
          <p:spPr>
            <a:xfrm>
              <a:off x="10387254" y="1820144"/>
              <a:ext cx="0" cy="2432834"/>
            </a:xfrm>
            <a:prstGeom prst="line">
              <a:avLst/>
            </a:prstGeom>
            <a:ln w="9525">
              <a:solidFill>
                <a:schemeClr val="tx1">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38" name="Rectangle 37">
            <a:extLst>
              <a:ext uri="{FF2B5EF4-FFF2-40B4-BE49-F238E27FC236}">
                <a16:creationId xmlns:a16="http://schemas.microsoft.com/office/drawing/2014/main" id="{603CB692-35D6-4266-878C-A380FA9D9488}"/>
              </a:ext>
            </a:extLst>
          </p:cNvPr>
          <p:cNvSpPr/>
          <p:nvPr/>
        </p:nvSpPr>
        <p:spPr>
          <a:xfrm>
            <a:off x="5649251" y="1342717"/>
            <a:ext cx="2434892" cy="1169166"/>
          </a:xfrm>
          <a:prstGeom prst="rect">
            <a:avLst/>
          </a:prstGeom>
        </p:spPr>
        <p:txBody>
          <a:bodyPr wrap="square">
            <a:spAutoFit/>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sz="1399" b="0" i="0" u="none" strike="noStrike" kern="1200" cap="none" spc="0" normalizeH="0" baseline="0" noProof="0" dirty="0">
                <a:ln>
                  <a:noFill/>
                </a:ln>
                <a:solidFill>
                  <a:srgbClr val="FFFFFF"/>
                </a:solidFill>
                <a:effectLst/>
                <a:uLnTx/>
                <a:uFillTx/>
                <a:latin typeface="EYInterstate Light" panose="02000506000000020004" pitchFamily="2" charset="0"/>
                <a:cs typeface="Arial" panose="020B0604020202020204" pitchFamily="34" charset="0"/>
              </a:rPr>
              <a:t>Impuesto Especial a</a:t>
            </a:r>
          </a:p>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sz="1399" b="0" i="0" u="none" strike="noStrike" kern="1200" cap="none" spc="0" normalizeH="0" baseline="0" noProof="0" dirty="0">
                <a:ln>
                  <a:noFill/>
                </a:ln>
                <a:solidFill>
                  <a:srgbClr val="FFFFFF"/>
                </a:solidFill>
                <a:effectLst/>
                <a:uLnTx/>
                <a:uFillTx/>
                <a:latin typeface="EYInterstate Light" panose="02000506000000020004" pitchFamily="2" charset="0"/>
                <a:cs typeface="Arial" panose="020B0604020202020204" pitchFamily="34" charset="0"/>
              </a:rPr>
              <a:t>la minería</a:t>
            </a:r>
          </a:p>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sz="2800" b="0" i="0" u="none" strike="noStrike" kern="1200" cap="none" spc="0" normalizeH="0" baseline="0" noProof="0" dirty="0">
                <a:ln>
                  <a:noFill/>
                </a:ln>
                <a:solidFill>
                  <a:srgbClr val="FFE600"/>
                </a:solidFill>
                <a:effectLst/>
                <a:uLnTx/>
                <a:uFillTx/>
                <a:latin typeface="EYInterstate Light" panose="02000506000000020004" pitchFamily="2" charset="0"/>
                <a:cs typeface="Arial" panose="020B0604020202020204" pitchFamily="34" charset="0"/>
              </a:rPr>
              <a:t>2% a 8.4%</a:t>
            </a:r>
          </a:p>
          <a:p>
            <a:pPr marL="0" marR="0" lvl="0" indent="0" algn="l" defTabSz="913943" rtl="0" eaLnBrk="1" fontAlgn="auto" latinLnBrk="0" hangingPunct="1">
              <a:lnSpc>
                <a:spcPct val="100000"/>
              </a:lnSpc>
              <a:spcBef>
                <a:spcPts val="0"/>
              </a:spcBef>
              <a:spcAft>
                <a:spcPts val="0"/>
              </a:spcAft>
              <a:buClrTx/>
              <a:buSzTx/>
              <a:buFontTx/>
              <a:buNone/>
              <a:tabLst/>
              <a:defRPr/>
            </a:pPr>
            <a:r>
              <a:rPr kumimoji="0" lang="es-PE" sz="1399" b="0" i="0" u="none" strike="noStrike" kern="1200" cap="none" spc="0" normalizeH="0" baseline="0" noProof="0" dirty="0">
                <a:ln>
                  <a:noFill/>
                </a:ln>
                <a:solidFill>
                  <a:srgbClr val="FFFFFF"/>
                </a:solidFill>
                <a:effectLst/>
                <a:uLnTx/>
                <a:uFillTx/>
                <a:latin typeface="EYInterstate Light" panose="02000506000000020004" pitchFamily="2" charset="0"/>
                <a:cs typeface="Arial" panose="020B0604020202020204" pitchFamily="34" charset="0"/>
              </a:rPr>
              <a:t>de la utilidad operativa</a:t>
            </a:r>
          </a:p>
        </p:txBody>
      </p:sp>
      <p:sp>
        <p:nvSpPr>
          <p:cNvPr id="39" name="Title 1">
            <a:extLst>
              <a:ext uri="{FF2B5EF4-FFF2-40B4-BE49-F238E27FC236}">
                <a16:creationId xmlns:a16="http://schemas.microsoft.com/office/drawing/2014/main" id="{F37A2E41-8C0B-43F4-9900-17721D4EF0BE}"/>
              </a:ext>
            </a:extLst>
          </p:cNvPr>
          <p:cNvSpPr txBox="1">
            <a:spLocks/>
          </p:cNvSpPr>
          <p:nvPr/>
        </p:nvSpPr>
        <p:spPr>
          <a:xfrm>
            <a:off x="634477" y="369698"/>
            <a:ext cx="10069858" cy="426615"/>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a:lstStyle>
          <a:p>
            <a:pPr marL="0" marR="0" lvl="0" indent="0" algn="l" defTabSz="913943" rtl="0" eaLnBrk="1" fontAlgn="auto" latinLnBrk="0" hangingPunct="1">
              <a:lnSpc>
                <a:spcPct val="85000"/>
              </a:lnSpc>
              <a:spcBef>
                <a:spcPct val="0"/>
              </a:spcBef>
              <a:spcAft>
                <a:spcPts val="0"/>
              </a:spcAft>
              <a:buClrTx/>
              <a:buSzTx/>
              <a:buFontTx/>
              <a:buNone/>
              <a:tabLst/>
              <a:defRPr/>
            </a:pPr>
            <a:r>
              <a:rPr kumimoji="0" lang="es-PE" sz="2799" b="0" i="0" u="none" strike="noStrike" kern="1200" cap="none" spc="0" normalizeH="0" baseline="0" noProof="0">
                <a:ln>
                  <a:noFill/>
                </a:ln>
                <a:solidFill>
                  <a:srgbClr val="FFFFFF"/>
                </a:solidFill>
                <a:effectLst/>
                <a:uLnTx/>
                <a:uFillTx/>
                <a:latin typeface="EYInterstate Light" panose="02000506000000020004" pitchFamily="2" charset="0"/>
              </a:rPr>
              <a:t>Impuestos y gravámenes a la actividad minera en Perú</a:t>
            </a:r>
          </a:p>
        </p:txBody>
      </p:sp>
      <p:sp>
        <p:nvSpPr>
          <p:cNvPr id="26" name="Marcador de número de diapositiva 4">
            <a:extLst>
              <a:ext uri="{FF2B5EF4-FFF2-40B4-BE49-F238E27FC236}">
                <a16:creationId xmlns:a16="http://schemas.microsoft.com/office/drawing/2014/main" id="{33B1D438-A597-45D6-82ED-07BD2B4A7DBE}"/>
              </a:ext>
            </a:extLst>
          </p:cNvPr>
          <p:cNvSpPr>
            <a:spLocks noGrp="1"/>
          </p:cNvSpPr>
          <p:nvPr>
            <p:ph type="sldNum" sz="quarter" idx="12"/>
          </p:nvPr>
        </p:nvSpPr>
        <p:spPr>
          <a:xfrm>
            <a:off x="616901" y="6469660"/>
            <a:ext cx="850189" cy="179906"/>
          </a:xfrm>
        </p:spPr>
        <p: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err="1">
                <a:ln>
                  <a:noFill/>
                </a:ln>
                <a:solidFill>
                  <a:srgbClr val="FFFFFF"/>
                </a:solidFill>
                <a:effectLst/>
                <a:uLnTx/>
                <a:uFillTx/>
                <a:latin typeface="EYInterstate Light" panose="02000506000000020004" pitchFamily="2" charset="0"/>
              </a:rPr>
              <a:t>Página</a:t>
            </a:r>
            <a:r>
              <a:rPr kumimoji="0" lang="en-IN" sz="800" b="0" i="0" u="none" strike="noStrike" kern="1200" cap="none" spc="0" normalizeH="0" baseline="0" noProof="0">
                <a:ln>
                  <a:noFill/>
                </a:ln>
                <a:solidFill>
                  <a:srgbClr val="FFFFFF"/>
                </a:solidFill>
                <a:effectLst/>
                <a:uLnTx/>
                <a:uFillTx/>
                <a:latin typeface="EYInterstate Light" panose="02000506000000020004" pitchFamily="2" charset="0"/>
              </a:rPr>
              <a:t> </a:t>
            </a:r>
            <a:fld id="{F1BC30E3-FFE5-4B91-AA19-87A149EBB9EE}" type="slidenum">
              <a:rPr kumimoji="0" sz="800" b="0" i="0" u="none" strike="noStrike" kern="1200" cap="none" spc="0" normalizeH="0" baseline="0" noProof="0">
                <a:ln>
                  <a:noFill/>
                </a:ln>
                <a:solidFill>
                  <a:srgbClr val="FFFFFF"/>
                </a:solidFill>
                <a:effectLst/>
                <a:uLnTx/>
                <a:uFillTx/>
                <a:latin typeface="EYInterstate Light" panose="02000506000000020004" pitchFamily="2" charset="0"/>
              </a:rPr>
              <a:pPr marL="0" marR="0" lvl="0" indent="0" algn="l" defTabSz="913943" rtl="0" eaLnBrk="1" fontAlgn="auto" latinLnBrk="0" hangingPunct="1">
                <a:lnSpc>
                  <a:spcPct val="100000"/>
                </a:lnSpc>
                <a:spcBef>
                  <a:spcPts val="0"/>
                </a:spcBef>
                <a:spcAft>
                  <a:spcPts val="0"/>
                </a:spcAft>
                <a:buClrTx/>
                <a:buSzTx/>
                <a:buFontTx/>
                <a:buNone/>
                <a:tabLst/>
                <a:defRPr/>
              </a:pPr>
              <a:t>21</a:t>
            </a:fld>
            <a:endParaRPr kumimoji="0" sz="800" b="0" i="0" u="none" strike="noStrike" kern="1200" cap="none" spc="0" normalizeH="0" baseline="0" noProof="0">
              <a:ln>
                <a:noFill/>
              </a:ln>
              <a:solidFill>
                <a:srgbClr val="FFFFFF"/>
              </a:solidFill>
              <a:effectLst/>
              <a:uLnTx/>
              <a:uFillTx/>
              <a:latin typeface="EYInterstate Light" panose="02000506000000020004" pitchFamily="2" charset="0"/>
            </a:endParaRPr>
          </a:p>
        </p:txBody>
      </p:sp>
      <p:pic>
        <p:nvPicPr>
          <p:cNvPr id="7" name="Imagen 7" descr="Logotipo, nombre de la empresa&#10;&#10;Descripción generada automáticamente">
            <a:extLst>
              <a:ext uri="{FF2B5EF4-FFF2-40B4-BE49-F238E27FC236}">
                <a16:creationId xmlns:a16="http://schemas.microsoft.com/office/drawing/2014/main" id="{5B2D6039-20E2-2E56-6B00-FBB1BBAF53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84187" y="-3347"/>
            <a:ext cx="1404796" cy="972398"/>
          </a:xfrm>
          <a:prstGeom prst="rect">
            <a:avLst/>
          </a:prstGeom>
        </p:spPr>
      </p:pic>
    </p:spTree>
    <p:extLst>
      <p:ext uri="{BB962C8B-B14F-4D97-AF65-F5344CB8AC3E}">
        <p14:creationId xmlns:p14="http://schemas.microsoft.com/office/powerpoint/2010/main" val="492014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0E44AD1-89FE-4D4E-9E71-9D8756844196}"/>
              </a:ext>
            </a:extLst>
          </p:cNvPr>
          <p:cNvSpPr>
            <a:spLocks noGrp="1"/>
          </p:cNvSpPr>
          <p:nvPr>
            <p:ph type="dt" sz="half" idx="4294967295"/>
          </p:nvPr>
        </p:nvSpPr>
        <p:spPr>
          <a:xfrm>
            <a:off x="0" y="1785"/>
            <a:ext cx="0" cy="0"/>
          </a:xfrm>
        </p:spPr>
        <p:txBody>
          <a:bodyPr/>
          <a:lstStyle/>
          <a:p>
            <a:pPr marL="0" marR="0" lvl="0" indent="0" algn="l" defTabSz="913943" rtl="0" eaLnBrk="1" fontAlgn="auto" latinLnBrk="0" hangingPunct="1">
              <a:lnSpc>
                <a:spcPct val="100000"/>
              </a:lnSpc>
              <a:spcBef>
                <a:spcPts val="0"/>
              </a:spcBef>
              <a:spcAft>
                <a:spcPts val="0"/>
              </a:spcAft>
              <a:buClrTx/>
              <a:buSzTx/>
              <a:buFontTx/>
              <a:buNone/>
              <a:tabLst/>
              <a:defRPr/>
            </a:pPr>
            <a:endParaRPr kumimoji="0" lang="en-IN" sz="1799" b="0" i="0" u="none" strike="noStrike" kern="1200" cap="none" spc="0" normalizeH="0" baseline="0" noProof="0">
              <a:ln>
                <a:noFill/>
              </a:ln>
              <a:solidFill>
                <a:srgbClr val="000000"/>
              </a:solidFill>
              <a:effectLst/>
              <a:uLnTx/>
              <a:uFillTx/>
              <a:latin typeface="EYInterstate Light" panose="02000506000000020004" pitchFamily="2" charset="0"/>
            </a:endParaRPr>
          </a:p>
        </p:txBody>
      </p:sp>
      <p:sp>
        <p:nvSpPr>
          <p:cNvPr id="7" name="TextBox 6">
            <a:extLst>
              <a:ext uri="{FF2B5EF4-FFF2-40B4-BE49-F238E27FC236}">
                <a16:creationId xmlns:a16="http://schemas.microsoft.com/office/drawing/2014/main" id="{6917E378-E57F-43F1-9464-CEA89730CCBD}"/>
              </a:ext>
            </a:extLst>
          </p:cNvPr>
          <p:cNvSpPr txBox="1"/>
          <p:nvPr/>
        </p:nvSpPr>
        <p:spPr>
          <a:xfrm>
            <a:off x="747590" y="5568779"/>
            <a:ext cx="11441146" cy="989500"/>
          </a:xfrm>
          <a:prstGeom prst="rect">
            <a:avLst/>
          </a:prstGeom>
          <a:noFill/>
        </p:spPr>
        <p:txBody>
          <a:bodyPr wrap="square" lIns="91440" tIns="45720" rIns="91440" bIns="45720" anchor="t">
            <a:spAutoFit/>
          </a:bodyPr>
          <a:lstStyle/>
          <a:p>
            <a:pPr marL="177165" indent="-177165" defTabSz="913943">
              <a:spcAft>
                <a:spcPts val="100"/>
              </a:spcAft>
              <a:buClr>
                <a:srgbClr val="FFE600"/>
              </a:buClr>
              <a:buFont typeface="EYInterstate Light" panose="02000506000000020004" pitchFamily="2" charset="0"/>
              <a:buChar char="•"/>
              <a:defRPr/>
            </a:pPr>
            <a:r>
              <a:rPr kumimoji="0" lang="es-PE" sz="1100" b="0" i="0" u="none" strike="noStrike" kern="1200" cap="none" spc="0" normalizeH="0" baseline="0" noProof="0" dirty="0">
                <a:ln>
                  <a:noFill/>
                </a:ln>
                <a:solidFill>
                  <a:srgbClr val="FFFFFF"/>
                </a:solidFill>
                <a:effectLst/>
                <a:uLnTx/>
                <a:uFillTx/>
                <a:latin typeface="EYInterstate Light" panose="02000506000000020004" pitchFamily="2" charset="0"/>
                <a:ea typeface="Calibri" panose="020F0502020204030204" pitchFamily="34" charset="0"/>
              </a:rPr>
              <a:t>Carga fiscal a la minería en el Perú es mayor a la de chile, su competidor más cercano en cobre.</a:t>
            </a:r>
            <a:r>
              <a:rPr lang="es-PE" sz="1100" dirty="0">
                <a:solidFill>
                  <a:srgbClr val="FFFFFF"/>
                </a:solidFill>
                <a:latin typeface="EYInterstate Light" panose="02000506000000020004" pitchFamily="2" charset="0"/>
                <a:ea typeface="Calibri" panose="020F0502020204030204" pitchFamily="34" charset="0"/>
              </a:rPr>
              <a:t> </a:t>
            </a:r>
            <a:endParaRPr lang="es-PE" sz="1100" b="0" i="0" u="none" strike="noStrike" kern="1200" cap="none" spc="0" normalizeH="0" baseline="0" noProof="0" dirty="0">
              <a:ln>
                <a:noFill/>
              </a:ln>
              <a:solidFill>
                <a:srgbClr val="FFFFFF"/>
              </a:solidFill>
              <a:effectLst/>
              <a:uLnTx/>
              <a:uFillTx/>
              <a:latin typeface="EYInterstate Light" panose="02000506000000020004" pitchFamily="2" charset="0"/>
              <a:ea typeface="Calibri" panose="020F0502020204030204" pitchFamily="34" charset="0"/>
            </a:endParaRPr>
          </a:p>
          <a:p>
            <a:pPr marL="177165" indent="-177165" defTabSz="913943">
              <a:spcAft>
                <a:spcPts val="100"/>
              </a:spcAft>
              <a:buClr>
                <a:srgbClr val="FFE600"/>
              </a:buClr>
              <a:buFont typeface="EYInterstate Light" panose="02000506000000020004" pitchFamily="2" charset="0"/>
              <a:buChar char="•"/>
              <a:defRPr/>
            </a:pPr>
            <a:r>
              <a:rPr kumimoji="0" lang="es-PE" sz="1100" b="0" i="0" u="none" strike="noStrike" kern="1200" cap="none" spc="0" normalizeH="0" baseline="0" noProof="0" dirty="0">
                <a:ln>
                  <a:noFill/>
                </a:ln>
                <a:solidFill>
                  <a:srgbClr val="FFFFFF"/>
                </a:solidFill>
                <a:effectLst/>
                <a:uLnTx/>
                <a:uFillTx/>
                <a:latin typeface="EYInterstate Light" panose="02000506000000020004" pitchFamily="2" charset="0"/>
                <a:ea typeface="Calibri" panose="020F0502020204030204" pitchFamily="34" charset="0"/>
              </a:rPr>
              <a:t>El FMI concluye que el régimen fiscal vigente en Perú es “competitivo, principalmente, por el uso de gravámenes específicos basados en las utilidades”.</a:t>
            </a:r>
            <a:r>
              <a:rPr lang="es-PE" sz="1100" dirty="0">
                <a:solidFill>
                  <a:srgbClr val="FFFFFF"/>
                </a:solidFill>
                <a:latin typeface="EYInterstate Light" panose="02000506000000020004" pitchFamily="2" charset="0"/>
                <a:ea typeface="Calibri" panose="020F0502020204030204" pitchFamily="34" charset="0"/>
              </a:rPr>
              <a:t> </a:t>
            </a:r>
            <a:endParaRPr lang="es-PE" sz="1100" b="0" i="0" u="none" strike="noStrike" kern="1200" cap="none" spc="0" normalizeH="0" baseline="0" noProof="0" dirty="0">
              <a:ln>
                <a:noFill/>
              </a:ln>
              <a:solidFill>
                <a:srgbClr val="FFFFFF"/>
              </a:solidFill>
              <a:effectLst/>
              <a:uLnTx/>
              <a:uFillTx/>
              <a:latin typeface="EYInterstate Light" panose="02000506000000020004" pitchFamily="2" charset="0"/>
              <a:ea typeface="Calibri" panose="020F0502020204030204" pitchFamily="34" charset="0"/>
            </a:endParaRPr>
          </a:p>
          <a:p>
            <a:pPr marL="177165" indent="-177165" defTabSz="913943">
              <a:spcAft>
                <a:spcPts val="100"/>
              </a:spcAft>
              <a:buClr>
                <a:srgbClr val="FFE600"/>
              </a:buClr>
              <a:buFont typeface="EYInterstate Light" panose="02000506000000020004" pitchFamily="2" charset="0"/>
              <a:buChar char="•"/>
              <a:defRPr/>
            </a:pPr>
            <a:r>
              <a:rPr kumimoji="0" lang="es-PE" sz="1100" b="0" i="0" u="none" strike="noStrike" kern="1200" cap="none" spc="0" normalizeH="0" baseline="0" noProof="0" dirty="0">
                <a:ln>
                  <a:noFill/>
                </a:ln>
                <a:solidFill>
                  <a:srgbClr val="FFFFFF"/>
                </a:solidFill>
                <a:effectLst/>
                <a:uLnTx/>
                <a:uFillTx/>
                <a:latin typeface="EYInterstate Light" panose="02000506000000020004" pitchFamily="2" charset="0"/>
                <a:ea typeface="Times New Roman" panose="02020603050405020304" pitchFamily="18" charset="0"/>
              </a:rPr>
              <a:t>Advierte que no se debe</a:t>
            </a:r>
            <a:r>
              <a:rPr kumimoji="0" lang="es-PE" sz="1100" b="0" i="0" u="none" strike="noStrike" kern="1200" cap="none" spc="0" normalizeH="0" baseline="0" noProof="0" dirty="0">
                <a:ln>
                  <a:noFill/>
                </a:ln>
                <a:solidFill>
                  <a:srgbClr val="FFFFFF"/>
                </a:solidFill>
                <a:effectLst/>
                <a:uLnTx/>
                <a:uFillTx/>
                <a:latin typeface="EYInterstate Light" panose="02000506000000020004" pitchFamily="2" charset="0"/>
                <a:ea typeface="Calibri" panose="020F0502020204030204" pitchFamily="34" charset="0"/>
              </a:rPr>
              <a:t> “</a:t>
            </a:r>
            <a:r>
              <a:rPr kumimoji="0" lang="es-PE" sz="1100" b="0" i="1" u="none" strike="noStrike" kern="1200" cap="none" spc="0" normalizeH="0" baseline="0" noProof="0" dirty="0">
                <a:ln>
                  <a:noFill/>
                </a:ln>
                <a:solidFill>
                  <a:srgbClr val="FFFFFF"/>
                </a:solidFill>
                <a:effectLst/>
                <a:uLnTx/>
                <a:uFillTx/>
                <a:latin typeface="EYInterstate Light" panose="02000506000000020004" pitchFamily="2" charset="0"/>
                <a:ea typeface="Calibri" panose="020F0502020204030204" pitchFamily="34" charset="0"/>
              </a:rPr>
              <a:t>modificar la posición relativa del Perú respecto de la de sus competidores”</a:t>
            </a:r>
            <a:r>
              <a:rPr kumimoji="0" lang="es-PE" sz="1100" b="0" i="0" u="none" strike="noStrike" kern="1200" cap="none" spc="0" normalizeH="0" baseline="0" noProof="0" dirty="0">
                <a:ln>
                  <a:noFill/>
                </a:ln>
                <a:solidFill>
                  <a:srgbClr val="FFFFFF"/>
                </a:solidFill>
                <a:effectLst/>
                <a:uLnTx/>
                <a:uFillTx/>
                <a:latin typeface="EYInterstate Light" panose="02000506000000020004" pitchFamily="2" charset="0"/>
                <a:ea typeface="Calibri" panose="020F0502020204030204" pitchFamily="34" charset="0"/>
              </a:rPr>
              <a:t>.</a:t>
            </a:r>
            <a:r>
              <a:rPr lang="es-PE" sz="1100" dirty="0">
                <a:solidFill>
                  <a:srgbClr val="FFFFFF"/>
                </a:solidFill>
                <a:latin typeface="EYInterstate Light" panose="02000506000000020004" pitchFamily="2" charset="0"/>
                <a:ea typeface="Calibri" panose="020F0502020204030204" pitchFamily="34" charset="0"/>
              </a:rPr>
              <a:t> </a:t>
            </a:r>
            <a:endParaRPr lang="es-PE" sz="1100" b="0" i="0" u="none" strike="noStrike" kern="1200" cap="none" spc="0" normalizeH="0" baseline="0" noProof="0" dirty="0">
              <a:ln>
                <a:noFill/>
              </a:ln>
              <a:solidFill>
                <a:srgbClr val="FFFFFF"/>
              </a:solidFill>
              <a:effectLst/>
              <a:uLnTx/>
              <a:uFillTx/>
              <a:latin typeface="EYInterstate Light" panose="02000506000000020004" pitchFamily="2" charset="0"/>
              <a:ea typeface="Calibri" panose="020F0502020204030204" pitchFamily="34" charset="0"/>
            </a:endParaRPr>
          </a:p>
          <a:p>
            <a:pPr marL="177165" marR="0" lvl="0" indent="-177165" algn="l" defTabSz="913943" rtl="0" eaLnBrk="1" fontAlgn="auto" latinLnBrk="0" hangingPunct="1">
              <a:lnSpc>
                <a:spcPct val="100000"/>
              </a:lnSpc>
              <a:spcBef>
                <a:spcPts val="0"/>
              </a:spcBef>
              <a:spcAft>
                <a:spcPts val="100"/>
              </a:spcAft>
              <a:buClr>
                <a:srgbClr val="FFE600"/>
              </a:buClr>
              <a:buSzTx/>
              <a:buFont typeface="EYInterstate Light" panose="02000506000000020004" pitchFamily="2" charset="0"/>
              <a:buChar char="•"/>
              <a:tabLst/>
              <a:defRPr/>
            </a:pPr>
            <a:r>
              <a:rPr kumimoji="0" lang="es-PE" sz="1100" b="0" i="0" u="none" strike="noStrike" kern="1200" cap="none" spc="0" normalizeH="0" baseline="0" noProof="0" dirty="0">
                <a:ln>
                  <a:noFill/>
                </a:ln>
                <a:solidFill>
                  <a:srgbClr val="FFFFFF"/>
                </a:solidFill>
                <a:effectLst/>
                <a:uLnTx/>
                <a:uFillTx/>
                <a:latin typeface="EYInterstate Light" panose="02000506000000020004" pitchFamily="2" charset="0"/>
                <a:ea typeface="Calibri" panose="020F0502020204030204" pitchFamily="34" charset="0"/>
              </a:rPr>
              <a:t>La progresividad es uno de los principales atributos del régimen para mantener la competitividad del Perú como destino de inversiones mineras.</a:t>
            </a:r>
            <a:endParaRPr lang="es-PE" sz="1100" b="0" i="0" u="none" strike="noStrike" kern="1200" cap="none" spc="0" normalizeH="0" baseline="0" noProof="0" dirty="0">
              <a:ln>
                <a:noFill/>
              </a:ln>
              <a:solidFill>
                <a:srgbClr val="FFFFFF"/>
              </a:solidFill>
              <a:effectLst/>
              <a:uLnTx/>
              <a:uFillTx/>
              <a:latin typeface="EYInterstate Light" panose="02000506000000020004" pitchFamily="2" charset="0"/>
              <a:ea typeface="Calibri" panose="020F0502020204030204" pitchFamily="34" charset="0"/>
            </a:endParaRPr>
          </a:p>
          <a:p>
            <a:pPr marL="177165" marR="0" lvl="0" indent="-177165" algn="l" defTabSz="913943" rtl="0" eaLnBrk="1" fontAlgn="auto" latinLnBrk="0" hangingPunct="1">
              <a:lnSpc>
                <a:spcPct val="100000"/>
              </a:lnSpc>
              <a:spcBef>
                <a:spcPts val="0"/>
              </a:spcBef>
              <a:spcAft>
                <a:spcPts val="100"/>
              </a:spcAft>
              <a:buClr>
                <a:srgbClr val="FFE600"/>
              </a:buClr>
              <a:buSzTx/>
              <a:buFont typeface="EYInterstate Light" panose="02000506000000020004" pitchFamily="2" charset="0"/>
              <a:buChar char="•"/>
              <a:tabLst/>
              <a:defRPr/>
            </a:pPr>
            <a:endParaRPr lang="es-PE" sz="1099" b="0" i="0" u="none" strike="noStrike" kern="1200" cap="none" spc="0" normalizeH="0" baseline="0" noProof="0" dirty="0">
              <a:ln>
                <a:noFill/>
              </a:ln>
              <a:solidFill>
                <a:srgbClr val="FFFFFF"/>
              </a:solidFill>
              <a:effectLst/>
              <a:uLnTx/>
              <a:uFillTx/>
              <a:latin typeface="EYInterstate Light" panose="02000506000000020004" pitchFamily="2" charset="0"/>
              <a:ea typeface="Calibri" panose="020F0502020204030204" pitchFamily="34" charset="0"/>
            </a:endParaRPr>
          </a:p>
        </p:txBody>
      </p:sp>
      <p:sp>
        <p:nvSpPr>
          <p:cNvPr id="8" name="Marcador de número de diapositiva 4">
            <a:extLst>
              <a:ext uri="{FF2B5EF4-FFF2-40B4-BE49-F238E27FC236}">
                <a16:creationId xmlns:a16="http://schemas.microsoft.com/office/drawing/2014/main" id="{7FB8C11E-F3BF-404A-84D2-1E3B0D7B34CE}"/>
              </a:ext>
            </a:extLst>
          </p:cNvPr>
          <p:cNvSpPr>
            <a:spLocks noGrp="1"/>
          </p:cNvSpPr>
          <p:nvPr>
            <p:ph type="sldNum" sz="quarter" idx="12"/>
          </p:nvPr>
        </p:nvSpPr>
        <p:spPr>
          <a:xfrm>
            <a:off x="616901" y="6469660"/>
            <a:ext cx="850189" cy="179906"/>
          </a:xfrm>
        </p:spPr>
        <p: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err="1">
                <a:ln>
                  <a:noFill/>
                </a:ln>
                <a:solidFill>
                  <a:srgbClr val="FFFFFF"/>
                </a:solidFill>
                <a:effectLst/>
                <a:uLnTx/>
                <a:uFillTx/>
                <a:latin typeface="EYInterstate Light" panose="02000506000000020004" pitchFamily="2" charset="0"/>
              </a:rPr>
              <a:t>Página</a:t>
            </a:r>
            <a:r>
              <a:rPr kumimoji="0" lang="en-IN" sz="800" b="0" i="0" u="none" strike="noStrike" kern="1200" cap="none" spc="0" normalizeH="0" baseline="0" noProof="0">
                <a:ln>
                  <a:noFill/>
                </a:ln>
                <a:solidFill>
                  <a:srgbClr val="FFFFFF"/>
                </a:solidFill>
                <a:effectLst/>
                <a:uLnTx/>
                <a:uFillTx/>
                <a:latin typeface="EYInterstate Light" panose="02000506000000020004" pitchFamily="2" charset="0"/>
              </a:rPr>
              <a:t> </a:t>
            </a:r>
            <a:fld id="{F1BC30E3-FFE5-4B91-AA19-87A149EBB9EE}" type="slidenum">
              <a:rPr kumimoji="0" sz="800" b="0" i="0" u="none" strike="noStrike" kern="1200" cap="none" spc="0" normalizeH="0" baseline="0" noProof="0">
                <a:ln>
                  <a:noFill/>
                </a:ln>
                <a:solidFill>
                  <a:srgbClr val="FFFFFF"/>
                </a:solidFill>
                <a:effectLst/>
                <a:uLnTx/>
                <a:uFillTx/>
                <a:latin typeface="EYInterstate Light" panose="02000506000000020004" pitchFamily="2" charset="0"/>
              </a:rPr>
              <a:pPr marL="0" marR="0" lvl="0" indent="0" algn="l" defTabSz="913943" rtl="0" eaLnBrk="1" fontAlgn="auto" latinLnBrk="0" hangingPunct="1">
                <a:lnSpc>
                  <a:spcPct val="100000"/>
                </a:lnSpc>
                <a:spcBef>
                  <a:spcPts val="0"/>
                </a:spcBef>
                <a:spcAft>
                  <a:spcPts val="0"/>
                </a:spcAft>
                <a:buClrTx/>
                <a:buSzTx/>
                <a:buFontTx/>
                <a:buNone/>
                <a:tabLst/>
                <a:defRPr/>
              </a:pPr>
              <a:t>22</a:t>
            </a:fld>
            <a:endParaRPr kumimoji="0" sz="800" b="0" i="0" u="none" strike="noStrike" kern="1200" cap="none" spc="0" normalizeH="0" baseline="0" noProof="0">
              <a:ln>
                <a:noFill/>
              </a:ln>
              <a:solidFill>
                <a:srgbClr val="FFFFFF"/>
              </a:solidFill>
              <a:effectLst/>
              <a:uLnTx/>
              <a:uFillTx/>
              <a:latin typeface="EYInterstate Light" panose="02000506000000020004" pitchFamily="2" charset="0"/>
            </a:endParaRPr>
          </a:p>
        </p:txBody>
      </p:sp>
      <p:sp>
        <p:nvSpPr>
          <p:cNvPr id="10" name="Title 1">
            <a:extLst>
              <a:ext uri="{FF2B5EF4-FFF2-40B4-BE49-F238E27FC236}">
                <a16:creationId xmlns:a16="http://schemas.microsoft.com/office/drawing/2014/main" id="{2CA71C12-CD50-48B5-854E-175360734C99}"/>
              </a:ext>
            </a:extLst>
          </p:cNvPr>
          <p:cNvSpPr txBox="1">
            <a:spLocks/>
          </p:cNvSpPr>
          <p:nvPr/>
        </p:nvSpPr>
        <p:spPr>
          <a:xfrm>
            <a:off x="692534" y="217298"/>
            <a:ext cx="11554259" cy="426615"/>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a:lstStyle>
          <a:p>
            <a:pPr marL="0" marR="0" lvl="0" indent="0" algn="l" defTabSz="913943" rtl="0" eaLnBrk="1" fontAlgn="auto" latinLnBrk="0" hangingPunct="1">
              <a:lnSpc>
                <a:spcPct val="85000"/>
              </a:lnSpc>
              <a:spcBef>
                <a:spcPct val="0"/>
              </a:spcBef>
              <a:spcAft>
                <a:spcPts val="0"/>
              </a:spcAft>
              <a:buClrTx/>
              <a:buSzTx/>
              <a:buFontTx/>
              <a:buNone/>
              <a:tabLst/>
              <a:defRPr/>
            </a:pPr>
            <a:r>
              <a:rPr kumimoji="0" lang="es-PE" sz="2799" b="0" i="0" u="none" strike="noStrike" kern="1800" cap="none" spc="-75" normalizeH="0" baseline="0" noProof="0">
                <a:ln>
                  <a:noFill/>
                </a:ln>
                <a:solidFill>
                  <a:srgbClr val="FFFFFF"/>
                </a:solidFill>
                <a:effectLst/>
                <a:uLnTx/>
                <a:uFillTx/>
                <a:latin typeface="EYInterstate Light" panose="02000506000000020004" pitchFamily="2" charset="0"/>
                <a:ea typeface="Times New Roman" panose="02020603050405020304" pitchFamily="18" charset="0"/>
              </a:rPr>
              <a:t>Carga fiscal minera: ¿Cómo estamos en relación a otros países, según</a:t>
            </a:r>
          </a:p>
          <a:p>
            <a:pPr marL="0" marR="0" lvl="0" indent="0" algn="l" defTabSz="913943" rtl="0" eaLnBrk="1" fontAlgn="auto" latinLnBrk="0" hangingPunct="1">
              <a:lnSpc>
                <a:spcPct val="85000"/>
              </a:lnSpc>
              <a:spcBef>
                <a:spcPct val="0"/>
              </a:spcBef>
              <a:spcAft>
                <a:spcPts val="0"/>
              </a:spcAft>
              <a:buClrTx/>
              <a:buSzTx/>
              <a:buFontTx/>
              <a:buNone/>
              <a:tabLst/>
              <a:defRPr/>
            </a:pPr>
            <a:r>
              <a:rPr kumimoji="0" lang="es-PE" sz="2799" b="0" i="0" u="none" strike="noStrike" kern="1800" cap="none" spc="-75" normalizeH="0" baseline="0" noProof="0">
                <a:ln>
                  <a:noFill/>
                </a:ln>
                <a:solidFill>
                  <a:srgbClr val="FFFFFF"/>
                </a:solidFill>
                <a:effectLst/>
                <a:uLnTx/>
                <a:uFillTx/>
                <a:latin typeface="EYInterstate Light" panose="02000506000000020004" pitchFamily="2" charset="0"/>
                <a:ea typeface="Times New Roman" panose="02020603050405020304" pitchFamily="18" charset="0"/>
              </a:rPr>
              <a:t>el FMI?</a:t>
            </a:r>
            <a:endParaRPr kumimoji="0" lang="es-PE" sz="2799" b="0" i="0" u="none" strike="noStrike" kern="1200" cap="none" spc="0" normalizeH="0" baseline="0" noProof="0">
              <a:ln>
                <a:noFill/>
              </a:ln>
              <a:solidFill>
                <a:srgbClr val="FFFFFF"/>
              </a:solidFill>
              <a:effectLst/>
              <a:uLnTx/>
              <a:uFillTx/>
              <a:latin typeface="EYInterstate Light" panose="02000506000000020004" pitchFamily="2" charset="0"/>
            </a:endParaRPr>
          </a:p>
        </p:txBody>
      </p:sp>
      <p:grpSp>
        <p:nvGrpSpPr>
          <p:cNvPr id="47" name="Group 46">
            <a:extLst>
              <a:ext uri="{FF2B5EF4-FFF2-40B4-BE49-F238E27FC236}">
                <a16:creationId xmlns:a16="http://schemas.microsoft.com/office/drawing/2014/main" id="{8AB64C21-C070-4FE6-8B4D-B6BF30899CD0}"/>
              </a:ext>
            </a:extLst>
          </p:cNvPr>
          <p:cNvGrpSpPr/>
          <p:nvPr/>
        </p:nvGrpSpPr>
        <p:grpSpPr>
          <a:xfrm>
            <a:off x="939312" y="809805"/>
            <a:ext cx="10507222" cy="4650542"/>
            <a:chOff x="-163529" y="1061454"/>
            <a:chExt cx="10160785" cy="4497207"/>
          </a:xfrm>
        </p:grpSpPr>
        <p:grpSp>
          <p:nvGrpSpPr>
            <p:cNvPr id="43" name="Group 42">
              <a:extLst>
                <a:ext uri="{FF2B5EF4-FFF2-40B4-BE49-F238E27FC236}">
                  <a16:creationId xmlns:a16="http://schemas.microsoft.com/office/drawing/2014/main" id="{F8728027-C981-45CD-8466-96FE204605AE}"/>
                </a:ext>
              </a:extLst>
            </p:cNvPr>
            <p:cNvGrpSpPr/>
            <p:nvPr/>
          </p:nvGrpSpPr>
          <p:grpSpPr>
            <a:xfrm>
              <a:off x="-163529" y="1495618"/>
              <a:ext cx="7972715" cy="4063043"/>
              <a:chOff x="-476519" y="1548087"/>
              <a:chExt cx="8340673" cy="4250561"/>
            </a:xfrm>
          </p:grpSpPr>
          <p:graphicFrame>
            <p:nvGraphicFramePr>
              <p:cNvPr id="12" name="Chart 11">
                <a:extLst>
                  <a:ext uri="{FF2B5EF4-FFF2-40B4-BE49-F238E27FC236}">
                    <a16:creationId xmlns:a16="http://schemas.microsoft.com/office/drawing/2014/main" id="{B75348BB-7249-45EC-A4FC-82BDCE8158FA}"/>
                  </a:ext>
                </a:extLst>
              </p:cNvPr>
              <p:cNvGraphicFramePr>
                <a:graphicFrameLocks/>
              </p:cNvGraphicFramePr>
              <p:nvPr>
                <p:extLst>
                  <p:ext uri="{D42A27DB-BD31-4B8C-83A1-F6EECF244321}">
                    <p14:modId xmlns:p14="http://schemas.microsoft.com/office/powerpoint/2010/main" val="1483994182"/>
                  </p:ext>
                </p:extLst>
              </p:nvPr>
            </p:nvGraphicFramePr>
            <p:xfrm>
              <a:off x="2681919" y="1548087"/>
              <a:ext cx="5182235" cy="4250561"/>
            </p:xfrm>
            <a:graphic>
              <a:graphicData uri="http://schemas.openxmlformats.org/drawingml/2006/chart">
                <c:chart xmlns:c="http://schemas.openxmlformats.org/drawingml/2006/chart" xmlns:r="http://schemas.openxmlformats.org/officeDocument/2006/relationships" r:id="rId2"/>
              </a:graphicData>
            </a:graphic>
          </p:graphicFrame>
          <p:grpSp>
            <p:nvGrpSpPr>
              <p:cNvPr id="37" name="Group 36">
                <a:extLst>
                  <a:ext uri="{FF2B5EF4-FFF2-40B4-BE49-F238E27FC236}">
                    <a16:creationId xmlns:a16="http://schemas.microsoft.com/office/drawing/2014/main" id="{02BBFC0E-8D2E-4D7C-94CB-2DC8FDFC72F8}"/>
                  </a:ext>
                </a:extLst>
              </p:cNvPr>
              <p:cNvGrpSpPr/>
              <p:nvPr/>
            </p:nvGrpSpPr>
            <p:grpSpPr>
              <a:xfrm>
                <a:off x="-476519" y="1657201"/>
                <a:ext cx="3282114" cy="4011148"/>
                <a:chOff x="-709674" y="1657201"/>
                <a:chExt cx="3282114" cy="4011148"/>
              </a:xfrm>
            </p:grpSpPr>
            <p:sp>
              <p:nvSpPr>
                <p:cNvPr id="18" name="TextBox 17">
                  <a:extLst>
                    <a:ext uri="{FF2B5EF4-FFF2-40B4-BE49-F238E27FC236}">
                      <a16:creationId xmlns:a16="http://schemas.microsoft.com/office/drawing/2014/main" id="{9420AC21-989B-480A-B5D6-15F089336F64}"/>
                    </a:ext>
                  </a:extLst>
                </p:cNvPr>
                <p:cNvSpPr txBox="1"/>
                <p:nvPr/>
              </p:nvSpPr>
              <p:spPr>
                <a:xfrm>
                  <a:off x="919033" y="1657201"/>
                  <a:ext cx="1653406" cy="280083"/>
                </a:xfrm>
                <a:prstGeom prst="rect">
                  <a:avLst/>
                </a:prstGeom>
                <a:noFill/>
              </p:spPr>
              <p:txBody>
                <a:bodyPr wrap="square">
                  <a:spAutoFit/>
                </a:bodyPr>
                <a:lstStyle/>
                <a:p>
                  <a:pPr marL="0" marR="0" lvl="0" indent="0" algn="r" defTabSz="913943" rtl="0" eaLnBrk="1" fontAlgn="auto" latinLnBrk="0" hangingPunct="1">
                    <a:lnSpc>
                      <a:spcPct val="100000"/>
                    </a:lnSpc>
                    <a:spcBef>
                      <a:spcPts val="0"/>
                    </a:spcBef>
                    <a:spcAft>
                      <a:spcPts val="0"/>
                    </a:spcAft>
                    <a:buClr>
                      <a:srgbClr val="FFE600"/>
                    </a:buClr>
                    <a:buSzTx/>
                    <a:buFontTx/>
                    <a:buNone/>
                    <a:tabLst/>
                    <a:defRPr/>
                  </a:pPr>
                  <a:r>
                    <a:rPr kumimoji="0" lang="es-PE" sz="1199" b="0" i="0" u="none" strike="noStrike" kern="1200" cap="none" spc="0" normalizeH="0" baseline="0" noProof="0">
                      <a:ln>
                        <a:noFill/>
                      </a:ln>
                      <a:solidFill>
                        <a:srgbClr val="FFFFFF"/>
                      </a:solidFill>
                      <a:effectLst/>
                      <a:uLnTx/>
                      <a:uFillTx/>
                      <a:latin typeface="EYInterstate Light" panose="02000506000000020004" pitchFamily="2" charset="0"/>
                      <a:ea typeface="Calibri" panose="020F0502020204030204" pitchFamily="34" charset="0"/>
                    </a:rPr>
                    <a:t>R. D. Congo</a:t>
                  </a:r>
                </a:p>
              </p:txBody>
            </p:sp>
            <p:sp>
              <p:nvSpPr>
                <p:cNvPr id="19" name="TextBox 18">
                  <a:extLst>
                    <a:ext uri="{FF2B5EF4-FFF2-40B4-BE49-F238E27FC236}">
                      <a16:creationId xmlns:a16="http://schemas.microsoft.com/office/drawing/2014/main" id="{7E327FE6-720E-4D51-B178-687E7FA92D9C}"/>
                    </a:ext>
                  </a:extLst>
                </p:cNvPr>
                <p:cNvSpPr txBox="1"/>
                <p:nvPr/>
              </p:nvSpPr>
              <p:spPr>
                <a:xfrm>
                  <a:off x="919033" y="1874597"/>
                  <a:ext cx="1653406" cy="279953"/>
                </a:xfrm>
                <a:prstGeom prst="rect">
                  <a:avLst/>
                </a:prstGeom>
                <a:noFill/>
              </p:spPr>
              <p:txBody>
                <a:bodyPr wrap="square">
                  <a:spAutoFit/>
                </a:bodyPr>
                <a:lstStyle/>
                <a:p>
                  <a:pPr marL="0" marR="0" lvl="0" indent="0" algn="r" defTabSz="913943" rtl="0" eaLnBrk="1" fontAlgn="auto" latinLnBrk="0" hangingPunct="1">
                    <a:lnSpc>
                      <a:spcPct val="100000"/>
                    </a:lnSpc>
                    <a:spcBef>
                      <a:spcPts val="0"/>
                    </a:spcBef>
                    <a:spcAft>
                      <a:spcPts val="0"/>
                    </a:spcAft>
                    <a:buClr>
                      <a:srgbClr val="FFE600"/>
                    </a:buClr>
                    <a:buSzTx/>
                    <a:buFontTx/>
                    <a:buNone/>
                    <a:tabLst/>
                    <a:defRPr/>
                  </a:pPr>
                  <a:r>
                    <a:rPr kumimoji="0" lang="es-PE" sz="1199" b="0" i="0" u="none" strike="noStrike" kern="1200" cap="none" spc="0" normalizeH="0" baseline="0" noProof="0">
                      <a:ln>
                        <a:noFill/>
                      </a:ln>
                      <a:solidFill>
                        <a:srgbClr val="FFFFFF"/>
                      </a:solidFill>
                      <a:effectLst/>
                      <a:uLnTx/>
                      <a:uFillTx/>
                      <a:latin typeface="EYInterstate Light" panose="02000506000000020004" pitchFamily="2" charset="0"/>
                      <a:ea typeface="Calibri" panose="020F0502020204030204" pitchFamily="34" charset="0"/>
                    </a:rPr>
                    <a:t>Zambia</a:t>
                  </a:r>
                </a:p>
              </p:txBody>
            </p:sp>
            <p:sp>
              <p:nvSpPr>
                <p:cNvPr id="20" name="TextBox 19">
                  <a:extLst>
                    <a:ext uri="{FF2B5EF4-FFF2-40B4-BE49-F238E27FC236}">
                      <a16:creationId xmlns:a16="http://schemas.microsoft.com/office/drawing/2014/main" id="{5E717071-CBBF-43B5-9C86-320F92C6690B}"/>
                    </a:ext>
                  </a:extLst>
                </p:cNvPr>
                <p:cNvSpPr txBox="1"/>
                <p:nvPr/>
              </p:nvSpPr>
              <p:spPr>
                <a:xfrm>
                  <a:off x="919033" y="2102085"/>
                  <a:ext cx="1653406" cy="279953"/>
                </a:xfrm>
                <a:prstGeom prst="rect">
                  <a:avLst/>
                </a:prstGeom>
                <a:noFill/>
              </p:spPr>
              <p:txBody>
                <a:bodyPr wrap="square">
                  <a:spAutoFit/>
                </a:bodyPr>
                <a:lstStyle/>
                <a:p>
                  <a:pPr marL="0" marR="0" lvl="0" indent="0" algn="r" defTabSz="913943" rtl="0" eaLnBrk="1" fontAlgn="auto" latinLnBrk="0" hangingPunct="1">
                    <a:lnSpc>
                      <a:spcPct val="100000"/>
                    </a:lnSpc>
                    <a:spcBef>
                      <a:spcPts val="0"/>
                    </a:spcBef>
                    <a:spcAft>
                      <a:spcPts val="0"/>
                    </a:spcAft>
                    <a:buClr>
                      <a:srgbClr val="FFE600"/>
                    </a:buClr>
                    <a:buSzTx/>
                    <a:buFontTx/>
                    <a:buNone/>
                    <a:tabLst/>
                    <a:defRPr/>
                  </a:pPr>
                  <a:r>
                    <a:rPr kumimoji="0" lang="es-PE" sz="1199" b="0" i="0" u="none" strike="noStrike" kern="1200" cap="none" spc="0" normalizeH="0" baseline="0" noProof="0">
                      <a:ln>
                        <a:noFill/>
                      </a:ln>
                      <a:solidFill>
                        <a:srgbClr val="FFFFFF"/>
                      </a:solidFill>
                      <a:effectLst/>
                      <a:uLnTx/>
                      <a:uFillTx/>
                      <a:latin typeface="EYInterstate Light" panose="02000506000000020004" pitchFamily="2" charset="0"/>
                      <a:ea typeface="Calibri" panose="020F0502020204030204" pitchFamily="34" charset="0"/>
                    </a:rPr>
                    <a:t>Mongolia</a:t>
                  </a:r>
                </a:p>
              </p:txBody>
            </p:sp>
            <p:sp>
              <p:nvSpPr>
                <p:cNvPr id="21" name="TextBox 20">
                  <a:extLst>
                    <a:ext uri="{FF2B5EF4-FFF2-40B4-BE49-F238E27FC236}">
                      <a16:creationId xmlns:a16="http://schemas.microsoft.com/office/drawing/2014/main" id="{4340C892-02DB-40AE-A1C5-91E93EDCF81A}"/>
                    </a:ext>
                  </a:extLst>
                </p:cNvPr>
                <p:cNvSpPr txBox="1"/>
                <p:nvPr/>
              </p:nvSpPr>
              <p:spPr>
                <a:xfrm>
                  <a:off x="919033" y="2316461"/>
                  <a:ext cx="1653406" cy="279953"/>
                </a:xfrm>
                <a:prstGeom prst="rect">
                  <a:avLst/>
                </a:prstGeom>
                <a:noFill/>
              </p:spPr>
              <p:txBody>
                <a:bodyPr wrap="square">
                  <a:spAutoFit/>
                </a:bodyPr>
                <a:lstStyle/>
                <a:p>
                  <a:pPr marL="0" marR="0" lvl="0" indent="0" algn="r" defTabSz="913943" rtl="0" eaLnBrk="1" fontAlgn="auto" latinLnBrk="0" hangingPunct="1">
                    <a:lnSpc>
                      <a:spcPct val="100000"/>
                    </a:lnSpc>
                    <a:spcBef>
                      <a:spcPts val="0"/>
                    </a:spcBef>
                    <a:spcAft>
                      <a:spcPts val="0"/>
                    </a:spcAft>
                    <a:buClr>
                      <a:srgbClr val="FFE600"/>
                    </a:buClr>
                    <a:buSzTx/>
                    <a:buFontTx/>
                    <a:buNone/>
                    <a:tabLst/>
                    <a:defRPr/>
                  </a:pPr>
                  <a:r>
                    <a:rPr kumimoji="0" lang="es-PE" sz="1199" b="0" i="0" u="none" strike="noStrike" kern="1200" cap="none" spc="0" normalizeH="0" baseline="0" noProof="0">
                      <a:ln>
                        <a:noFill/>
                      </a:ln>
                      <a:solidFill>
                        <a:srgbClr val="FFFFFF"/>
                      </a:solidFill>
                      <a:effectLst/>
                      <a:uLnTx/>
                      <a:uFillTx/>
                      <a:latin typeface="EYInterstate Light" panose="02000506000000020004" pitchFamily="2" charset="0"/>
                      <a:ea typeface="Calibri" panose="020F0502020204030204" pitchFamily="34" charset="0"/>
                    </a:rPr>
                    <a:t>Brasil</a:t>
                  </a:r>
                </a:p>
              </p:txBody>
            </p:sp>
            <p:sp>
              <p:nvSpPr>
                <p:cNvPr id="22" name="TextBox 21">
                  <a:extLst>
                    <a:ext uri="{FF2B5EF4-FFF2-40B4-BE49-F238E27FC236}">
                      <a16:creationId xmlns:a16="http://schemas.microsoft.com/office/drawing/2014/main" id="{C7275A9B-AAE4-45C2-B762-2B7B646BBBAB}"/>
                    </a:ext>
                  </a:extLst>
                </p:cNvPr>
                <p:cNvSpPr txBox="1"/>
                <p:nvPr/>
              </p:nvSpPr>
              <p:spPr>
                <a:xfrm>
                  <a:off x="919033" y="2543069"/>
                  <a:ext cx="1653406" cy="279953"/>
                </a:xfrm>
                <a:prstGeom prst="rect">
                  <a:avLst/>
                </a:prstGeom>
                <a:noFill/>
              </p:spPr>
              <p:txBody>
                <a:bodyPr wrap="square">
                  <a:spAutoFit/>
                </a:bodyPr>
                <a:lstStyle/>
                <a:p>
                  <a:pPr marL="0" marR="0" lvl="0" indent="0" algn="r" defTabSz="913943" rtl="0" eaLnBrk="1" fontAlgn="auto" latinLnBrk="0" hangingPunct="1">
                    <a:lnSpc>
                      <a:spcPct val="100000"/>
                    </a:lnSpc>
                    <a:spcBef>
                      <a:spcPts val="0"/>
                    </a:spcBef>
                    <a:spcAft>
                      <a:spcPts val="0"/>
                    </a:spcAft>
                    <a:buClr>
                      <a:srgbClr val="FFE600"/>
                    </a:buClr>
                    <a:buSzTx/>
                    <a:buFontTx/>
                    <a:buNone/>
                    <a:tabLst/>
                    <a:defRPr/>
                  </a:pPr>
                  <a:r>
                    <a:rPr kumimoji="0" lang="es-PE" sz="1199" b="0" i="0" u="none" strike="noStrike" kern="1200" cap="none" spc="0" normalizeH="0" baseline="0" noProof="0">
                      <a:ln>
                        <a:noFill/>
                      </a:ln>
                      <a:solidFill>
                        <a:srgbClr val="FFFFFF"/>
                      </a:solidFill>
                      <a:effectLst/>
                      <a:uLnTx/>
                      <a:uFillTx/>
                      <a:latin typeface="EYInterstate Light" panose="02000506000000020004" pitchFamily="2" charset="0"/>
                      <a:ea typeface="Calibri" panose="020F0502020204030204" pitchFamily="34" charset="0"/>
                    </a:rPr>
                    <a:t>Indonesia</a:t>
                  </a:r>
                </a:p>
              </p:txBody>
            </p:sp>
            <p:sp>
              <p:nvSpPr>
                <p:cNvPr id="23" name="TextBox 22">
                  <a:extLst>
                    <a:ext uri="{FF2B5EF4-FFF2-40B4-BE49-F238E27FC236}">
                      <a16:creationId xmlns:a16="http://schemas.microsoft.com/office/drawing/2014/main" id="{B96257CE-6642-4DDF-8201-557F390BE773}"/>
                    </a:ext>
                  </a:extLst>
                </p:cNvPr>
                <p:cNvSpPr txBox="1"/>
                <p:nvPr/>
              </p:nvSpPr>
              <p:spPr>
                <a:xfrm>
                  <a:off x="919033" y="2755608"/>
                  <a:ext cx="1653406" cy="279953"/>
                </a:xfrm>
                <a:prstGeom prst="rect">
                  <a:avLst/>
                </a:prstGeom>
                <a:noFill/>
              </p:spPr>
              <p:txBody>
                <a:bodyPr wrap="square">
                  <a:spAutoFit/>
                </a:bodyPr>
                <a:lstStyle/>
                <a:p>
                  <a:pPr marL="0" marR="0" lvl="0" indent="0" algn="r" defTabSz="913943" rtl="0" eaLnBrk="1" fontAlgn="auto" latinLnBrk="0" hangingPunct="1">
                    <a:lnSpc>
                      <a:spcPct val="100000"/>
                    </a:lnSpc>
                    <a:spcBef>
                      <a:spcPts val="0"/>
                    </a:spcBef>
                    <a:spcAft>
                      <a:spcPts val="0"/>
                    </a:spcAft>
                    <a:buClr>
                      <a:srgbClr val="FFE600"/>
                    </a:buClr>
                    <a:buSzTx/>
                    <a:buFontTx/>
                    <a:buNone/>
                    <a:tabLst/>
                    <a:defRPr/>
                  </a:pPr>
                  <a:r>
                    <a:rPr kumimoji="0" lang="es-PE" sz="1199" b="0" i="0" u="none" strike="noStrike" kern="1200" cap="none" spc="0" normalizeH="0" baseline="0" noProof="0">
                      <a:ln>
                        <a:noFill/>
                      </a:ln>
                      <a:solidFill>
                        <a:srgbClr val="FFFFFF"/>
                      </a:solidFill>
                      <a:effectLst/>
                      <a:uLnTx/>
                      <a:uFillTx/>
                      <a:latin typeface="EYInterstate Light" panose="02000506000000020004" pitchFamily="2" charset="0"/>
                      <a:ea typeface="Calibri" panose="020F0502020204030204" pitchFamily="34" charset="0"/>
                    </a:rPr>
                    <a:t>Canadá_1: </a:t>
                  </a:r>
                  <a:r>
                    <a:rPr kumimoji="0" lang="es-PE" sz="1199" b="0" i="0" u="none" strike="noStrike" kern="1200" cap="none" spc="0" normalizeH="0" baseline="0" noProof="0" err="1">
                      <a:ln>
                        <a:noFill/>
                      </a:ln>
                      <a:solidFill>
                        <a:srgbClr val="FFFFFF"/>
                      </a:solidFill>
                      <a:effectLst/>
                      <a:uLnTx/>
                      <a:uFillTx/>
                      <a:latin typeface="EYInterstate Light" panose="02000506000000020004" pitchFamily="2" charset="0"/>
                      <a:ea typeface="Calibri" panose="020F0502020204030204" pitchFamily="34" charset="0"/>
                    </a:rPr>
                    <a:t>Québec</a:t>
                  </a:r>
                  <a:endParaRPr kumimoji="0" lang="es-PE" sz="1199" b="0" i="0" u="none" strike="noStrike" kern="1200" cap="none" spc="0" normalizeH="0" baseline="0" noProof="0">
                    <a:ln>
                      <a:noFill/>
                    </a:ln>
                    <a:solidFill>
                      <a:srgbClr val="FFFFFF"/>
                    </a:solidFill>
                    <a:effectLst/>
                    <a:uLnTx/>
                    <a:uFillTx/>
                    <a:latin typeface="EYInterstate Light" panose="02000506000000020004" pitchFamily="2" charset="0"/>
                    <a:ea typeface="Calibri" panose="020F0502020204030204" pitchFamily="34" charset="0"/>
                  </a:endParaRPr>
                </a:p>
              </p:txBody>
            </p:sp>
            <p:sp>
              <p:nvSpPr>
                <p:cNvPr id="24" name="TextBox 23">
                  <a:extLst>
                    <a:ext uri="{FF2B5EF4-FFF2-40B4-BE49-F238E27FC236}">
                      <a16:creationId xmlns:a16="http://schemas.microsoft.com/office/drawing/2014/main" id="{4B7007D5-D59D-4A2F-9B52-81CE765776EC}"/>
                    </a:ext>
                  </a:extLst>
                </p:cNvPr>
                <p:cNvSpPr txBox="1"/>
                <p:nvPr/>
              </p:nvSpPr>
              <p:spPr>
                <a:xfrm>
                  <a:off x="180753" y="2965790"/>
                  <a:ext cx="2391686" cy="279953"/>
                </a:xfrm>
                <a:prstGeom prst="rect">
                  <a:avLst/>
                </a:prstGeom>
                <a:noFill/>
              </p:spPr>
              <p:txBody>
                <a:bodyPr wrap="square">
                  <a:spAutoFit/>
                </a:bodyPr>
                <a:lstStyle/>
                <a:p>
                  <a:pPr marL="0" marR="0" lvl="0" indent="0" algn="r" defTabSz="913943" rtl="0" eaLnBrk="1" fontAlgn="auto" latinLnBrk="0" hangingPunct="1">
                    <a:lnSpc>
                      <a:spcPct val="100000"/>
                    </a:lnSpc>
                    <a:spcBef>
                      <a:spcPts val="0"/>
                    </a:spcBef>
                    <a:spcAft>
                      <a:spcPts val="0"/>
                    </a:spcAft>
                    <a:buClr>
                      <a:srgbClr val="FFE600"/>
                    </a:buClr>
                    <a:buSzTx/>
                    <a:buFontTx/>
                    <a:buNone/>
                    <a:tabLst/>
                    <a:defRPr/>
                  </a:pPr>
                  <a:r>
                    <a:rPr kumimoji="0" lang="es-PE" sz="1199" b="0" i="0" u="none" strike="noStrike" kern="1200" cap="none" spc="0" normalizeH="0" baseline="0" noProof="0">
                      <a:ln>
                        <a:noFill/>
                      </a:ln>
                      <a:solidFill>
                        <a:srgbClr val="FFFFFF"/>
                      </a:solidFill>
                      <a:effectLst/>
                      <a:uLnTx/>
                      <a:uFillTx/>
                      <a:latin typeface="EYInterstate Light" panose="02000506000000020004" pitchFamily="2" charset="0"/>
                      <a:ea typeface="Calibri" panose="020F0502020204030204" pitchFamily="34" charset="0"/>
                    </a:rPr>
                    <a:t>Canadá_1 : British Columbia</a:t>
                  </a:r>
                </a:p>
              </p:txBody>
            </p:sp>
            <p:sp>
              <p:nvSpPr>
                <p:cNvPr id="25" name="TextBox 24">
                  <a:extLst>
                    <a:ext uri="{FF2B5EF4-FFF2-40B4-BE49-F238E27FC236}">
                      <a16:creationId xmlns:a16="http://schemas.microsoft.com/office/drawing/2014/main" id="{5461DDDC-3A16-4F68-8A95-C1B77362D1F9}"/>
                    </a:ext>
                  </a:extLst>
                </p:cNvPr>
                <p:cNvSpPr txBox="1"/>
                <p:nvPr/>
              </p:nvSpPr>
              <p:spPr>
                <a:xfrm>
                  <a:off x="1584251" y="3172400"/>
                  <a:ext cx="988188" cy="283704"/>
                </a:xfrm>
                <a:prstGeom prst="rect">
                  <a:avLst/>
                </a:prstGeom>
                <a:noFill/>
              </p:spPr>
              <p:txBody>
                <a:bodyPr wrap="square">
                  <a:spAutoFit/>
                </a:bodyPr>
                <a:lstStyle/>
                <a:p>
                  <a:pPr marL="0" marR="0" lvl="0" indent="0" algn="r" defTabSz="913943" rtl="0" eaLnBrk="1" fontAlgn="auto" latinLnBrk="0" hangingPunct="1">
                    <a:lnSpc>
                      <a:spcPct val="100000"/>
                    </a:lnSpc>
                    <a:spcBef>
                      <a:spcPts val="0"/>
                    </a:spcBef>
                    <a:spcAft>
                      <a:spcPts val="0"/>
                    </a:spcAft>
                    <a:buClr>
                      <a:srgbClr val="FFE600"/>
                    </a:buClr>
                    <a:buSzTx/>
                    <a:buFontTx/>
                    <a:buNone/>
                    <a:tabLst/>
                    <a:defRPr/>
                  </a:pPr>
                  <a:r>
                    <a:rPr kumimoji="0" lang="es-PE" sz="1199" b="0" i="0" u="none" strike="noStrike" kern="1200" cap="none" spc="0" normalizeH="0" baseline="0" noProof="0">
                      <a:ln>
                        <a:noFill/>
                      </a:ln>
                      <a:solidFill>
                        <a:srgbClr val="FFFFFF"/>
                      </a:solidFill>
                      <a:effectLst/>
                      <a:uLnTx/>
                      <a:uFillTx/>
                      <a:latin typeface="EYInterstate Light" panose="02000506000000020004" pitchFamily="2" charset="0"/>
                      <a:ea typeface="Calibri" panose="020F0502020204030204" pitchFamily="34" charset="0"/>
                    </a:rPr>
                    <a:t>Perú: CET</a:t>
                  </a:r>
                </a:p>
              </p:txBody>
            </p:sp>
            <p:sp>
              <p:nvSpPr>
                <p:cNvPr id="26" name="TextBox 25">
                  <a:extLst>
                    <a:ext uri="{FF2B5EF4-FFF2-40B4-BE49-F238E27FC236}">
                      <a16:creationId xmlns:a16="http://schemas.microsoft.com/office/drawing/2014/main" id="{E29931FE-FAA9-43EC-8559-3D2323D8DB00}"/>
                    </a:ext>
                  </a:extLst>
                </p:cNvPr>
                <p:cNvSpPr txBox="1"/>
                <p:nvPr/>
              </p:nvSpPr>
              <p:spPr>
                <a:xfrm>
                  <a:off x="1105349" y="3411913"/>
                  <a:ext cx="1467090" cy="279953"/>
                </a:xfrm>
                <a:prstGeom prst="rect">
                  <a:avLst/>
                </a:prstGeom>
                <a:noFill/>
              </p:spPr>
              <p:txBody>
                <a:bodyPr wrap="square">
                  <a:spAutoFit/>
                </a:bodyPr>
                <a:lstStyle/>
                <a:p>
                  <a:pPr marL="0" marR="0" lvl="0" indent="0" algn="r" defTabSz="913943" rtl="0" eaLnBrk="1" fontAlgn="auto" latinLnBrk="0" hangingPunct="1">
                    <a:lnSpc>
                      <a:spcPct val="100000"/>
                    </a:lnSpc>
                    <a:spcBef>
                      <a:spcPts val="0"/>
                    </a:spcBef>
                    <a:spcAft>
                      <a:spcPts val="0"/>
                    </a:spcAft>
                    <a:buClr>
                      <a:srgbClr val="FFE600"/>
                    </a:buClr>
                    <a:buSzTx/>
                    <a:buFontTx/>
                    <a:buNone/>
                    <a:tabLst/>
                    <a:defRPr/>
                  </a:pPr>
                  <a:r>
                    <a:rPr kumimoji="0" lang="es-PE" sz="1199" b="0" i="0" u="none" strike="noStrike" kern="1200" cap="none" spc="0" normalizeH="0" baseline="0" noProof="0">
                      <a:ln>
                        <a:noFill/>
                      </a:ln>
                      <a:solidFill>
                        <a:srgbClr val="FFFFFF"/>
                      </a:solidFill>
                      <a:effectLst/>
                      <a:uLnTx/>
                      <a:uFillTx/>
                      <a:latin typeface="EYInterstate Light" panose="02000506000000020004" pitchFamily="2" charset="0"/>
                      <a:ea typeface="Calibri" panose="020F0502020204030204" pitchFamily="34" charset="0"/>
                    </a:rPr>
                    <a:t>Perú: sin CET</a:t>
                  </a:r>
                </a:p>
              </p:txBody>
            </p:sp>
            <p:sp>
              <p:nvSpPr>
                <p:cNvPr id="27" name="TextBox 26">
                  <a:extLst>
                    <a:ext uri="{FF2B5EF4-FFF2-40B4-BE49-F238E27FC236}">
                      <a16:creationId xmlns:a16="http://schemas.microsoft.com/office/drawing/2014/main" id="{B59DFE3A-4292-453E-ACC1-A89579D59544}"/>
                    </a:ext>
                  </a:extLst>
                </p:cNvPr>
                <p:cNvSpPr txBox="1"/>
                <p:nvPr/>
              </p:nvSpPr>
              <p:spPr>
                <a:xfrm>
                  <a:off x="1105349" y="3629008"/>
                  <a:ext cx="1467090" cy="279953"/>
                </a:xfrm>
                <a:prstGeom prst="rect">
                  <a:avLst/>
                </a:prstGeom>
                <a:noFill/>
              </p:spPr>
              <p:txBody>
                <a:bodyPr wrap="square">
                  <a:spAutoFit/>
                </a:bodyPr>
                <a:lstStyle/>
                <a:p>
                  <a:pPr marL="0" marR="0" lvl="0" indent="0" algn="r" defTabSz="913943" rtl="0" eaLnBrk="1" fontAlgn="auto" latinLnBrk="0" hangingPunct="1">
                    <a:lnSpc>
                      <a:spcPct val="100000"/>
                    </a:lnSpc>
                    <a:spcBef>
                      <a:spcPts val="0"/>
                    </a:spcBef>
                    <a:spcAft>
                      <a:spcPts val="0"/>
                    </a:spcAft>
                    <a:buClr>
                      <a:srgbClr val="FFE600"/>
                    </a:buClr>
                    <a:buSzTx/>
                    <a:buFontTx/>
                    <a:buNone/>
                    <a:tabLst/>
                    <a:defRPr/>
                  </a:pPr>
                  <a:r>
                    <a:rPr kumimoji="0" lang="es-PE" sz="1199" b="0" i="0" u="none" strike="noStrike" kern="1200" cap="none" spc="0" normalizeH="0" baseline="0" noProof="0">
                      <a:ln>
                        <a:noFill/>
                      </a:ln>
                      <a:solidFill>
                        <a:srgbClr val="FFFFFF"/>
                      </a:solidFill>
                      <a:effectLst/>
                      <a:uLnTx/>
                      <a:uFillTx/>
                      <a:latin typeface="EYInterstate Light" panose="02000506000000020004" pitchFamily="2" charset="0"/>
                      <a:ea typeface="Calibri" panose="020F0502020204030204" pitchFamily="34" charset="0"/>
                    </a:rPr>
                    <a:t>Chile: con CDI</a:t>
                  </a:r>
                </a:p>
              </p:txBody>
            </p:sp>
            <p:sp>
              <p:nvSpPr>
                <p:cNvPr id="28" name="TextBox 27">
                  <a:extLst>
                    <a:ext uri="{FF2B5EF4-FFF2-40B4-BE49-F238E27FC236}">
                      <a16:creationId xmlns:a16="http://schemas.microsoft.com/office/drawing/2014/main" id="{2904B737-E712-42C9-9409-06FA52242046}"/>
                    </a:ext>
                  </a:extLst>
                </p:cNvPr>
                <p:cNvSpPr txBox="1"/>
                <p:nvPr/>
              </p:nvSpPr>
              <p:spPr>
                <a:xfrm>
                  <a:off x="1105349" y="3857435"/>
                  <a:ext cx="1467090" cy="279953"/>
                </a:xfrm>
                <a:prstGeom prst="rect">
                  <a:avLst/>
                </a:prstGeom>
                <a:noFill/>
              </p:spPr>
              <p:txBody>
                <a:bodyPr wrap="square">
                  <a:spAutoFit/>
                </a:bodyPr>
                <a:lstStyle/>
                <a:p>
                  <a:pPr marL="0" marR="0" lvl="0" indent="0" algn="r" defTabSz="913943" rtl="0" eaLnBrk="1" fontAlgn="auto" latinLnBrk="0" hangingPunct="1">
                    <a:lnSpc>
                      <a:spcPct val="100000"/>
                    </a:lnSpc>
                    <a:spcBef>
                      <a:spcPts val="0"/>
                    </a:spcBef>
                    <a:spcAft>
                      <a:spcPts val="0"/>
                    </a:spcAft>
                    <a:buClr>
                      <a:srgbClr val="FFE600"/>
                    </a:buClr>
                    <a:buSzTx/>
                    <a:buFontTx/>
                    <a:buNone/>
                    <a:tabLst/>
                    <a:defRPr/>
                  </a:pPr>
                  <a:r>
                    <a:rPr kumimoji="0" lang="es-PE" sz="1199" b="0" i="0" u="none" strike="noStrike" kern="1200" cap="none" spc="0" normalizeH="0" baseline="0" noProof="0">
                      <a:ln>
                        <a:noFill/>
                      </a:ln>
                      <a:solidFill>
                        <a:srgbClr val="FFFFFF"/>
                      </a:solidFill>
                      <a:effectLst/>
                      <a:uLnTx/>
                      <a:uFillTx/>
                      <a:latin typeface="EYInterstate Light" panose="02000506000000020004" pitchFamily="2" charset="0"/>
                      <a:ea typeface="Calibri" panose="020F0502020204030204" pitchFamily="34" charset="0"/>
                    </a:rPr>
                    <a:t>China</a:t>
                  </a:r>
                </a:p>
              </p:txBody>
            </p:sp>
            <p:sp>
              <p:nvSpPr>
                <p:cNvPr id="29" name="TextBox 28">
                  <a:extLst>
                    <a:ext uri="{FF2B5EF4-FFF2-40B4-BE49-F238E27FC236}">
                      <a16:creationId xmlns:a16="http://schemas.microsoft.com/office/drawing/2014/main" id="{6D133E94-1A28-4330-8E2A-D3EC9A2213FD}"/>
                    </a:ext>
                  </a:extLst>
                </p:cNvPr>
                <p:cNvSpPr txBox="1"/>
                <p:nvPr/>
              </p:nvSpPr>
              <p:spPr>
                <a:xfrm>
                  <a:off x="-233154" y="4067618"/>
                  <a:ext cx="2805594" cy="289783"/>
                </a:xfrm>
                <a:prstGeom prst="rect">
                  <a:avLst/>
                </a:prstGeom>
                <a:noFill/>
              </p:spPr>
              <p:txBody>
                <a:bodyPr wrap="square">
                  <a:spAutoFit/>
                </a:bodyPr>
                <a:lstStyle/>
                <a:p>
                  <a:pPr marL="0" marR="0" lvl="0" indent="0" algn="r" defTabSz="913943" rtl="0" eaLnBrk="1" fontAlgn="auto" latinLnBrk="0" hangingPunct="1">
                    <a:lnSpc>
                      <a:spcPct val="100000"/>
                    </a:lnSpc>
                    <a:spcBef>
                      <a:spcPts val="0"/>
                    </a:spcBef>
                    <a:spcAft>
                      <a:spcPts val="0"/>
                    </a:spcAft>
                    <a:buClr>
                      <a:srgbClr val="FFE600"/>
                    </a:buClr>
                    <a:buSzTx/>
                    <a:buFontTx/>
                    <a:buNone/>
                    <a:tabLst/>
                    <a:defRPr/>
                  </a:pPr>
                  <a:r>
                    <a:rPr kumimoji="0" lang="es-PE" sz="1199" b="0" i="0" u="none" strike="noStrike" kern="1200" cap="none" spc="0" normalizeH="0" baseline="0" noProof="0">
                      <a:ln>
                        <a:noFill/>
                      </a:ln>
                      <a:solidFill>
                        <a:srgbClr val="FFFFFF"/>
                      </a:solidFill>
                      <a:effectLst/>
                      <a:uLnTx/>
                      <a:uFillTx/>
                      <a:latin typeface="EYInterstate Light" panose="02000506000000020004" pitchFamily="2" charset="0"/>
                      <a:ea typeface="Calibri" panose="020F0502020204030204" pitchFamily="34" charset="0"/>
                    </a:rPr>
                    <a:t>Australia_2: Australia Occidental</a:t>
                  </a:r>
                </a:p>
              </p:txBody>
            </p:sp>
            <p:sp>
              <p:nvSpPr>
                <p:cNvPr id="30" name="TextBox 29">
                  <a:extLst>
                    <a:ext uri="{FF2B5EF4-FFF2-40B4-BE49-F238E27FC236}">
                      <a16:creationId xmlns:a16="http://schemas.microsoft.com/office/drawing/2014/main" id="{26BCDBD3-9132-4EA8-9F70-B93C71CF5BCB}"/>
                    </a:ext>
                  </a:extLst>
                </p:cNvPr>
                <p:cNvSpPr txBox="1"/>
                <p:nvPr/>
              </p:nvSpPr>
              <p:spPr>
                <a:xfrm>
                  <a:off x="85060" y="4294449"/>
                  <a:ext cx="2487379" cy="279953"/>
                </a:xfrm>
                <a:prstGeom prst="rect">
                  <a:avLst/>
                </a:prstGeom>
                <a:noFill/>
              </p:spPr>
              <p:txBody>
                <a:bodyPr wrap="square">
                  <a:spAutoFit/>
                </a:bodyPr>
                <a:lstStyle/>
                <a:p>
                  <a:pPr marL="0" marR="0" lvl="0" indent="0" algn="r" defTabSz="913943" rtl="0" eaLnBrk="1" fontAlgn="auto" latinLnBrk="0" hangingPunct="1">
                    <a:lnSpc>
                      <a:spcPct val="100000"/>
                    </a:lnSpc>
                    <a:spcBef>
                      <a:spcPts val="0"/>
                    </a:spcBef>
                    <a:spcAft>
                      <a:spcPts val="0"/>
                    </a:spcAft>
                    <a:buClr>
                      <a:srgbClr val="FFE600"/>
                    </a:buClr>
                    <a:buSzTx/>
                    <a:buFontTx/>
                    <a:buNone/>
                    <a:tabLst/>
                    <a:defRPr/>
                  </a:pPr>
                  <a:r>
                    <a:rPr kumimoji="0" lang="es-PE" sz="1199" b="0" i="0" u="none" strike="noStrike" kern="1200" cap="none" spc="0" normalizeH="0" baseline="0" noProof="0">
                      <a:ln>
                        <a:noFill/>
                      </a:ln>
                      <a:solidFill>
                        <a:srgbClr val="FFFFFF"/>
                      </a:solidFill>
                      <a:effectLst/>
                      <a:uLnTx/>
                      <a:uFillTx/>
                      <a:latin typeface="EYInterstate Light" panose="02000506000000020004" pitchFamily="2" charset="0"/>
                      <a:ea typeface="Calibri" panose="020F0502020204030204" pitchFamily="34" charset="0"/>
                    </a:rPr>
                    <a:t>Australia_1: Australia del Sur</a:t>
                  </a:r>
                </a:p>
              </p:txBody>
            </p:sp>
            <p:sp>
              <p:nvSpPr>
                <p:cNvPr id="32" name="TextBox 31">
                  <a:extLst>
                    <a:ext uri="{FF2B5EF4-FFF2-40B4-BE49-F238E27FC236}">
                      <a16:creationId xmlns:a16="http://schemas.microsoft.com/office/drawing/2014/main" id="{B752180C-4FDB-4A39-AFA5-833B6BC14F84}"/>
                    </a:ext>
                  </a:extLst>
                </p:cNvPr>
                <p:cNvSpPr txBox="1"/>
                <p:nvPr/>
              </p:nvSpPr>
              <p:spPr>
                <a:xfrm>
                  <a:off x="1722473" y="4519817"/>
                  <a:ext cx="849965" cy="279953"/>
                </a:xfrm>
                <a:prstGeom prst="rect">
                  <a:avLst/>
                </a:prstGeom>
                <a:noFill/>
              </p:spPr>
              <p:txBody>
                <a:bodyPr wrap="square">
                  <a:spAutoFit/>
                </a:bodyPr>
                <a:lstStyle/>
                <a:p>
                  <a:pPr marL="0" marR="0" lvl="0" indent="0" algn="r" defTabSz="913943" rtl="0" eaLnBrk="1" fontAlgn="auto" latinLnBrk="0" hangingPunct="1">
                    <a:lnSpc>
                      <a:spcPct val="100000"/>
                    </a:lnSpc>
                    <a:spcBef>
                      <a:spcPts val="0"/>
                    </a:spcBef>
                    <a:spcAft>
                      <a:spcPts val="0"/>
                    </a:spcAft>
                    <a:buClr>
                      <a:srgbClr val="FFE600"/>
                    </a:buClr>
                    <a:buSzTx/>
                    <a:buFontTx/>
                    <a:buNone/>
                    <a:tabLst/>
                    <a:defRPr/>
                  </a:pPr>
                  <a:r>
                    <a:rPr kumimoji="0" lang="es-PE" sz="1199" b="0" i="0" u="none" strike="noStrike" kern="1200" cap="none" spc="0" normalizeH="0" baseline="0" noProof="0">
                      <a:ln>
                        <a:noFill/>
                      </a:ln>
                      <a:solidFill>
                        <a:srgbClr val="FFFFFF"/>
                      </a:solidFill>
                      <a:effectLst/>
                      <a:uLnTx/>
                      <a:uFillTx/>
                      <a:latin typeface="EYInterstate Light" panose="02000506000000020004" pitchFamily="2" charset="0"/>
                      <a:ea typeface="Calibri" panose="020F0502020204030204" pitchFamily="34" charset="0"/>
                    </a:rPr>
                    <a:t>Rusia</a:t>
                  </a:r>
                </a:p>
              </p:txBody>
            </p:sp>
            <p:sp>
              <p:nvSpPr>
                <p:cNvPr id="33" name="TextBox 32">
                  <a:extLst>
                    <a:ext uri="{FF2B5EF4-FFF2-40B4-BE49-F238E27FC236}">
                      <a16:creationId xmlns:a16="http://schemas.microsoft.com/office/drawing/2014/main" id="{F1700421-5A5E-455B-8AAC-A3E3AE59C72C}"/>
                    </a:ext>
                  </a:extLst>
                </p:cNvPr>
                <p:cNvSpPr txBox="1"/>
                <p:nvPr/>
              </p:nvSpPr>
              <p:spPr>
                <a:xfrm>
                  <a:off x="1277477" y="4734765"/>
                  <a:ext cx="1285731" cy="279953"/>
                </a:xfrm>
                <a:prstGeom prst="rect">
                  <a:avLst/>
                </a:prstGeom>
                <a:noFill/>
              </p:spPr>
              <p:txBody>
                <a:bodyPr wrap="square">
                  <a:spAutoFit/>
                </a:bodyPr>
                <a:lstStyle/>
                <a:p>
                  <a:pPr marL="0" marR="0" lvl="0" indent="0" algn="r" defTabSz="913943" rtl="0" eaLnBrk="1" fontAlgn="auto" latinLnBrk="0" hangingPunct="1">
                    <a:lnSpc>
                      <a:spcPct val="100000"/>
                    </a:lnSpc>
                    <a:spcBef>
                      <a:spcPts val="0"/>
                    </a:spcBef>
                    <a:spcAft>
                      <a:spcPts val="0"/>
                    </a:spcAft>
                    <a:buClr>
                      <a:srgbClr val="FFE600"/>
                    </a:buClr>
                    <a:buSzTx/>
                    <a:buFontTx/>
                    <a:buNone/>
                    <a:tabLst/>
                    <a:defRPr/>
                  </a:pPr>
                  <a:r>
                    <a:rPr kumimoji="0" lang="es-PE" sz="1199" b="0" i="0" u="none" strike="noStrike" kern="1200" cap="none" spc="0" normalizeH="0" baseline="0" noProof="0">
                      <a:ln>
                        <a:noFill/>
                      </a:ln>
                      <a:solidFill>
                        <a:srgbClr val="FFFFFF"/>
                      </a:solidFill>
                      <a:effectLst/>
                      <a:uLnTx/>
                      <a:uFillTx/>
                      <a:latin typeface="EYInterstate Light" panose="02000506000000020004" pitchFamily="2" charset="0"/>
                      <a:ea typeface="Calibri" panose="020F0502020204030204" pitchFamily="34" charset="0"/>
                    </a:rPr>
                    <a:t>Perú: sin PTU</a:t>
                  </a:r>
                </a:p>
              </p:txBody>
            </p:sp>
            <p:sp>
              <p:nvSpPr>
                <p:cNvPr id="34" name="TextBox 33">
                  <a:extLst>
                    <a:ext uri="{FF2B5EF4-FFF2-40B4-BE49-F238E27FC236}">
                      <a16:creationId xmlns:a16="http://schemas.microsoft.com/office/drawing/2014/main" id="{ABCABBB1-2179-42A7-869E-2DF15A30169C}"/>
                    </a:ext>
                  </a:extLst>
                </p:cNvPr>
                <p:cNvSpPr txBox="1"/>
                <p:nvPr/>
              </p:nvSpPr>
              <p:spPr>
                <a:xfrm>
                  <a:off x="1267816" y="4952064"/>
                  <a:ext cx="1285731" cy="279953"/>
                </a:xfrm>
                <a:prstGeom prst="rect">
                  <a:avLst/>
                </a:prstGeom>
                <a:noFill/>
              </p:spPr>
              <p:txBody>
                <a:bodyPr wrap="square">
                  <a:spAutoFit/>
                </a:bodyPr>
                <a:lstStyle/>
                <a:p>
                  <a:pPr marL="0" marR="0" lvl="0" indent="0" algn="r" defTabSz="913943" rtl="0" eaLnBrk="1" fontAlgn="auto" latinLnBrk="0" hangingPunct="1">
                    <a:lnSpc>
                      <a:spcPct val="100000"/>
                    </a:lnSpc>
                    <a:spcBef>
                      <a:spcPts val="0"/>
                    </a:spcBef>
                    <a:spcAft>
                      <a:spcPts val="0"/>
                    </a:spcAft>
                    <a:buClr>
                      <a:srgbClr val="FFE600"/>
                    </a:buClr>
                    <a:buSzTx/>
                    <a:buFontTx/>
                    <a:buNone/>
                    <a:tabLst/>
                    <a:defRPr/>
                  </a:pPr>
                  <a:r>
                    <a:rPr kumimoji="0" lang="es-PE" sz="1199" b="0" i="0" u="none" strike="noStrike" kern="1200" cap="none" spc="0" normalizeH="0" baseline="0" noProof="0">
                      <a:ln>
                        <a:noFill/>
                      </a:ln>
                      <a:solidFill>
                        <a:srgbClr val="FFFFFF"/>
                      </a:solidFill>
                      <a:effectLst/>
                      <a:uLnTx/>
                      <a:uFillTx/>
                      <a:latin typeface="EYInterstate Light" panose="02000506000000020004" pitchFamily="2" charset="0"/>
                      <a:ea typeface="Calibri" panose="020F0502020204030204" pitchFamily="34" charset="0"/>
                    </a:rPr>
                    <a:t>Panamá</a:t>
                  </a:r>
                </a:p>
              </p:txBody>
            </p:sp>
            <p:sp>
              <p:nvSpPr>
                <p:cNvPr id="35" name="TextBox 34">
                  <a:extLst>
                    <a:ext uri="{FF2B5EF4-FFF2-40B4-BE49-F238E27FC236}">
                      <a16:creationId xmlns:a16="http://schemas.microsoft.com/office/drawing/2014/main" id="{3388EB59-8EAC-46C0-A0E3-5D709BD9B713}"/>
                    </a:ext>
                  </a:extLst>
                </p:cNvPr>
                <p:cNvSpPr txBox="1"/>
                <p:nvPr/>
              </p:nvSpPr>
              <p:spPr>
                <a:xfrm>
                  <a:off x="1277476" y="5167649"/>
                  <a:ext cx="1285731" cy="279953"/>
                </a:xfrm>
                <a:prstGeom prst="rect">
                  <a:avLst/>
                </a:prstGeom>
                <a:noFill/>
              </p:spPr>
              <p:txBody>
                <a:bodyPr wrap="square">
                  <a:spAutoFit/>
                </a:bodyPr>
                <a:lstStyle/>
                <a:p>
                  <a:pPr marL="0" marR="0" lvl="0" indent="0" algn="r" defTabSz="913943" rtl="0" eaLnBrk="1" fontAlgn="auto" latinLnBrk="0" hangingPunct="1">
                    <a:lnSpc>
                      <a:spcPct val="100000"/>
                    </a:lnSpc>
                    <a:spcBef>
                      <a:spcPts val="0"/>
                    </a:spcBef>
                    <a:spcAft>
                      <a:spcPts val="0"/>
                    </a:spcAft>
                    <a:buClr>
                      <a:srgbClr val="FFE600"/>
                    </a:buClr>
                    <a:buSzTx/>
                    <a:buFontTx/>
                    <a:buNone/>
                    <a:tabLst/>
                    <a:defRPr/>
                  </a:pPr>
                  <a:r>
                    <a:rPr kumimoji="0" lang="es-PE" sz="1199" b="0" i="0" u="none" strike="noStrike" kern="1200" cap="none" spc="0" normalizeH="0" baseline="0" noProof="0">
                      <a:ln>
                        <a:noFill/>
                      </a:ln>
                      <a:solidFill>
                        <a:srgbClr val="FFFFFF"/>
                      </a:solidFill>
                      <a:effectLst/>
                      <a:uLnTx/>
                      <a:uFillTx/>
                      <a:latin typeface="EYInterstate Light" panose="02000506000000020004" pitchFamily="2" charset="0"/>
                      <a:ea typeface="Calibri" panose="020F0502020204030204" pitchFamily="34" charset="0"/>
                    </a:rPr>
                    <a:t>México</a:t>
                  </a:r>
                </a:p>
              </p:txBody>
            </p:sp>
            <p:sp>
              <p:nvSpPr>
                <p:cNvPr id="36" name="TextBox 35">
                  <a:extLst>
                    <a:ext uri="{FF2B5EF4-FFF2-40B4-BE49-F238E27FC236}">
                      <a16:creationId xmlns:a16="http://schemas.microsoft.com/office/drawing/2014/main" id="{6BB73F0D-EB7A-4A7E-B65B-55C41D585AE6}"/>
                    </a:ext>
                  </a:extLst>
                </p:cNvPr>
                <p:cNvSpPr txBox="1"/>
                <p:nvPr/>
              </p:nvSpPr>
              <p:spPr>
                <a:xfrm>
                  <a:off x="-709674" y="5388396"/>
                  <a:ext cx="3272882" cy="279953"/>
                </a:xfrm>
                <a:prstGeom prst="rect">
                  <a:avLst/>
                </a:prstGeom>
                <a:noFill/>
              </p:spPr>
              <p:txBody>
                <a:bodyPr wrap="square">
                  <a:spAutoFit/>
                </a:bodyPr>
                <a:lstStyle/>
                <a:p>
                  <a:pPr marL="0" marR="0" lvl="0" indent="0" algn="r" defTabSz="913943" rtl="0" eaLnBrk="1" fontAlgn="auto" latinLnBrk="0" hangingPunct="1">
                    <a:lnSpc>
                      <a:spcPct val="100000"/>
                    </a:lnSpc>
                    <a:spcBef>
                      <a:spcPts val="0"/>
                    </a:spcBef>
                    <a:spcAft>
                      <a:spcPts val="0"/>
                    </a:spcAft>
                    <a:buClr>
                      <a:srgbClr val="FFE600"/>
                    </a:buClr>
                    <a:buSzTx/>
                    <a:buFontTx/>
                    <a:buNone/>
                    <a:tabLst/>
                    <a:defRPr/>
                  </a:pPr>
                  <a:r>
                    <a:rPr kumimoji="0" lang="es-PE" sz="1199" b="0" i="0" u="none" strike="noStrike" kern="1200" cap="none" spc="0" normalizeH="0" baseline="0" noProof="0">
                      <a:ln>
                        <a:noFill/>
                      </a:ln>
                      <a:solidFill>
                        <a:srgbClr val="FFFFFF"/>
                      </a:solidFill>
                      <a:effectLst/>
                      <a:uLnTx/>
                      <a:uFillTx/>
                      <a:latin typeface="EYInterstate Light" panose="02000506000000020004" pitchFamily="2" charset="0"/>
                      <a:ea typeface="Calibri" panose="020F0502020204030204" pitchFamily="34" charset="0"/>
                    </a:rPr>
                    <a:t>Estados Unidos: Arizona - </a:t>
                  </a:r>
                  <a:r>
                    <a:rPr kumimoji="0" lang="es-PE" sz="1199" b="0" i="0" u="none" strike="noStrike" kern="1200" cap="none" spc="0" normalizeH="0" baseline="0" noProof="0" err="1">
                      <a:ln>
                        <a:noFill/>
                      </a:ln>
                      <a:solidFill>
                        <a:srgbClr val="FFFFFF"/>
                      </a:solidFill>
                      <a:effectLst/>
                      <a:uLnTx/>
                      <a:uFillTx/>
                      <a:latin typeface="EYInterstate Light" panose="02000506000000020004" pitchFamily="2" charset="0"/>
                      <a:ea typeface="Calibri" panose="020F0502020204030204" pitchFamily="34" charset="0"/>
                    </a:rPr>
                    <a:t>State</a:t>
                  </a:r>
                  <a:r>
                    <a:rPr kumimoji="0" lang="es-PE" sz="1199" b="0" i="0" u="none" strike="noStrike" kern="1200" cap="none" spc="0" normalizeH="0" baseline="0" noProof="0">
                      <a:ln>
                        <a:noFill/>
                      </a:ln>
                      <a:solidFill>
                        <a:srgbClr val="FFFFFF"/>
                      </a:solidFill>
                      <a:effectLst/>
                      <a:uLnTx/>
                      <a:uFillTx/>
                      <a:latin typeface="EYInterstate Light" panose="02000506000000020004" pitchFamily="2" charset="0"/>
                      <a:ea typeface="Calibri" panose="020F0502020204030204" pitchFamily="34" charset="0"/>
                    </a:rPr>
                    <a:t> </a:t>
                  </a:r>
                  <a:r>
                    <a:rPr kumimoji="0" lang="es-PE" sz="1199" b="0" i="0" u="none" strike="noStrike" kern="1200" cap="none" spc="0" normalizeH="0" baseline="0" noProof="0" err="1">
                      <a:ln>
                        <a:noFill/>
                      </a:ln>
                      <a:solidFill>
                        <a:srgbClr val="FFFFFF"/>
                      </a:solidFill>
                      <a:effectLst/>
                      <a:uLnTx/>
                      <a:uFillTx/>
                      <a:latin typeface="EYInterstate Light" panose="02000506000000020004" pitchFamily="2" charset="0"/>
                      <a:ea typeface="Calibri" panose="020F0502020204030204" pitchFamily="34" charset="0"/>
                    </a:rPr>
                    <a:t>lands</a:t>
                  </a:r>
                  <a:endParaRPr kumimoji="0" lang="es-PE" sz="1199" b="0" i="0" u="none" strike="noStrike" kern="1200" cap="none" spc="0" normalizeH="0" baseline="0" noProof="0">
                    <a:ln>
                      <a:noFill/>
                    </a:ln>
                    <a:solidFill>
                      <a:srgbClr val="FFFFFF"/>
                    </a:solidFill>
                    <a:effectLst/>
                    <a:uLnTx/>
                    <a:uFillTx/>
                    <a:latin typeface="EYInterstate Light" panose="02000506000000020004" pitchFamily="2" charset="0"/>
                    <a:ea typeface="Calibri" panose="020F0502020204030204" pitchFamily="34" charset="0"/>
                  </a:endParaRPr>
                </a:p>
              </p:txBody>
            </p:sp>
          </p:grpSp>
        </p:grpSp>
        <p:sp>
          <p:nvSpPr>
            <p:cNvPr id="44" name="TextBox 43">
              <a:extLst>
                <a:ext uri="{FF2B5EF4-FFF2-40B4-BE49-F238E27FC236}">
                  <a16:creationId xmlns:a16="http://schemas.microsoft.com/office/drawing/2014/main" id="{282C1F05-06AE-4004-AAE8-03D28E23E5B2}"/>
                </a:ext>
              </a:extLst>
            </p:cNvPr>
            <p:cNvSpPr txBox="1"/>
            <p:nvPr/>
          </p:nvSpPr>
          <p:spPr>
            <a:xfrm>
              <a:off x="5043640" y="5210738"/>
              <a:ext cx="4953616" cy="223105"/>
            </a:xfrm>
            <a:prstGeom prst="rect">
              <a:avLst/>
            </a:prstGeom>
            <a:noFill/>
          </p:spPr>
          <p:txBody>
            <a:bodyPr wrap="square">
              <a:spAutoFit/>
            </a:bodyPr>
            <a:lstStyle/>
            <a:p>
              <a:pPr marL="0" marR="0" lvl="0" indent="0" algn="l" defTabSz="913943" rtl="0" eaLnBrk="1" fontAlgn="auto" latinLnBrk="0" hangingPunct="1">
                <a:lnSpc>
                  <a:spcPct val="100000"/>
                </a:lnSpc>
                <a:spcBef>
                  <a:spcPts val="0"/>
                </a:spcBef>
                <a:spcAft>
                  <a:spcPts val="0"/>
                </a:spcAft>
                <a:buClr>
                  <a:srgbClr val="FFE600"/>
                </a:buClr>
                <a:buSzTx/>
                <a:buFontTx/>
                <a:buNone/>
                <a:tabLst/>
                <a:defRPr/>
              </a:pPr>
              <a:r>
                <a:rPr kumimoji="0" lang="es-PE" sz="900" b="0" i="0" u="none" strike="noStrike" kern="1200" cap="none" spc="0" normalizeH="0" baseline="0" noProof="0">
                  <a:ln>
                    <a:noFill/>
                  </a:ln>
                  <a:solidFill>
                    <a:srgbClr val="FFFFFF"/>
                  </a:solidFill>
                  <a:effectLst/>
                  <a:uLnTx/>
                  <a:uFillTx/>
                  <a:latin typeface="EYInterstate Light" panose="02000506000000020004" pitchFamily="2" charset="0"/>
                  <a:ea typeface="Calibri" panose="020F0502020204030204" pitchFamily="34" charset="0"/>
                </a:rPr>
                <a:t>Nota: Los regímenes están rankeados en función a la TEIP descontada con tasa del 10%</a:t>
              </a:r>
            </a:p>
          </p:txBody>
        </p:sp>
        <p:sp>
          <p:nvSpPr>
            <p:cNvPr id="45" name="TextBox 44">
              <a:extLst>
                <a:ext uri="{FF2B5EF4-FFF2-40B4-BE49-F238E27FC236}">
                  <a16:creationId xmlns:a16="http://schemas.microsoft.com/office/drawing/2014/main" id="{0245BF7A-08B2-4266-AA34-3842CE3F334E}"/>
                </a:ext>
              </a:extLst>
            </p:cNvPr>
            <p:cNvSpPr txBox="1"/>
            <p:nvPr/>
          </p:nvSpPr>
          <p:spPr>
            <a:xfrm>
              <a:off x="5127385" y="5062793"/>
              <a:ext cx="1383392" cy="154658"/>
            </a:xfrm>
            <a:prstGeom prst="rect">
              <a:avLst/>
            </a:prstGeom>
            <a:noFill/>
          </p:spPr>
          <p:txBody>
            <a:bodyPr wrap="none" lIns="0" tIns="36557" rIns="0" bIns="0" rtlCol="0">
              <a:spAutoFit/>
            </a:bodyPr>
            <a:lstStyle/>
            <a:p>
              <a:pPr marL="0" marR="0" lvl="0" indent="0" algn="l" defTabSz="913943" rtl="0" eaLnBrk="1" fontAlgn="auto" latinLnBrk="0" hangingPunct="1">
                <a:lnSpc>
                  <a:spcPct val="85000"/>
                </a:lnSpc>
                <a:spcBef>
                  <a:spcPts val="0"/>
                </a:spcBef>
                <a:spcAft>
                  <a:spcPts val="600"/>
                </a:spcAft>
                <a:buClr>
                  <a:srgbClr val="FFE600"/>
                </a:buClr>
                <a:buSzPct val="70000"/>
                <a:buFontTx/>
                <a:buNone/>
                <a:tabLst/>
                <a:defRPr/>
              </a:pPr>
              <a:r>
                <a:rPr kumimoji="0" lang="es-PE" sz="900" b="0" i="1" u="none" strike="noStrike" kern="1200" cap="none" spc="0" normalizeH="0" baseline="0" noProof="0">
                  <a:ln>
                    <a:noFill/>
                  </a:ln>
                  <a:solidFill>
                    <a:srgbClr val="FFFFFF"/>
                  </a:solidFill>
                  <a:effectLst/>
                  <a:uLnTx/>
                  <a:uFillTx/>
                  <a:latin typeface="EYInterstate Light" panose="02000506000000020004" pitchFamily="2" charset="0"/>
                </a:rPr>
                <a:t>Fuente: Análisis FAD, FARI</a:t>
              </a:r>
            </a:p>
          </p:txBody>
        </p:sp>
        <p:grpSp>
          <p:nvGrpSpPr>
            <p:cNvPr id="38" name="Group 37">
              <a:extLst>
                <a:ext uri="{FF2B5EF4-FFF2-40B4-BE49-F238E27FC236}">
                  <a16:creationId xmlns:a16="http://schemas.microsoft.com/office/drawing/2014/main" id="{85F02505-6E5E-46B2-95EA-603462DF1285}"/>
                </a:ext>
              </a:extLst>
            </p:cNvPr>
            <p:cNvGrpSpPr/>
            <p:nvPr/>
          </p:nvGrpSpPr>
          <p:grpSpPr>
            <a:xfrm>
              <a:off x="6008207" y="3333243"/>
              <a:ext cx="2244183" cy="685945"/>
              <a:chOff x="7029151" y="3299881"/>
              <a:chExt cx="2244183" cy="685945"/>
            </a:xfrm>
          </p:grpSpPr>
          <p:sp>
            <p:nvSpPr>
              <p:cNvPr id="39" name="Rectangle 38">
                <a:extLst>
                  <a:ext uri="{FF2B5EF4-FFF2-40B4-BE49-F238E27FC236}">
                    <a16:creationId xmlns:a16="http://schemas.microsoft.com/office/drawing/2014/main" id="{2FBB210B-998C-45B7-B4B6-818A334F6F1C}"/>
                  </a:ext>
                </a:extLst>
              </p:cNvPr>
              <p:cNvSpPr/>
              <p:nvPr/>
            </p:nvSpPr>
            <p:spPr>
              <a:xfrm>
                <a:off x="7029151" y="3702085"/>
                <a:ext cx="239339" cy="239339"/>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3943" rtl="0" eaLnBrk="1" fontAlgn="auto" latinLnBrk="0" hangingPunct="1">
                  <a:lnSpc>
                    <a:spcPct val="100000"/>
                  </a:lnSpc>
                  <a:spcBef>
                    <a:spcPts val="0"/>
                  </a:spcBef>
                  <a:spcAft>
                    <a:spcPts val="0"/>
                  </a:spcAft>
                  <a:buClrTx/>
                  <a:buSzTx/>
                  <a:buFontTx/>
                  <a:buNone/>
                  <a:tabLst/>
                  <a:defRPr/>
                </a:pPr>
                <a:endParaRPr kumimoji="0" lang="es-PE" sz="1199" b="0" i="0" u="none" strike="noStrike" kern="1200" cap="none" spc="0" normalizeH="0" baseline="0" noProof="0">
                  <a:ln>
                    <a:noFill/>
                  </a:ln>
                  <a:solidFill>
                    <a:srgbClr val="000000"/>
                  </a:solidFill>
                  <a:effectLst/>
                  <a:uLnTx/>
                  <a:uFillTx/>
                  <a:latin typeface="EYInterstate Light" panose="02000506000000020004" pitchFamily="2" charset="0"/>
                </a:endParaRPr>
              </a:p>
            </p:txBody>
          </p:sp>
          <p:sp>
            <p:nvSpPr>
              <p:cNvPr id="40" name="Rectangle 39">
                <a:extLst>
                  <a:ext uri="{FF2B5EF4-FFF2-40B4-BE49-F238E27FC236}">
                    <a16:creationId xmlns:a16="http://schemas.microsoft.com/office/drawing/2014/main" id="{D8468938-9460-4413-AF66-9C25446C1AC0}"/>
                  </a:ext>
                </a:extLst>
              </p:cNvPr>
              <p:cNvSpPr/>
              <p:nvPr/>
            </p:nvSpPr>
            <p:spPr>
              <a:xfrm>
                <a:off x="7031897" y="3345093"/>
                <a:ext cx="236593" cy="23933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3943" rtl="0" eaLnBrk="1" fontAlgn="auto" latinLnBrk="0" hangingPunct="1">
                  <a:lnSpc>
                    <a:spcPct val="100000"/>
                  </a:lnSpc>
                  <a:spcBef>
                    <a:spcPts val="0"/>
                  </a:spcBef>
                  <a:spcAft>
                    <a:spcPts val="0"/>
                  </a:spcAft>
                  <a:buClrTx/>
                  <a:buSzTx/>
                  <a:buFontTx/>
                  <a:buNone/>
                  <a:tabLst/>
                  <a:defRPr/>
                </a:pPr>
                <a:endParaRPr kumimoji="0" lang="es-PE" sz="1199" b="0" i="0" u="none" strike="noStrike" kern="1200" cap="none" spc="0" normalizeH="0" baseline="0" noProof="0">
                  <a:ln>
                    <a:noFill/>
                  </a:ln>
                  <a:solidFill>
                    <a:srgbClr val="000000"/>
                  </a:solidFill>
                  <a:effectLst/>
                  <a:uLnTx/>
                  <a:uFillTx/>
                  <a:latin typeface="EYInterstate Light" panose="02000506000000020004" pitchFamily="2" charset="0"/>
                </a:endParaRPr>
              </a:p>
            </p:txBody>
          </p:sp>
          <p:sp>
            <p:nvSpPr>
              <p:cNvPr id="41" name="Q1_Res_5">
                <a:extLst>
                  <a:ext uri="{FF2B5EF4-FFF2-40B4-BE49-F238E27FC236}">
                    <a16:creationId xmlns:a16="http://schemas.microsoft.com/office/drawing/2014/main" id="{54DD24AD-B150-4D8B-B397-FF48B4AA0C10}"/>
                  </a:ext>
                </a:extLst>
              </p:cNvPr>
              <p:cNvSpPr txBox="1">
                <a:spLocks/>
              </p:cNvSpPr>
              <p:nvPr/>
            </p:nvSpPr>
            <p:spPr>
              <a:xfrm>
                <a:off x="7399965" y="3299881"/>
                <a:ext cx="1873369" cy="307777"/>
              </a:xfrm>
              <a:prstGeom prst="rect">
                <a:avLst/>
              </a:prstGeom>
            </p:spPr>
            <p:txBody>
              <a:bodyPr wrap="square" lIns="0" tIns="0" rIns="0" bIns="0">
                <a:sp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3943" rtl="0" eaLnBrk="1" fontAlgn="auto" latinLnBrk="0" hangingPunct="1">
                  <a:lnSpc>
                    <a:spcPct val="100000"/>
                  </a:lnSpc>
                  <a:spcBef>
                    <a:spcPts val="0"/>
                  </a:spcBef>
                  <a:spcAft>
                    <a:spcPts val="0"/>
                  </a:spcAft>
                  <a:buClr>
                    <a:srgbClr val="646464"/>
                  </a:buClr>
                  <a:buSzPct val="100000"/>
                  <a:buFont typeface="Arial" pitchFamily="34" charset="0"/>
                  <a:buNone/>
                  <a:tabLst/>
                  <a:defRPr/>
                </a:pPr>
                <a:r>
                  <a:rPr kumimoji="0" lang="en-IN" sz="999" b="0" i="0" u="none" strike="noStrike" kern="1200" cap="none" spc="0" normalizeH="0" baseline="0" noProof="0">
                    <a:ln>
                      <a:noFill/>
                    </a:ln>
                    <a:solidFill>
                      <a:srgbClr val="F6F6FA"/>
                    </a:solidFill>
                    <a:effectLst/>
                    <a:uLnTx/>
                    <a:uFillTx/>
                    <a:latin typeface="EYInterstate Light" panose="02000506000000020004" pitchFamily="2" charset="0"/>
                  </a:rPr>
                  <a:t>Tasa </a:t>
                </a:r>
                <a:r>
                  <a:rPr kumimoji="0" lang="en-IN" sz="999" b="0" i="0" u="none" strike="noStrike" kern="1200" cap="none" spc="0" normalizeH="0" baseline="0" noProof="0" err="1">
                    <a:ln>
                      <a:noFill/>
                    </a:ln>
                    <a:solidFill>
                      <a:srgbClr val="F6F6FA"/>
                    </a:solidFill>
                    <a:effectLst/>
                    <a:uLnTx/>
                    <a:uFillTx/>
                    <a:latin typeface="EYInterstate Light" panose="02000506000000020004" pitchFamily="2" charset="0"/>
                  </a:rPr>
                  <a:t>Efectiva</a:t>
                </a:r>
                <a:r>
                  <a:rPr kumimoji="0" lang="en-IN" sz="999" b="0" i="0" u="none" strike="noStrike" kern="1200" cap="none" spc="0" normalizeH="0" baseline="0" noProof="0">
                    <a:ln>
                      <a:noFill/>
                    </a:ln>
                    <a:solidFill>
                      <a:srgbClr val="F6F6FA"/>
                    </a:solidFill>
                    <a:effectLst/>
                    <a:uLnTx/>
                    <a:uFillTx/>
                    <a:latin typeface="EYInterstate Light" panose="02000506000000020004" pitchFamily="2" charset="0"/>
                  </a:rPr>
                  <a:t> de </a:t>
                </a:r>
                <a:r>
                  <a:rPr kumimoji="0" lang="en-IN" sz="999" b="0" i="0" u="none" strike="noStrike" kern="1200" cap="none" spc="0" normalizeH="0" baseline="0" noProof="0" err="1">
                    <a:ln>
                      <a:noFill/>
                    </a:ln>
                    <a:solidFill>
                      <a:srgbClr val="F6F6FA"/>
                    </a:solidFill>
                    <a:effectLst/>
                    <a:uLnTx/>
                    <a:uFillTx/>
                    <a:latin typeface="EYInterstate Light" panose="02000506000000020004" pitchFamily="2" charset="0"/>
                  </a:rPr>
                  <a:t>Impuestos</a:t>
                </a:r>
                <a:r>
                  <a:rPr kumimoji="0" lang="en-IN" sz="999" b="0" i="0" u="none" strike="noStrike" kern="1200" cap="none" spc="0" normalizeH="0" baseline="0" noProof="0">
                    <a:ln>
                      <a:noFill/>
                    </a:ln>
                    <a:solidFill>
                      <a:srgbClr val="F6F6FA"/>
                    </a:solidFill>
                    <a:effectLst/>
                    <a:uLnTx/>
                    <a:uFillTx/>
                    <a:latin typeface="EYInterstate Light" panose="02000506000000020004" pitchFamily="2" charset="0"/>
                  </a:rPr>
                  <a:t> </a:t>
                </a:r>
                <a:r>
                  <a:rPr kumimoji="0" lang="en-IN" sz="999" b="0" i="0" u="none" strike="noStrike" kern="1200" cap="none" spc="0" normalizeH="0" baseline="0" noProof="0" err="1">
                    <a:ln>
                      <a:noFill/>
                    </a:ln>
                    <a:solidFill>
                      <a:srgbClr val="F6F6FA"/>
                    </a:solidFill>
                    <a:effectLst/>
                    <a:uLnTx/>
                    <a:uFillTx/>
                    <a:latin typeface="EYInterstate Light" panose="02000506000000020004" pitchFamily="2" charset="0"/>
                  </a:rPr>
                  <a:t>Promedio</a:t>
                </a:r>
                <a:r>
                  <a:rPr kumimoji="0" lang="en-IN" sz="999" b="0" i="0" u="none" strike="noStrike" kern="1200" cap="none" spc="0" normalizeH="0" baseline="0" noProof="0">
                    <a:ln>
                      <a:noFill/>
                    </a:ln>
                    <a:solidFill>
                      <a:srgbClr val="F6F6FA"/>
                    </a:solidFill>
                    <a:effectLst/>
                    <a:uLnTx/>
                    <a:uFillTx/>
                    <a:latin typeface="EYInterstate Light" panose="02000506000000020004" pitchFamily="2" charset="0"/>
                  </a:rPr>
                  <a:t> (TEIP) VNP0</a:t>
                </a:r>
                <a:endParaRPr kumimoji="0" lang="en-US" sz="999" b="0" i="0" u="none" strike="noStrike" kern="1200" cap="none" spc="0" normalizeH="0" baseline="0" noProof="0">
                  <a:ln>
                    <a:noFill/>
                  </a:ln>
                  <a:solidFill>
                    <a:srgbClr val="F6F6FA"/>
                  </a:solidFill>
                  <a:effectLst/>
                  <a:uLnTx/>
                  <a:uFillTx/>
                  <a:latin typeface="EYInterstate Light" panose="02000506000000020004" pitchFamily="2" charset="0"/>
                </a:endParaRPr>
              </a:p>
            </p:txBody>
          </p:sp>
          <p:sp>
            <p:nvSpPr>
              <p:cNvPr id="42" name="Q1_Res_5">
                <a:extLst>
                  <a:ext uri="{FF2B5EF4-FFF2-40B4-BE49-F238E27FC236}">
                    <a16:creationId xmlns:a16="http://schemas.microsoft.com/office/drawing/2014/main" id="{CE5BEAEF-5610-4142-BBFA-4B13F085D7EC}"/>
                  </a:ext>
                </a:extLst>
              </p:cNvPr>
              <p:cNvSpPr txBox="1">
                <a:spLocks/>
              </p:cNvSpPr>
              <p:nvPr/>
            </p:nvSpPr>
            <p:spPr>
              <a:xfrm>
                <a:off x="7399965" y="3678049"/>
                <a:ext cx="1873369" cy="307777"/>
              </a:xfrm>
              <a:prstGeom prst="rect">
                <a:avLst/>
              </a:prstGeom>
            </p:spPr>
            <p:txBody>
              <a:bodyPr wrap="square" lIns="0" tIns="0" rIns="0" bIns="0">
                <a:sp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3943" rtl="0" eaLnBrk="1" fontAlgn="auto" latinLnBrk="0" hangingPunct="1">
                  <a:lnSpc>
                    <a:spcPct val="100000"/>
                  </a:lnSpc>
                  <a:spcBef>
                    <a:spcPts val="0"/>
                  </a:spcBef>
                  <a:spcAft>
                    <a:spcPts val="0"/>
                  </a:spcAft>
                  <a:buClr>
                    <a:srgbClr val="646464"/>
                  </a:buClr>
                  <a:buSzPct val="100000"/>
                  <a:buFont typeface="Arial" pitchFamily="34" charset="0"/>
                  <a:buNone/>
                  <a:tabLst/>
                  <a:defRPr/>
                </a:pPr>
                <a:r>
                  <a:rPr kumimoji="0" lang="en-IN" sz="999" b="0" i="0" u="none" strike="noStrike" kern="1200" cap="none" spc="0" normalizeH="0" baseline="0" noProof="0">
                    <a:ln>
                      <a:noFill/>
                    </a:ln>
                    <a:solidFill>
                      <a:srgbClr val="F6F6FA"/>
                    </a:solidFill>
                    <a:effectLst/>
                    <a:uLnTx/>
                    <a:uFillTx/>
                    <a:latin typeface="EYInterstate Light" panose="02000506000000020004" pitchFamily="2" charset="0"/>
                  </a:rPr>
                  <a:t>Tasa </a:t>
                </a:r>
                <a:r>
                  <a:rPr kumimoji="0" lang="en-IN" sz="999" b="0" i="0" u="none" strike="noStrike" kern="1200" cap="none" spc="0" normalizeH="0" baseline="0" noProof="0" err="1">
                    <a:ln>
                      <a:noFill/>
                    </a:ln>
                    <a:solidFill>
                      <a:srgbClr val="F6F6FA"/>
                    </a:solidFill>
                    <a:effectLst/>
                    <a:uLnTx/>
                    <a:uFillTx/>
                    <a:latin typeface="EYInterstate Light" panose="02000506000000020004" pitchFamily="2" charset="0"/>
                  </a:rPr>
                  <a:t>Efectiva</a:t>
                </a:r>
                <a:r>
                  <a:rPr kumimoji="0" lang="en-IN" sz="999" b="0" i="0" u="none" strike="noStrike" kern="1200" cap="none" spc="0" normalizeH="0" baseline="0" noProof="0">
                    <a:ln>
                      <a:noFill/>
                    </a:ln>
                    <a:solidFill>
                      <a:srgbClr val="F6F6FA"/>
                    </a:solidFill>
                    <a:effectLst/>
                    <a:uLnTx/>
                    <a:uFillTx/>
                    <a:latin typeface="EYInterstate Light" panose="02000506000000020004" pitchFamily="2" charset="0"/>
                  </a:rPr>
                  <a:t> de </a:t>
                </a:r>
                <a:r>
                  <a:rPr kumimoji="0" lang="en-IN" sz="999" b="0" i="0" u="none" strike="noStrike" kern="1200" cap="none" spc="0" normalizeH="0" baseline="0" noProof="0" err="1">
                    <a:ln>
                      <a:noFill/>
                    </a:ln>
                    <a:solidFill>
                      <a:srgbClr val="F6F6FA"/>
                    </a:solidFill>
                    <a:effectLst/>
                    <a:uLnTx/>
                    <a:uFillTx/>
                    <a:latin typeface="EYInterstate Light" panose="02000506000000020004" pitchFamily="2" charset="0"/>
                  </a:rPr>
                  <a:t>Impuestos</a:t>
                </a:r>
                <a:r>
                  <a:rPr kumimoji="0" lang="en-IN" sz="999" b="0" i="0" u="none" strike="noStrike" kern="1200" cap="none" spc="0" normalizeH="0" baseline="0" noProof="0">
                    <a:ln>
                      <a:noFill/>
                    </a:ln>
                    <a:solidFill>
                      <a:srgbClr val="F6F6FA"/>
                    </a:solidFill>
                    <a:effectLst/>
                    <a:uLnTx/>
                    <a:uFillTx/>
                    <a:latin typeface="EYInterstate Light" panose="02000506000000020004" pitchFamily="2" charset="0"/>
                  </a:rPr>
                  <a:t> </a:t>
                </a:r>
                <a:r>
                  <a:rPr kumimoji="0" lang="en-IN" sz="999" b="0" i="0" u="none" strike="noStrike" kern="1200" cap="none" spc="0" normalizeH="0" baseline="0" noProof="0" err="1">
                    <a:ln>
                      <a:noFill/>
                    </a:ln>
                    <a:solidFill>
                      <a:srgbClr val="F6F6FA"/>
                    </a:solidFill>
                    <a:effectLst/>
                    <a:uLnTx/>
                    <a:uFillTx/>
                    <a:latin typeface="EYInterstate Light" panose="02000506000000020004" pitchFamily="2" charset="0"/>
                  </a:rPr>
                  <a:t>Promedio</a:t>
                </a:r>
                <a:r>
                  <a:rPr kumimoji="0" lang="en-IN" sz="999" b="0" i="0" u="none" strike="noStrike" kern="1200" cap="none" spc="0" normalizeH="0" baseline="0" noProof="0">
                    <a:ln>
                      <a:noFill/>
                    </a:ln>
                    <a:solidFill>
                      <a:srgbClr val="F6F6FA"/>
                    </a:solidFill>
                    <a:effectLst/>
                    <a:uLnTx/>
                    <a:uFillTx/>
                    <a:latin typeface="EYInterstate Light" panose="02000506000000020004" pitchFamily="2" charset="0"/>
                  </a:rPr>
                  <a:t> (TEIP) VNP10</a:t>
                </a:r>
                <a:endParaRPr kumimoji="0" lang="en-US" sz="999" b="0" i="0" u="none" strike="noStrike" kern="1200" cap="none" spc="0" normalizeH="0" baseline="0" noProof="0">
                  <a:ln>
                    <a:noFill/>
                  </a:ln>
                  <a:solidFill>
                    <a:srgbClr val="F6F6FA"/>
                  </a:solidFill>
                  <a:effectLst/>
                  <a:uLnTx/>
                  <a:uFillTx/>
                  <a:latin typeface="EYInterstate Light" panose="02000506000000020004" pitchFamily="2" charset="0"/>
                </a:endParaRPr>
              </a:p>
            </p:txBody>
          </p:sp>
        </p:grpSp>
        <p:grpSp>
          <p:nvGrpSpPr>
            <p:cNvPr id="46" name="Group 45">
              <a:extLst>
                <a:ext uri="{FF2B5EF4-FFF2-40B4-BE49-F238E27FC236}">
                  <a16:creationId xmlns:a16="http://schemas.microsoft.com/office/drawing/2014/main" id="{55FA6276-1010-4AC7-83E7-F6E3E745E255}"/>
                </a:ext>
              </a:extLst>
            </p:cNvPr>
            <p:cNvGrpSpPr/>
            <p:nvPr/>
          </p:nvGrpSpPr>
          <p:grpSpPr>
            <a:xfrm>
              <a:off x="1831691" y="1061454"/>
              <a:ext cx="5922961" cy="541853"/>
              <a:chOff x="1831691" y="1061454"/>
              <a:chExt cx="5922961" cy="541853"/>
            </a:xfrm>
          </p:grpSpPr>
          <p:sp>
            <p:nvSpPr>
              <p:cNvPr id="15" name="TextBox 14">
                <a:extLst>
                  <a:ext uri="{FF2B5EF4-FFF2-40B4-BE49-F238E27FC236}">
                    <a16:creationId xmlns:a16="http://schemas.microsoft.com/office/drawing/2014/main" id="{ECE20959-37A1-4E33-B84F-39B50588BC35}"/>
                  </a:ext>
                </a:extLst>
              </p:cNvPr>
              <p:cNvSpPr txBox="1"/>
              <p:nvPr/>
            </p:nvSpPr>
            <p:spPr>
              <a:xfrm>
                <a:off x="1831691" y="1061454"/>
                <a:ext cx="5675716" cy="297474"/>
              </a:xfrm>
              <a:prstGeom prst="rect">
                <a:avLst/>
              </a:prstGeom>
              <a:noFill/>
            </p:spPr>
            <p:txBody>
              <a:bodyPr wrap="square">
                <a:spAutoFit/>
              </a:bodyPr>
              <a:lstStyle/>
              <a:p>
                <a:pPr marL="0" marR="0" lvl="0" indent="0" algn="ctr" defTabSz="913943" rtl="0" eaLnBrk="1" fontAlgn="auto" latinLnBrk="0" hangingPunct="1">
                  <a:lnSpc>
                    <a:spcPct val="100000"/>
                  </a:lnSpc>
                  <a:spcBef>
                    <a:spcPts val="0"/>
                  </a:spcBef>
                  <a:spcAft>
                    <a:spcPts val="0"/>
                  </a:spcAft>
                  <a:buClr>
                    <a:srgbClr val="FFE600"/>
                  </a:buClr>
                  <a:buSzTx/>
                  <a:buFontTx/>
                  <a:buNone/>
                  <a:tabLst/>
                  <a:defRPr/>
                </a:pPr>
                <a:r>
                  <a:rPr kumimoji="0" lang="es-PE" sz="1399" b="1" i="0" u="none" strike="noStrike" kern="1200" cap="none" spc="0" normalizeH="0" baseline="0" noProof="0">
                    <a:ln>
                      <a:noFill/>
                    </a:ln>
                    <a:solidFill>
                      <a:srgbClr val="FFF27F"/>
                    </a:solidFill>
                    <a:effectLst/>
                    <a:uLnTx/>
                    <a:uFillTx/>
                    <a:latin typeface="EYInterstate Light" panose="02000506000000020004" pitchFamily="2" charset="0"/>
                    <a:ea typeface="Calibri" panose="020F0502020204030204" pitchFamily="34" charset="0"/>
                  </a:rPr>
                  <a:t>Tasa Efectiva de Impuestos Promedio (TEIP): Perú vs. Otros Países</a:t>
                </a:r>
              </a:p>
            </p:txBody>
          </p:sp>
          <p:sp>
            <p:nvSpPr>
              <p:cNvPr id="16" name="TextBox 15">
                <a:extLst>
                  <a:ext uri="{FF2B5EF4-FFF2-40B4-BE49-F238E27FC236}">
                    <a16:creationId xmlns:a16="http://schemas.microsoft.com/office/drawing/2014/main" id="{1DB31925-36E0-4956-B6A0-35C0C3FAECFF}"/>
                  </a:ext>
                </a:extLst>
              </p:cNvPr>
              <p:cNvSpPr txBox="1"/>
              <p:nvPr/>
            </p:nvSpPr>
            <p:spPr>
              <a:xfrm>
                <a:off x="1837089" y="1380202"/>
                <a:ext cx="5917563" cy="223105"/>
              </a:xfrm>
              <a:prstGeom prst="rect">
                <a:avLst/>
              </a:prstGeom>
              <a:noFill/>
            </p:spPr>
            <p:txBody>
              <a:bodyPr wrap="square">
                <a:spAutoFit/>
              </a:bodyPr>
              <a:lstStyle/>
              <a:p>
                <a:pPr marL="0" marR="0" lvl="0" indent="0" algn="ctr" defTabSz="913943" rtl="0" eaLnBrk="1" fontAlgn="auto" latinLnBrk="0" hangingPunct="1">
                  <a:lnSpc>
                    <a:spcPct val="100000"/>
                  </a:lnSpc>
                  <a:spcBef>
                    <a:spcPts val="0"/>
                  </a:spcBef>
                  <a:spcAft>
                    <a:spcPts val="0"/>
                  </a:spcAft>
                  <a:buClr>
                    <a:srgbClr val="FFE600"/>
                  </a:buClr>
                  <a:buSzTx/>
                  <a:buFontTx/>
                  <a:buNone/>
                  <a:tabLst/>
                  <a:defRPr/>
                </a:pPr>
                <a:r>
                  <a:rPr kumimoji="0" lang="es-PE" sz="900" b="0" i="0" u="none" strike="noStrike" kern="1200" cap="none" spc="0" normalizeH="0" baseline="0" noProof="0">
                    <a:ln>
                      <a:noFill/>
                    </a:ln>
                    <a:solidFill>
                      <a:srgbClr val="FFFFFF"/>
                    </a:solidFill>
                    <a:effectLst/>
                    <a:uLnTx/>
                    <a:uFillTx/>
                    <a:latin typeface="EYInterstate Light" panose="02000506000000020004" pitchFamily="2" charset="0"/>
                    <a:ea typeface="Calibri" panose="020F0502020204030204" pitchFamily="34" charset="0"/>
                  </a:rPr>
                  <a:t>TEIP sin descontar (columna amarilla, rojo para Perú) y TEIP descontada con tasa del 10% (turquesa)</a:t>
                </a:r>
              </a:p>
            </p:txBody>
          </p:sp>
        </p:grpSp>
      </p:grpSp>
    </p:spTree>
    <p:extLst>
      <p:ext uri="{BB962C8B-B14F-4D97-AF65-F5344CB8AC3E}">
        <p14:creationId xmlns:p14="http://schemas.microsoft.com/office/powerpoint/2010/main" val="3332342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0E44AD1-89FE-4D4E-9E71-9D8756844196}"/>
              </a:ext>
            </a:extLst>
          </p:cNvPr>
          <p:cNvSpPr>
            <a:spLocks noGrp="1"/>
          </p:cNvSpPr>
          <p:nvPr>
            <p:ph type="dt" sz="half" idx="4294967295"/>
          </p:nvPr>
        </p:nvSpPr>
        <p:spPr>
          <a:xfrm>
            <a:off x="0" y="1785"/>
            <a:ext cx="0" cy="0"/>
          </a:xfrm>
        </p:spPr>
        <p:txBody>
          <a:bodyPr/>
          <a:lstStyle/>
          <a:p>
            <a:pPr marL="0" marR="0" lvl="0" indent="0" algn="l" defTabSz="913943" rtl="0" eaLnBrk="1" fontAlgn="auto" latinLnBrk="0" hangingPunct="1">
              <a:lnSpc>
                <a:spcPct val="100000"/>
              </a:lnSpc>
              <a:spcBef>
                <a:spcPts val="0"/>
              </a:spcBef>
              <a:spcAft>
                <a:spcPts val="0"/>
              </a:spcAft>
              <a:buClrTx/>
              <a:buSzTx/>
              <a:buFontTx/>
              <a:buNone/>
              <a:tabLst/>
              <a:defRPr/>
            </a:pPr>
            <a:endParaRPr kumimoji="0" lang="en-IN" sz="1799" b="0" i="0" u="none" strike="noStrike" kern="1200" cap="none" spc="0" normalizeH="0" baseline="0" noProof="0">
              <a:ln>
                <a:noFill/>
              </a:ln>
              <a:solidFill>
                <a:srgbClr val="000000"/>
              </a:solidFill>
              <a:effectLst/>
              <a:uLnTx/>
              <a:uFillTx/>
              <a:latin typeface="EYInterstate Light" panose="02000506000000020004" pitchFamily="2" charset="0"/>
            </a:endParaRPr>
          </a:p>
        </p:txBody>
      </p:sp>
      <p:sp>
        <p:nvSpPr>
          <p:cNvPr id="7" name="TextBox 6">
            <a:extLst>
              <a:ext uri="{FF2B5EF4-FFF2-40B4-BE49-F238E27FC236}">
                <a16:creationId xmlns:a16="http://schemas.microsoft.com/office/drawing/2014/main" id="{6917E378-E57F-43F1-9464-CEA89730CCBD}"/>
              </a:ext>
            </a:extLst>
          </p:cNvPr>
          <p:cNvSpPr txBox="1"/>
          <p:nvPr/>
        </p:nvSpPr>
        <p:spPr>
          <a:xfrm>
            <a:off x="450047" y="1018551"/>
            <a:ext cx="8404571" cy="5650136"/>
          </a:xfrm>
          <a:prstGeom prst="rect">
            <a:avLst/>
          </a:prstGeom>
          <a:noFill/>
        </p:spPr>
        <p:txBody>
          <a:bodyPr wrap="square" lIns="91440" tIns="45720" rIns="91440" bIns="45720" anchor="t">
            <a:spAutoFit/>
          </a:bodyPr>
          <a:lstStyle/>
          <a:p>
            <a:pPr marL="177165" indent="-177165" defTabSz="913943">
              <a:spcAft>
                <a:spcPts val="100"/>
              </a:spcAft>
              <a:buClr>
                <a:srgbClr val="FFE600"/>
              </a:buClr>
              <a:buFont typeface="EYInterstate Light" panose="02000506000000020004" pitchFamily="2" charset="0"/>
              <a:buChar char="•"/>
              <a:defRPr/>
            </a:pPr>
            <a:r>
              <a:rPr lang="es-PE" sz="1400">
                <a:solidFill>
                  <a:srgbClr val="FFFFFF"/>
                </a:solidFill>
                <a:latin typeface="EYInterstate Light"/>
                <a:ea typeface="Calibri" panose="020F0502020204030204" pitchFamily="34" charset="0"/>
              </a:rPr>
              <a:t>El FMI no recomienda modificar la base de los impuestos específicos a la minería, como sería a través de la limitación a la depreciación de activos fijos o eliminar su deducción para el cálculo del ISR.</a:t>
            </a:r>
            <a:endParaRPr lang="es-PE" sz="1400" b="0" i="0" u="none" strike="noStrike" kern="1200" cap="none" spc="0" normalizeH="0" baseline="0" noProof="0">
              <a:ln>
                <a:noFill/>
              </a:ln>
              <a:solidFill>
                <a:srgbClr val="FFFFFF"/>
              </a:solidFill>
              <a:effectLst/>
              <a:uLnTx/>
              <a:uFillTx/>
              <a:latin typeface="EYInterstate Light"/>
              <a:ea typeface="Calibri" panose="020F0502020204030204" pitchFamily="34" charset="0"/>
            </a:endParaRPr>
          </a:p>
          <a:p>
            <a:pPr marL="177165" marR="0" lvl="0" indent="-177165" algn="l" defTabSz="913943">
              <a:lnSpc>
                <a:spcPct val="100000"/>
              </a:lnSpc>
              <a:spcBef>
                <a:spcPts val="0"/>
              </a:spcBef>
              <a:spcAft>
                <a:spcPts val="100"/>
              </a:spcAft>
              <a:buClr>
                <a:srgbClr val="FFE600"/>
              </a:buClr>
              <a:buSzTx/>
              <a:buFont typeface="EYInterstate Light" panose="02000506000000020004" pitchFamily="2" charset="0"/>
              <a:buChar char="•"/>
              <a:tabLst/>
              <a:defRPr/>
            </a:pPr>
            <a:endParaRPr lang="es-PE" sz="1400" b="0" i="0" u="none" strike="noStrike" kern="1200" cap="none" spc="0" normalizeH="0" baseline="0" noProof="0">
              <a:ln>
                <a:noFill/>
              </a:ln>
              <a:solidFill>
                <a:srgbClr val="FFFFFF"/>
              </a:solidFill>
              <a:effectLst/>
              <a:uLnTx/>
              <a:uFillTx/>
              <a:latin typeface="EYInterstate Light" panose="02000506000000020004" pitchFamily="2" charset="0"/>
              <a:ea typeface="Calibri" panose="020F0502020204030204" pitchFamily="34" charset="0"/>
            </a:endParaRPr>
          </a:p>
          <a:p>
            <a:pPr marL="177165" indent="-177165" defTabSz="913943">
              <a:spcAft>
                <a:spcPts val="100"/>
              </a:spcAft>
              <a:buClr>
                <a:srgbClr val="FFE600"/>
              </a:buClr>
              <a:buFont typeface="EYInterstate Light" panose="02000506000000020004" pitchFamily="2" charset="0"/>
              <a:buChar char="•"/>
              <a:defRPr/>
            </a:pPr>
            <a:r>
              <a:rPr lang="es-PE" sz="1400">
                <a:solidFill>
                  <a:srgbClr val="FFFFFF"/>
                </a:solidFill>
                <a:latin typeface="EYInterstate Light"/>
                <a:ea typeface="Calibri" panose="020F0502020204030204" pitchFamily="34" charset="0"/>
              </a:rPr>
              <a:t>Recomiendo mantener la deducción inmediata de gastos de exploración para efectos del cálculo del ISR.</a:t>
            </a:r>
          </a:p>
          <a:p>
            <a:pPr marL="177165" indent="-177165" defTabSz="913943">
              <a:spcAft>
                <a:spcPts val="100"/>
              </a:spcAft>
              <a:buClr>
                <a:srgbClr val="FFE600"/>
              </a:buClr>
              <a:buFont typeface="EYInterstate Light" panose="02000506000000020004" pitchFamily="2" charset="0"/>
              <a:buChar char="•"/>
              <a:defRPr/>
            </a:pPr>
            <a:endParaRPr lang="es-PE" sz="1400">
              <a:solidFill>
                <a:srgbClr val="FFFFFF"/>
              </a:solidFill>
              <a:latin typeface="EYInterstate Light" panose="02000506000000020004" pitchFamily="2" charset="0"/>
              <a:ea typeface="Calibri" panose="020F0502020204030204" pitchFamily="34" charset="0"/>
            </a:endParaRPr>
          </a:p>
          <a:p>
            <a:pPr marL="177165" indent="-177165" defTabSz="913943">
              <a:spcAft>
                <a:spcPts val="100"/>
              </a:spcAft>
              <a:buClr>
                <a:srgbClr val="FFE600"/>
              </a:buClr>
              <a:buFont typeface="EYInterstate Light" panose="02000506000000020004" pitchFamily="2" charset="0"/>
              <a:buChar char="•"/>
              <a:defRPr/>
            </a:pPr>
            <a:r>
              <a:rPr lang="es-PE" sz="1400">
                <a:solidFill>
                  <a:srgbClr val="FFFFFF"/>
                </a:solidFill>
                <a:latin typeface="EYInterstate Light"/>
                <a:ea typeface="Calibri" panose="020F0502020204030204" pitchFamily="34" charset="0"/>
              </a:rPr>
              <a:t>La recaudación en México (14.2%) y Perú (14.6%) es relativamente baja respecto de otros países de la región (18.6%) y, evidentemente, de los miembros de la OCDE (23.9%):</a:t>
            </a:r>
          </a:p>
          <a:p>
            <a:pPr marL="177165" indent="-177165" defTabSz="913943">
              <a:spcAft>
                <a:spcPts val="100"/>
              </a:spcAft>
              <a:buClr>
                <a:srgbClr val="FFE600"/>
              </a:buClr>
              <a:buFont typeface="EYInterstate Light" panose="02000506000000020004" pitchFamily="2" charset="0"/>
              <a:buChar char="•"/>
              <a:defRPr/>
            </a:pPr>
            <a:endParaRPr lang="es-PE" sz="1400">
              <a:solidFill>
                <a:srgbClr val="FFFFFF"/>
              </a:solidFill>
              <a:latin typeface="EYInterstate Light" panose="02000506000000020004" pitchFamily="2" charset="0"/>
              <a:ea typeface="Calibri" panose="020F0502020204030204" pitchFamily="34" charset="0"/>
            </a:endParaRPr>
          </a:p>
          <a:p>
            <a:pPr marL="177165" indent="-177165" defTabSz="913943">
              <a:spcAft>
                <a:spcPts val="100"/>
              </a:spcAft>
              <a:buClr>
                <a:srgbClr val="FFE600"/>
              </a:buClr>
              <a:buFont typeface="EYInterstate Light" panose="02000506000000020004" pitchFamily="2" charset="0"/>
              <a:buChar char="•"/>
              <a:defRPr/>
            </a:pPr>
            <a:r>
              <a:rPr lang="es-PE" sz="1400">
                <a:solidFill>
                  <a:srgbClr val="FFFFFF"/>
                </a:solidFill>
                <a:latin typeface="EYInterstate Light"/>
                <a:ea typeface="Calibri" panose="020F0502020204030204" pitchFamily="34" charset="0"/>
              </a:rPr>
              <a:t>Sólo en México (10%) y Perú (8%) aplican el pago de PTU, que si bien no es impuesto, debe considerarse como parte de la carga fiscal total.</a:t>
            </a:r>
          </a:p>
          <a:p>
            <a:pPr marL="177165" indent="-177165" defTabSz="913943">
              <a:spcAft>
                <a:spcPts val="100"/>
              </a:spcAft>
              <a:buClr>
                <a:srgbClr val="FFE600"/>
              </a:buClr>
              <a:buFont typeface="EYInterstate Light" panose="02000506000000020004" pitchFamily="2" charset="0"/>
              <a:buChar char="•"/>
              <a:defRPr/>
            </a:pPr>
            <a:endParaRPr lang="es-PE" sz="1400">
              <a:solidFill>
                <a:srgbClr val="FFFFFF"/>
              </a:solidFill>
              <a:latin typeface="EYInterstate Light" panose="02000506000000020004" pitchFamily="2" charset="0"/>
              <a:ea typeface="Calibri" panose="020F0502020204030204" pitchFamily="34" charset="0"/>
            </a:endParaRPr>
          </a:p>
          <a:p>
            <a:pPr marL="177165" indent="-177165" defTabSz="913943">
              <a:spcAft>
                <a:spcPts val="100"/>
              </a:spcAft>
              <a:buClr>
                <a:srgbClr val="FFE600"/>
              </a:buClr>
              <a:buFont typeface="EYInterstate Light" panose="02000506000000020004" pitchFamily="2" charset="0"/>
              <a:buChar char="•"/>
              <a:defRPr/>
            </a:pPr>
            <a:r>
              <a:rPr lang="es-PE" sz="1400">
                <a:solidFill>
                  <a:srgbClr val="FFFFFF"/>
                </a:solidFill>
                <a:latin typeface="EYInterstate Light"/>
                <a:ea typeface="Calibri" panose="020F0502020204030204" pitchFamily="34" charset="0"/>
              </a:rPr>
              <a:t>En rango de ISR es del 25%-30%, la mayoría de los países tiene impuestos específicos a la minería (calculados sobre la utilidad operativa), en algunos casos se aplican regalías basadas en ventas, las cuales pueden ser regresivas. PTU y depreciación de activos distintos a exploración normalmente no son deducibles de los impuestos específicos. </a:t>
            </a:r>
          </a:p>
          <a:p>
            <a:pPr marL="177165" indent="-177165" defTabSz="913943">
              <a:spcAft>
                <a:spcPts val="100"/>
              </a:spcAft>
              <a:buClr>
                <a:srgbClr val="FFE600"/>
              </a:buClr>
              <a:buFont typeface="EYInterstate Light" panose="02000506000000020004" pitchFamily="2" charset="0"/>
              <a:buChar char="•"/>
              <a:defRPr/>
            </a:pPr>
            <a:endParaRPr lang="es-PE" sz="1400">
              <a:solidFill>
                <a:srgbClr val="FFFFFF"/>
              </a:solidFill>
              <a:latin typeface="EYInterstate Light" panose="02000506000000020004" pitchFamily="2" charset="0"/>
              <a:ea typeface="Calibri" panose="020F0502020204030204" pitchFamily="34" charset="0"/>
            </a:endParaRPr>
          </a:p>
          <a:p>
            <a:pPr marL="177165" indent="-177165" defTabSz="913943">
              <a:spcAft>
                <a:spcPts val="100"/>
              </a:spcAft>
              <a:buClr>
                <a:srgbClr val="FFE600"/>
              </a:buClr>
              <a:buFont typeface="EYInterstate Light" panose="02000506000000020004" pitchFamily="2" charset="0"/>
              <a:buChar char="•"/>
              <a:defRPr/>
            </a:pPr>
            <a:r>
              <a:rPr lang="es-PE" sz="1400">
                <a:solidFill>
                  <a:srgbClr val="FFFFFF"/>
                </a:solidFill>
                <a:latin typeface="EYInterstate Light"/>
                <a:ea typeface="Calibri" panose="020F0502020204030204" pitchFamily="34" charset="0"/>
              </a:rPr>
              <a:t>Elementos positivos de un régimen fiscal son:</a:t>
            </a:r>
          </a:p>
          <a:p>
            <a:pPr marL="634365" lvl="1" indent="-177165" defTabSz="913943">
              <a:spcAft>
                <a:spcPts val="100"/>
              </a:spcAft>
              <a:buClr>
                <a:srgbClr val="FFE600"/>
              </a:buClr>
              <a:buFont typeface="EYInterstate Light" panose="02000506000000020004" pitchFamily="2" charset="0"/>
              <a:buChar char="•"/>
              <a:defRPr/>
            </a:pPr>
            <a:r>
              <a:rPr lang="es-PE" sz="1400">
                <a:solidFill>
                  <a:srgbClr val="FFFFFF"/>
                </a:solidFill>
                <a:latin typeface="EYInterstate Light"/>
                <a:ea typeface="Calibri" panose="020F0502020204030204" pitchFamily="34" charset="0"/>
              </a:rPr>
              <a:t>Progresividad, la cual se alcanza a través de gravámenes sobre utilidad, con tasas progresivas.</a:t>
            </a:r>
          </a:p>
          <a:p>
            <a:pPr marL="634365" lvl="1" indent="-177165" defTabSz="913943">
              <a:spcAft>
                <a:spcPts val="100"/>
              </a:spcAft>
              <a:buClr>
                <a:srgbClr val="FFE600"/>
              </a:buClr>
              <a:buFont typeface="EYInterstate Light" panose="02000506000000020004" pitchFamily="2" charset="0"/>
              <a:buChar char="•"/>
              <a:defRPr/>
            </a:pPr>
            <a:r>
              <a:rPr lang="es-PE" sz="1400">
                <a:solidFill>
                  <a:srgbClr val="FFFFFF"/>
                </a:solidFill>
                <a:latin typeface="EYInterstate Light"/>
                <a:ea typeface="Calibri" panose="020F0502020204030204" pitchFamily="34" charset="0"/>
              </a:rPr>
              <a:t>Los CET son positivos, ya que generan certidumbre a los inversionistas (esencial en proyectos de largo plazo).</a:t>
            </a:r>
          </a:p>
          <a:p>
            <a:pPr marL="634365" lvl="1" indent="-177165" defTabSz="913943">
              <a:spcAft>
                <a:spcPts val="100"/>
              </a:spcAft>
              <a:buClr>
                <a:srgbClr val="FFE600"/>
              </a:buClr>
              <a:buFont typeface="EYInterstate Light" panose="02000506000000020004" pitchFamily="2" charset="0"/>
              <a:buChar char="•"/>
              <a:defRPr/>
            </a:pPr>
            <a:r>
              <a:rPr lang="es-PE" sz="1400">
                <a:solidFill>
                  <a:srgbClr val="FFFFFF"/>
                </a:solidFill>
                <a:latin typeface="EYInterstate Light"/>
                <a:ea typeface="Calibri" panose="020F0502020204030204" pitchFamily="34" charset="0"/>
              </a:rPr>
              <a:t>Permitir la deducción inmediata de gastos de exploración.</a:t>
            </a:r>
          </a:p>
          <a:p>
            <a:pPr marL="634365" lvl="1" indent="-177165" defTabSz="913943">
              <a:spcAft>
                <a:spcPts val="100"/>
              </a:spcAft>
              <a:buClr>
                <a:srgbClr val="FFE600"/>
              </a:buClr>
              <a:buFont typeface="EYInterstate Light" panose="02000506000000020004" pitchFamily="2" charset="0"/>
              <a:buChar char="•"/>
              <a:defRPr/>
            </a:pPr>
            <a:r>
              <a:rPr lang="es-PE" sz="1400" err="1">
                <a:solidFill>
                  <a:srgbClr val="FFFFFF"/>
                </a:solidFill>
                <a:latin typeface="EYInterstate Light"/>
                <a:ea typeface="Calibri" panose="020F0502020204030204" pitchFamily="34" charset="0"/>
              </a:rPr>
              <a:t>Cfwd</a:t>
            </a:r>
            <a:r>
              <a:rPr lang="es-PE" sz="1400">
                <a:solidFill>
                  <a:srgbClr val="FFFFFF"/>
                </a:solidFill>
                <a:latin typeface="EYInterstate Light"/>
                <a:ea typeface="Calibri" panose="020F0502020204030204" pitchFamily="34" charset="0"/>
              </a:rPr>
              <a:t> de </a:t>
            </a:r>
            <a:r>
              <a:rPr lang="es-PE" sz="1400" err="1">
                <a:solidFill>
                  <a:srgbClr val="FFFFFF"/>
                </a:solidFill>
                <a:latin typeface="EYInterstate Light"/>
                <a:ea typeface="Calibri" panose="020F0502020204030204" pitchFamily="34" charset="0"/>
              </a:rPr>
              <a:t>NOL's</a:t>
            </a:r>
            <a:r>
              <a:rPr lang="es-PE" sz="1400">
                <a:solidFill>
                  <a:srgbClr val="FFFFFF"/>
                </a:solidFill>
                <a:latin typeface="EYInterstate Light"/>
                <a:ea typeface="Calibri" panose="020F0502020204030204" pitchFamily="34" charset="0"/>
              </a:rPr>
              <a:t> ilimitada o periodos prolongados (20 años).</a:t>
            </a:r>
          </a:p>
          <a:p>
            <a:pPr marL="634365" lvl="1" indent="-177165" defTabSz="913943">
              <a:spcAft>
                <a:spcPts val="100"/>
              </a:spcAft>
              <a:buClr>
                <a:srgbClr val="FFE600"/>
              </a:buClr>
              <a:buFont typeface="EYInterstate Light" panose="02000506000000020004" pitchFamily="2" charset="0"/>
              <a:buChar char="•"/>
              <a:defRPr/>
            </a:pPr>
            <a:endParaRPr lang="es-PE" sz="1400">
              <a:solidFill>
                <a:srgbClr val="FFFFFF"/>
              </a:solidFill>
              <a:latin typeface="EYInterstate Light" panose="02000506000000020004" pitchFamily="2" charset="0"/>
              <a:ea typeface="Calibri" panose="020F0502020204030204" pitchFamily="34" charset="0"/>
            </a:endParaRPr>
          </a:p>
          <a:p>
            <a:pPr marL="177165" indent="-177165" defTabSz="913943">
              <a:spcAft>
                <a:spcPts val="100"/>
              </a:spcAft>
              <a:buClr>
                <a:srgbClr val="FFE600"/>
              </a:buClr>
              <a:buFont typeface="EYInterstate Light" panose="02000506000000020004" pitchFamily="2" charset="0"/>
              <a:buChar char="•"/>
              <a:defRPr/>
            </a:pPr>
            <a:endParaRPr lang="es-PE" sz="1400">
              <a:solidFill>
                <a:srgbClr val="FFFFFF"/>
              </a:solidFill>
              <a:latin typeface="EYInterstate Light" panose="02000506000000020004" pitchFamily="2" charset="0"/>
              <a:ea typeface="Calibri" panose="020F0502020204030204" pitchFamily="34" charset="0"/>
            </a:endParaRPr>
          </a:p>
          <a:p>
            <a:pPr marL="177165" indent="-177165" defTabSz="913943">
              <a:spcAft>
                <a:spcPts val="100"/>
              </a:spcAft>
              <a:buClr>
                <a:srgbClr val="FFE600"/>
              </a:buClr>
              <a:buFont typeface="EYInterstate Light" panose="02000506000000020004" pitchFamily="2" charset="0"/>
              <a:buChar char="•"/>
              <a:defRPr/>
            </a:pPr>
            <a:endParaRPr lang="es-PE" sz="1099">
              <a:solidFill>
                <a:srgbClr val="FFFFFF"/>
              </a:solidFill>
              <a:latin typeface="EYInterstate Light" panose="02000506000000020004" pitchFamily="2" charset="0"/>
              <a:ea typeface="Calibri" panose="020F0502020204030204" pitchFamily="34" charset="0"/>
            </a:endParaRPr>
          </a:p>
        </p:txBody>
      </p:sp>
      <p:sp>
        <p:nvSpPr>
          <p:cNvPr id="8" name="Marcador de número de diapositiva 4">
            <a:extLst>
              <a:ext uri="{FF2B5EF4-FFF2-40B4-BE49-F238E27FC236}">
                <a16:creationId xmlns:a16="http://schemas.microsoft.com/office/drawing/2014/main" id="{7FB8C11E-F3BF-404A-84D2-1E3B0D7B34CE}"/>
              </a:ext>
            </a:extLst>
          </p:cNvPr>
          <p:cNvSpPr>
            <a:spLocks noGrp="1"/>
          </p:cNvSpPr>
          <p:nvPr>
            <p:ph type="sldNum" sz="quarter" idx="12"/>
          </p:nvPr>
        </p:nvSpPr>
        <p:spPr>
          <a:xfrm>
            <a:off x="616901" y="6469660"/>
            <a:ext cx="850189" cy="179906"/>
          </a:xfrm>
        </p:spPr>
        <p: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err="1">
                <a:ln>
                  <a:noFill/>
                </a:ln>
                <a:solidFill>
                  <a:srgbClr val="FFFFFF"/>
                </a:solidFill>
                <a:effectLst/>
                <a:uLnTx/>
                <a:uFillTx/>
                <a:latin typeface="EYInterstate Light" panose="02000506000000020004" pitchFamily="2" charset="0"/>
              </a:rPr>
              <a:t>Página</a:t>
            </a:r>
            <a:r>
              <a:rPr kumimoji="0" lang="en-IN" sz="800" b="0" i="0" u="none" strike="noStrike" kern="1200" cap="none" spc="0" normalizeH="0" baseline="0" noProof="0">
                <a:ln>
                  <a:noFill/>
                </a:ln>
                <a:solidFill>
                  <a:srgbClr val="FFFFFF"/>
                </a:solidFill>
                <a:effectLst/>
                <a:uLnTx/>
                <a:uFillTx/>
                <a:latin typeface="EYInterstate Light" panose="02000506000000020004" pitchFamily="2" charset="0"/>
              </a:rPr>
              <a:t> </a:t>
            </a:r>
            <a:fld id="{F1BC30E3-FFE5-4B91-AA19-87A149EBB9EE}" type="slidenum">
              <a:rPr kumimoji="0" sz="800" b="0" i="0" u="none" strike="noStrike" kern="1200" cap="none" spc="0" normalizeH="0" baseline="0" noProof="0">
                <a:ln>
                  <a:noFill/>
                </a:ln>
                <a:solidFill>
                  <a:srgbClr val="FFFFFF"/>
                </a:solidFill>
                <a:effectLst/>
                <a:uLnTx/>
                <a:uFillTx/>
                <a:latin typeface="EYInterstate Light" panose="02000506000000020004" pitchFamily="2" charset="0"/>
              </a:rPr>
              <a:pPr marL="0" marR="0" lvl="0" indent="0" algn="l" defTabSz="913943" rtl="0" eaLnBrk="1" fontAlgn="auto" latinLnBrk="0" hangingPunct="1">
                <a:lnSpc>
                  <a:spcPct val="100000"/>
                </a:lnSpc>
                <a:spcBef>
                  <a:spcPts val="0"/>
                </a:spcBef>
                <a:spcAft>
                  <a:spcPts val="0"/>
                </a:spcAft>
                <a:buClrTx/>
                <a:buSzTx/>
                <a:buFontTx/>
                <a:buNone/>
                <a:tabLst/>
                <a:defRPr/>
              </a:pPr>
              <a:t>23</a:t>
            </a:fld>
            <a:endParaRPr kumimoji="0" sz="800" b="0" i="0" u="none" strike="noStrike" kern="1200" cap="none" spc="0" normalizeH="0" baseline="0" noProof="0">
              <a:ln>
                <a:noFill/>
              </a:ln>
              <a:solidFill>
                <a:srgbClr val="FFFFFF"/>
              </a:solidFill>
              <a:effectLst/>
              <a:uLnTx/>
              <a:uFillTx/>
              <a:latin typeface="EYInterstate Light" panose="02000506000000020004" pitchFamily="2" charset="0"/>
            </a:endParaRPr>
          </a:p>
        </p:txBody>
      </p:sp>
      <p:sp>
        <p:nvSpPr>
          <p:cNvPr id="10" name="Title 1">
            <a:extLst>
              <a:ext uri="{FF2B5EF4-FFF2-40B4-BE49-F238E27FC236}">
                <a16:creationId xmlns:a16="http://schemas.microsoft.com/office/drawing/2014/main" id="{2CA71C12-CD50-48B5-854E-175360734C99}"/>
              </a:ext>
            </a:extLst>
          </p:cNvPr>
          <p:cNvSpPr txBox="1">
            <a:spLocks/>
          </p:cNvSpPr>
          <p:nvPr/>
        </p:nvSpPr>
        <p:spPr>
          <a:xfrm>
            <a:off x="692534" y="217298"/>
            <a:ext cx="11554259" cy="426615"/>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a:lstStyle>
          <a:p>
            <a:pPr marL="0" marR="0" lvl="0" indent="0" algn="l" defTabSz="913943" rtl="0" eaLnBrk="1" fontAlgn="auto" latinLnBrk="0" hangingPunct="1">
              <a:lnSpc>
                <a:spcPct val="85000"/>
              </a:lnSpc>
              <a:spcBef>
                <a:spcPct val="0"/>
              </a:spcBef>
              <a:spcAft>
                <a:spcPts val="0"/>
              </a:spcAft>
              <a:buClrTx/>
              <a:buSzTx/>
              <a:buFontTx/>
              <a:buNone/>
              <a:tabLst/>
              <a:defRPr/>
            </a:pPr>
            <a:r>
              <a:rPr kumimoji="0" lang="es-PE" sz="2799" b="0" i="0" u="none" strike="noStrike" kern="1800" cap="none" spc="-75" normalizeH="0" baseline="0" noProof="0">
                <a:ln>
                  <a:noFill/>
                </a:ln>
                <a:solidFill>
                  <a:srgbClr val="FFFFFF"/>
                </a:solidFill>
                <a:effectLst/>
                <a:uLnTx/>
                <a:uFillTx/>
                <a:latin typeface="EYInterstate Light" panose="02000506000000020004" pitchFamily="2" charset="0"/>
                <a:ea typeface="Times New Roman" panose="02020603050405020304" pitchFamily="18" charset="0"/>
              </a:rPr>
              <a:t>Carga fiscal minera: ¿Cómo estamos en relación a otros países, según</a:t>
            </a:r>
          </a:p>
          <a:p>
            <a:pPr marL="0" marR="0" lvl="0" indent="0" algn="l" defTabSz="913943" rtl="0" eaLnBrk="1" fontAlgn="auto" latinLnBrk="0" hangingPunct="1">
              <a:lnSpc>
                <a:spcPct val="85000"/>
              </a:lnSpc>
              <a:spcBef>
                <a:spcPct val="0"/>
              </a:spcBef>
              <a:spcAft>
                <a:spcPts val="0"/>
              </a:spcAft>
              <a:buClrTx/>
              <a:buSzTx/>
              <a:buFontTx/>
              <a:buNone/>
              <a:tabLst/>
              <a:defRPr/>
            </a:pPr>
            <a:r>
              <a:rPr kumimoji="0" lang="es-PE" sz="2799" b="0" i="0" u="none" strike="noStrike" kern="1800" cap="none" spc="-75" normalizeH="0" baseline="0" noProof="0">
                <a:ln>
                  <a:noFill/>
                </a:ln>
                <a:solidFill>
                  <a:srgbClr val="FFFFFF"/>
                </a:solidFill>
                <a:effectLst/>
                <a:uLnTx/>
                <a:uFillTx/>
                <a:latin typeface="EYInterstate Light" panose="02000506000000020004" pitchFamily="2" charset="0"/>
                <a:ea typeface="Times New Roman" panose="02020603050405020304" pitchFamily="18" charset="0"/>
              </a:rPr>
              <a:t>el FMI?</a:t>
            </a:r>
            <a:endParaRPr kumimoji="0" lang="es-PE" sz="2799" b="0" i="0" u="none" strike="noStrike" kern="1200" cap="none" spc="0" normalizeH="0" baseline="0" noProof="0">
              <a:ln>
                <a:noFill/>
              </a:ln>
              <a:solidFill>
                <a:srgbClr val="FFFFFF"/>
              </a:solidFill>
              <a:effectLst/>
              <a:uLnTx/>
              <a:uFillTx/>
              <a:latin typeface="EYInterstate Light" panose="02000506000000020004" pitchFamily="2" charset="0"/>
            </a:endParaRPr>
          </a:p>
        </p:txBody>
      </p:sp>
      <p:graphicFrame>
        <p:nvGraphicFramePr>
          <p:cNvPr id="5" name="Tabla 4">
            <a:extLst>
              <a:ext uri="{FF2B5EF4-FFF2-40B4-BE49-F238E27FC236}">
                <a16:creationId xmlns:a16="http://schemas.microsoft.com/office/drawing/2014/main" id="{ABC0315F-7C95-34C5-3BC9-D21F0D32449D}"/>
              </a:ext>
            </a:extLst>
          </p:cNvPr>
          <p:cNvGraphicFramePr>
            <a:graphicFrameLocks noGrp="1"/>
          </p:cNvGraphicFramePr>
          <p:nvPr>
            <p:extLst>
              <p:ext uri="{D42A27DB-BD31-4B8C-83A1-F6EECF244321}">
                <p14:modId xmlns:p14="http://schemas.microsoft.com/office/powerpoint/2010/main" val="3308307118"/>
              </p:ext>
            </p:extLst>
          </p:nvPr>
        </p:nvGraphicFramePr>
        <p:xfrm>
          <a:off x="9021472" y="905346"/>
          <a:ext cx="2967546" cy="5126156"/>
        </p:xfrm>
        <a:graphic>
          <a:graphicData uri="http://schemas.openxmlformats.org/drawingml/2006/table">
            <a:tbl>
              <a:tblPr firstRow="1" bandRow="1">
                <a:tableStyleId>{5C22544A-7EE6-4342-B048-85BDC9FD1C3A}</a:tableStyleId>
              </a:tblPr>
              <a:tblGrid>
                <a:gridCol w="1483773">
                  <a:extLst>
                    <a:ext uri="{9D8B030D-6E8A-4147-A177-3AD203B41FA5}">
                      <a16:colId xmlns:a16="http://schemas.microsoft.com/office/drawing/2014/main" val="2001609847"/>
                    </a:ext>
                  </a:extLst>
                </a:gridCol>
                <a:gridCol w="1483773">
                  <a:extLst>
                    <a:ext uri="{9D8B030D-6E8A-4147-A177-3AD203B41FA5}">
                      <a16:colId xmlns:a16="http://schemas.microsoft.com/office/drawing/2014/main" val="1257052160"/>
                    </a:ext>
                  </a:extLst>
                </a:gridCol>
              </a:tblGrid>
              <a:tr h="289712">
                <a:tc gridSpan="2">
                  <a:txBody>
                    <a:bodyPr/>
                    <a:lstStyle/>
                    <a:p>
                      <a:pPr algn="ctr"/>
                      <a:r>
                        <a:rPr lang="es-ES" sz="1500">
                          <a:solidFill>
                            <a:schemeClr val="bg2">
                              <a:lumMod val="75000"/>
                            </a:schemeClr>
                          </a:solidFill>
                          <a:effectLst/>
                          <a:latin typeface="EYInterstate Light" panose="02000506000000020004" pitchFamily="2" charset="0"/>
                        </a:rPr>
                        <a:t>Recaudación Fiscal vs PIB (2019)</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accent2"/>
                    </a:solidFill>
                  </a:tcPr>
                </a:tc>
                <a:tc hMerge="1">
                  <a:txBody>
                    <a:bodyPr/>
                    <a:lstStyle/>
                    <a:p>
                      <a:endParaRPr lang="es-ES"/>
                    </a:p>
                  </a:txBody>
                  <a:tcPr/>
                </a:tc>
                <a:extLst>
                  <a:ext uri="{0D108BD9-81ED-4DB2-BD59-A6C34878D82A}">
                    <a16:rowId xmlns:a16="http://schemas.microsoft.com/office/drawing/2014/main" val="1978369025"/>
                  </a:ext>
                </a:extLst>
              </a:tr>
              <a:tr h="322044">
                <a:tc>
                  <a:txBody>
                    <a:bodyPr/>
                    <a:lstStyle/>
                    <a:p>
                      <a:pPr algn="ctr"/>
                      <a:r>
                        <a:rPr lang="es-ES" sz="1500" b="1">
                          <a:solidFill>
                            <a:schemeClr val="tx2"/>
                          </a:solidFill>
                          <a:effectLst/>
                          <a:latin typeface="EYInterstate Light" panose="02000506000000020004" pitchFamily="2" charset="0"/>
                        </a:rPr>
                        <a:t>País</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pPr algn="ctr"/>
                      <a:r>
                        <a:rPr lang="es-ES" sz="1500" b="1">
                          <a:solidFill>
                            <a:schemeClr val="tx2"/>
                          </a:solidFill>
                          <a:effectLst/>
                          <a:latin typeface="EYInterstate Light" panose="02000506000000020004" pitchFamily="2" charset="0"/>
                        </a:rPr>
                        <a:t>% PIB</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074160838"/>
                  </a:ext>
                </a:extLst>
              </a:tr>
              <a:tr h="360000">
                <a:tc>
                  <a:txBody>
                    <a:bodyPr/>
                    <a:lstStyle/>
                    <a:p>
                      <a:pPr algn="ctr"/>
                      <a:r>
                        <a:rPr lang="es-ES" sz="1500">
                          <a:solidFill>
                            <a:schemeClr val="tx2"/>
                          </a:solidFill>
                          <a:effectLst/>
                          <a:latin typeface="EYInterstate Light" panose="02000506000000020004" pitchFamily="2" charset="0"/>
                        </a:rPr>
                        <a:t>Brasil</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lgn="ctr"/>
                      <a:r>
                        <a:rPr lang="es-ES" sz="1500">
                          <a:solidFill>
                            <a:schemeClr val="tx2"/>
                          </a:solidFill>
                          <a:effectLst/>
                          <a:latin typeface="EYInterstate Light" panose="02000506000000020004" pitchFamily="2" charset="0"/>
                        </a:rPr>
                        <a:t>24.6</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01542350"/>
                  </a:ext>
                </a:extLst>
              </a:tr>
              <a:tr h="360000">
                <a:tc>
                  <a:txBody>
                    <a:bodyPr/>
                    <a:lstStyle/>
                    <a:p>
                      <a:pPr algn="ctr"/>
                      <a:r>
                        <a:rPr lang="es-ES" sz="1500">
                          <a:solidFill>
                            <a:schemeClr val="tx2"/>
                          </a:solidFill>
                          <a:effectLst/>
                          <a:latin typeface="EYInterstate Light" panose="02000506000000020004" pitchFamily="2" charset="0"/>
                        </a:rPr>
                        <a:t>Argentina</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lgn="ctr"/>
                      <a:r>
                        <a:rPr lang="es-ES" sz="1500">
                          <a:solidFill>
                            <a:schemeClr val="tx2"/>
                          </a:solidFill>
                          <a:effectLst/>
                          <a:latin typeface="EYInterstate Light" panose="02000506000000020004" pitchFamily="2" charset="0"/>
                        </a:rPr>
                        <a:t>22.9</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408884081"/>
                  </a:ext>
                </a:extLst>
              </a:tr>
              <a:tr h="360000">
                <a:tc>
                  <a:txBody>
                    <a:bodyPr/>
                    <a:lstStyle/>
                    <a:p>
                      <a:pPr algn="ctr"/>
                      <a:r>
                        <a:rPr lang="es-ES" sz="1500">
                          <a:solidFill>
                            <a:schemeClr val="tx2"/>
                          </a:solidFill>
                          <a:effectLst/>
                          <a:latin typeface="EYInterstate Light" panose="02000506000000020004" pitchFamily="2" charset="0"/>
                        </a:rPr>
                        <a:t>Uruguay</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lgn="ctr"/>
                      <a:r>
                        <a:rPr lang="es-ES" sz="1500">
                          <a:solidFill>
                            <a:schemeClr val="tx2"/>
                          </a:solidFill>
                          <a:effectLst/>
                          <a:latin typeface="EYInterstate Light" panose="02000506000000020004" pitchFamily="2" charset="0"/>
                        </a:rPr>
                        <a:t>21.4</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526830354"/>
                  </a:ext>
                </a:extLst>
              </a:tr>
              <a:tr h="360000">
                <a:tc>
                  <a:txBody>
                    <a:bodyPr/>
                    <a:lstStyle/>
                    <a:p>
                      <a:pPr algn="ctr"/>
                      <a:r>
                        <a:rPr lang="es-ES" sz="1500">
                          <a:solidFill>
                            <a:schemeClr val="tx2"/>
                          </a:solidFill>
                          <a:effectLst/>
                          <a:latin typeface="EYInterstate Light" panose="02000506000000020004" pitchFamily="2" charset="0"/>
                        </a:rPr>
                        <a:t>Chile</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lgn="ctr"/>
                      <a:r>
                        <a:rPr lang="es-ES" sz="1500">
                          <a:solidFill>
                            <a:schemeClr val="tx2"/>
                          </a:solidFill>
                          <a:effectLst/>
                          <a:latin typeface="EYInterstate Light" panose="02000506000000020004" pitchFamily="2" charset="0"/>
                        </a:rPr>
                        <a:t>19.2</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515577445"/>
                  </a:ext>
                </a:extLst>
              </a:tr>
              <a:tr h="360000">
                <a:tc>
                  <a:txBody>
                    <a:bodyPr/>
                    <a:lstStyle/>
                    <a:p>
                      <a:pPr algn="ctr"/>
                      <a:r>
                        <a:rPr lang="es-ES" sz="1500">
                          <a:solidFill>
                            <a:schemeClr val="tx2"/>
                          </a:solidFill>
                          <a:effectLst/>
                          <a:latin typeface="EYInterstate Light" panose="02000506000000020004" pitchFamily="2" charset="0"/>
                        </a:rPr>
                        <a:t>Honduras</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lgn="ctr"/>
                      <a:r>
                        <a:rPr lang="es-ES" sz="1500">
                          <a:solidFill>
                            <a:schemeClr val="tx2"/>
                          </a:solidFill>
                          <a:effectLst/>
                          <a:latin typeface="EYInterstate Light" panose="02000506000000020004" pitchFamily="2" charset="0"/>
                        </a:rPr>
                        <a:t>18.5</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754358184"/>
                  </a:ext>
                </a:extLst>
              </a:tr>
              <a:tr h="360000">
                <a:tc>
                  <a:txBody>
                    <a:bodyPr/>
                    <a:lstStyle/>
                    <a:p>
                      <a:pPr algn="ctr"/>
                      <a:r>
                        <a:rPr lang="es-ES" sz="1500">
                          <a:solidFill>
                            <a:schemeClr val="tx2"/>
                          </a:solidFill>
                          <a:effectLst/>
                          <a:latin typeface="EYInterstate Light" panose="02000506000000020004" pitchFamily="2" charset="0"/>
                        </a:rPr>
                        <a:t>Colombia</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lgn="ctr"/>
                      <a:r>
                        <a:rPr lang="es-ES" sz="1500">
                          <a:solidFill>
                            <a:schemeClr val="tx2"/>
                          </a:solidFill>
                          <a:effectLst/>
                          <a:latin typeface="EYInterstate Light" panose="02000506000000020004" pitchFamily="2" charset="0"/>
                        </a:rPr>
                        <a:t>17.8</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41540007"/>
                  </a:ext>
                </a:extLst>
              </a:tr>
              <a:tr h="360000">
                <a:tc>
                  <a:txBody>
                    <a:bodyPr/>
                    <a:lstStyle/>
                    <a:p>
                      <a:pPr algn="ctr"/>
                      <a:r>
                        <a:rPr lang="es-ES" sz="1500">
                          <a:solidFill>
                            <a:schemeClr val="tx2"/>
                          </a:solidFill>
                          <a:effectLst/>
                          <a:latin typeface="EYInterstate Light" panose="02000506000000020004" pitchFamily="2" charset="0"/>
                        </a:rPr>
                        <a:t>Costa Rica</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lgn="ctr"/>
                      <a:r>
                        <a:rPr lang="es-ES" sz="1500">
                          <a:solidFill>
                            <a:schemeClr val="tx2"/>
                          </a:solidFill>
                          <a:effectLst/>
                          <a:latin typeface="EYInterstate Light" panose="02000506000000020004" pitchFamily="2" charset="0"/>
                        </a:rPr>
                        <a:t>15.5</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521267406"/>
                  </a:ext>
                </a:extLst>
              </a:tr>
              <a:tr h="360000">
                <a:tc>
                  <a:txBody>
                    <a:bodyPr/>
                    <a:lstStyle/>
                    <a:p>
                      <a:pPr algn="ctr"/>
                      <a:r>
                        <a:rPr lang="es-ES" sz="1500">
                          <a:solidFill>
                            <a:schemeClr val="tx2"/>
                          </a:solidFill>
                          <a:effectLst/>
                          <a:latin typeface="EYInterstate Light" panose="02000506000000020004" pitchFamily="2" charset="0"/>
                        </a:rPr>
                        <a:t>Perú</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lgn="ctr"/>
                      <a:r>
                        <a:rPr lang="es-ES" sz="1500">
                          <a:solidFill>
                            <a:schemeClr val="tx2"/>
                          </a:solidFill>
                          <a:effectLst/>
                          <a:latin typeface="EYInterstate Light" panose="02000506000000020004" pitchFamily="2" charset="0"/>
                        </a:rPr>
                        <a:t>14.6</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729575695"/>
                  </a:ext>
                </a:extLst>
              </a:tr>
              <a:tr h="360000">
                <a:tc>
                  <a:txBody>
                    <a:bodyPr/>
                    <a:lstStyle/>
                    <a:p>
                      <a:pPr algn="ctr"/>
                      <a:r>
                        <a:rPr lang="es-ES" sz="1500">
                          <a:solidFill>
                            <a:schemeClr val="tx2"/>
                          </a:solidFill>
                          <a:effectLst/>
                          <a:latin typeface="EYInterstate Light" panose="02000506000000020004" pitchFamily="2" charset="0"/>
                        </a:rPr>
                        <a:t>México</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lgn="ctr"/>
                      <a:r>
                        <a:rPr lang="es-ES" sz="1500">
                          <a:solidFill>
                            <a:schemeClr val="tx2"/>
                          </a:solidFill>
                          <a:effectLst/>
                          <a:latin typeface="EYInterstate Light" panose="02000506000000020004" pitchFamily="2" charset="0"/>
                        </a:rPr>
                        <a:t>14.2</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02649716"/>
                  </a:ext>
                </a:extLst>
              </a:tr>
              <a:tr h="457200">
                <a:tc>
                  <a:txBody>
                    <a:bodyPr/>
                    <a:lstStyle/>
                    <a:p>
                      <a:pPr algn="ctr"/>
                      <a:r>
                        <a:rPr lang="es-ES" sz="1500">
                          <a:solidFill>
                            <a:schemeClr val="tx2"/>
                          </a:solidFill>
                          <a:effectLst/>
                          <a:latin typeface="EYInterstate Light" panose="02000506000000020004" pitchFamily="2" charset="0"/>
                        </a:rPr>
                        <a:t>Rep. Dominicana</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lgn="ctr"/>
                      <a:r>
                        <a:rPr lang="es-ES" sz="1500">
                          <a:solidFill>
                            <a:schemeClr val="tx2"/>
                          </a:solidFill>
                          <a:effectLst/>
                          <a:latin typeface="EYInterstate Light" panose="02000506000000020004" pitchFamily="2" charset="0"/>
                        </a:rPr>
                        <a:t>13.5</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541754360"/>
                  </a:ext>
                </a:extLst>
              </a:tr>
              <a:tr h="457200">
                <a:tc>
                  <a:txBody>
                    <a:bodyPr/>
                    <a:lstStyle/>
                    <a:p>
                      <a:pPr algn="ctr"/>
                      <a:r>
                        <a:rPr lang="es-ES" sz="1500">
                          <a:solidFill>
                            <a:schemeClr val="tx2"/>
                          </a:solidFill>
                          <a:effectLst/>
                          <a:latin typeface="EYInterstate Light" panose="02000506000000020004" pitchFamily="2" charset="0"/>
                        </a:rPr>
                        <a:t>Promedio (sin Perú)</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lgn="ctr"/>
                      <a:r>
                        <a:rPr lang="es-ES" sz="1500">
                          <a:solidFill>
                            <a:schemeClr val="tx2"/>
                          </a:solidFill>
                          <a:effectLst/>
                          <a:latin typeface="EYInterstate Light" panose="02000506000000020004" pitchFamily="2" charset="0"/>
                        </a:rPr>
                        <a:t>18.6</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139403546"/>
                  </a:ext>
                </a:extLst>
              </a:tr>
              <a:tr h="360000">
                <a:tc>
                  <a:txBody>
                    <a:bodyPr/>
                    <a:lstStyle/>
                    <a:p>
                      <a:pPr algn="ctr"/>
                      <a:r>
                        <a:rPr lang="es-ES" sz="1500">
                          <a:solidFill>
                            <a:schemeClr val="tx2"/>
                          </a:solidFill>
                          <a:effectLst/>
                          <a:latin typeface="EYInterstate Light" panose="02000506000000020004" pitchFamily="2" charset="0"/>
                        </a:rPr>
                        <a:t>Promedio OCDE</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a:txBody>
                    <a:bodyPr/>
                    <a:lstStyle/>
                    <a:p>
                      <a:pPr algn="ctr"/>
                      <a:r>
                        <a:rPr lang="es-ES" sz="1500">
                          <a:solidFill>
                            <a:schemeClr val="tx2"/>
                          </a:solidFill>
                          <a:effectLst/>
                          <a:latin typeface="EYInterstate Light" panose="02000506000000020004" pitchFamily="2" charset="0"/>
                        </a:rPr>
                        <a:t>23.9</a:t>
                      </a: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55922867"/>
                  </a:ext>
                </a:extLst>
              </a:tr>
            </a:tbl>
          </a:graphicData>
        </a:graphic>
      </p:graphicFrame>
    </p:spTree>
    <p:extLst>
      <p:ext uri="{BB962C8B-B14F-4D97-AF65-F5344CB8AC3E}">
        <p14:creationId xmlns:p14="http://schemas.microsoft.com/office/powerpoint/2010/main" val="1817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0E44AD1-89FE-4D4E-9E71-9D8756844196}"/>
              </a:ext>
            </a:extLst>
          </p:cNvPr>
          <p:cNvSpPr>
            <a:spLocks noGrp="1"/>
          </p:cNvSpPr>
          <p:nvPr>
            <p:ph type="dt" sz="half" idx="4294967295"/>
          </p:nvPr>
        </p:nvSpPr>
        <p:spPr>
          <a:xfrm>
            <a:off x="0" y="1785"/>
            <a:ext cx="0" cy="0"/>
          </a:xfrm>
        </p:spPr>
        <p:txBody>
          <a:bodyPr/>
          <a:lstStyle/>
          <a:p>
            <a:pPr marL="0" marR="0" lvl="0" indent="0" algn="l" defTabSz="913943" rtl="0" eaLnBrk="1" fontAlgn="auto" latinLnBrk="0" hangingPunct="1">
              <a:lnSpc>
                <a:spcPct val="100000"/>
              </a:lnSpc>
              <a:spcBef>
                <a:spcPts val="0"/>
              </a:spcBef>
              <a:spcAft>
                <a:spcPts val="0"/>
              </a:spcAft>
              <a:buClrTx/>
              <a:buSzTx/>
              <a:buFontTx/>
              <a:buNone/>
              <a:tabLst/>
              <a:defRPr/>
            </a:pPr>
            <a:endParaRPr kumimoji="0" lang="en-IN" sz="1799" b="0" i="0" u="none" strike="noStrike" kern="1200" cap="none" spc="0" normalizeH="0" baseline="0" noProof="0">
              <a:ln>
                <a:noFill/>
              </a:ln>
              <a:solidFill>
                <a:srgbClr val="000000"/>
              </a:solidFill>
              <a:effectLst/>
              <a:uLnTx/>
              <a:uFillTx/>
              <a:latin typeface="Arial"/>
              <a:ea typeface="+mn-ea"/>
              <a:cs typeface="+mn-cs"/>
            </a:endParaRPr>
          </a:p>
        </p:txBody>
      </p:sp>
      <p:sp>
        <p:nvSpPr>
          <p:cNvPr id="10" name="Title 1">
            <a:extLst>
              <a:ext uri="{FF2B5EF4-FFF2-40B4-BE49-F238E27FC236}">
                <a16:creationId xmlns:a16="http://schemas.microsoft.com/office/drawing/2014/main" id="{2CA71C12-CD50-48B5-854E-175360734C99}"/>
              </a:ext>
            </a:extLst>
          </p:cNvPr>
          <p:cNvSpPr txBox="1">
            <a:spLocks/>
          </p:cNvSpPr>
          <p:nvPr/>
        </p:nvSpPr>
        <p:spPr>
          <a:xfrm>
            <a:off x="64044" y="217298"/>
            <a:ext cx="12063913" cy="426615"/>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a:lstStyle>
          <a:p>
            <a:pPr marL="0" marR="0" lvl="0" indent="0" algn="ctr" defTabSz="913943" rtl="0" eaLnBrk="1" fontAlgn="auto" latinLnBrk="0" hangingPunct="1">
              <a:lnSpc>
                <a:spcPct val="85000"/>
              </a:lnSpc>
              <a:spcBef>
                <a:spcPct val="0"/>
              </a:spcBef>
              <a:spcAft>
                <a:spcPts val="0"/>
              </a:spcAft>
              <a:buClrTx/>
              <a:buSzTx/>
              <a:buFontTx/>
              <a:buNone/>
              <a:tabLst/>
              <a:defRPr/>
            </a:pPr>
            <a:r>
              <a:rPr kumimoji="0" lang="es-PE" sz="2799" b="0" i="0" u="none" strike="noStrike" kern="1800" cap="none" spc="-75" normalizeH="0" baseline="0" noProof="0">
                <a:ln>
                  <a:noFill/>
                </a:ln>
                <a:solidFill>
                  <a:srgbClr val="FFFFFF"/>
                </a:solidFill>
                <a:effectLst/>
                <a:uLnTx/>
                <a:uFillTx/>
                <a:latin typeface="EYInterstate Light" panose="02000506000000020004" pitchFamily="2" charset="0"/>
                <a:ea typeface="Times New Roman" panose="02020603050405020304" pitchFamily="18" charset="0"/>
                <a:cs typeface="Arial" pitchFamily="34" charset="0"/>
              </a:rPr>
              <a:t>Carga fiscal minera: ¿Cómo estamos en relación a otros países, según el FMI?</a:t>
            </a:r>
            <a:endParaRPr kumimoji="0" lang="es-PE" sz="2799" b="0" i="0" u="none" strike="noStrike" kern="1200" cap="none" spc="0" normalizeH="0" baseline="0" noProof="0">
              <a:ln>
                <a:noFill/>
              </a:ln>
              <a:solidFill>
                <a:srgbClr val="FFFFFF"/>
              </a:solidFill>
              <a:effectLst/>
              <a:uLnTx/>
              <a:uFillTx/>
              <a:latin typeface="EYInterstate Light" panose="02000506000000020004" pitchFamily="2" charset="0"/>
              <a:ea typeface="+mj-ea"/>
              <a:cs typeface="Arial" pitchFamily="34" charset="0"/>
            </a:endParaRPr>
          </a:p>
        </p:txBody>
      </p:sp>
      <p:sp>
        <p:nvSpPr>
          <p:cNvPr id="4" name="TextBox 6">
            <a:extLst>
              <a:ext uri="{FF2B5EF4-FFF2-40B4-BE49-F238E27FC236}">
                <a16:creationId xmlns:a16="http://schemas.microsoft.com/office/drawing/2014/main" id="{2EF266D7-2896-8DBF-C403-3E78A0E5DA88}"/>
              </a:ext>
            </a:extLst>
          </p:cNvPr>
          <p:cNvSpPr txBox="1"/>
          <p:nvPr/>
        </p:nvSpPr>
        <p:spPr>
          <a:xfrm>
            <a:off x="182880" y="6070379"/>
            <a:ext cx="10962175" cy="720710"/>
          </a:xfrm>
          <a:prstGeom prst="rect">
            <a:avLst/>
          </a:prstGeom>
          <a:noFill/>
        </p:spPr>
        <p:txBody>
          <a:bodyPr wrap="square" lIns="91440" tIns="45720" rIns="91440" bIns="45720" anchor="t">
            <a:spAutoFit/>
          </a:bodyPr>
          <a:lstStyle/>
          <a:p>
            <a:pPr algn="ctr" defTabSz="913943">
              <a:spcAft>
                <a:spcPts val="100"/>
              </a:spcAft>
              <a:buClr>
                <a:srgbClr val="FFE600"/>
              </a:buClr>
              <a:defRPr/>
            </a:pPr>
            <a:r>
              <a:rPr lang="es-PE" sz="2000" dirty="0">
                <a:solidFill>
                  <a:schemeClr val="accent2">
                    <a:lumMod val="60000"/>
                    <a:lumOff val="40000"/>
                  </a:schemeClr>
                </a:solidFill>
                <a:latin typeface="EYInterstate Light"/>
                <a:ea typeface="Calibri" panose="020F0502020204030204" pitchFamily="34" charset="0"/>
              </a:rPr>
              <a:t>¿La tasa efectiva de México de 32.5% es razonable?</a:t>
            </a:r>
            <a:endParaRPr lang="es-PE" sz="2000" dirty="0">
              <a:solidFill>
                <a:schemeClr val="accent2">
                  <a:lumMod val="60000"/>
                  <a:lumOff val="40000"/>
                </a:schemeClr>
              </a:solidFill>
              <a:latin typeface="EYInterstate Light" panose="02000506000000020004" pitchFamily="2" charset="0"/>
              <a:ea typeface="Calibri" panose="020F0502020204030204" pitchFamily="34" charset="0"/>
            </a:endParaRPr>
          </a:p>
          <a:p>
            <a:pPr algn="ctr" defTabSz="913943">
              <a:spcAft>
                <a:spcPts val="100"/>
              </a:spcAft>
              <a:buClr>
                <a:srgbClr val="FFE600"/>
              </a:buClr>
              <a:defRPr/>
            </a:pPr>
            <a:r>
              <a:rPr lang="es-PE" sz="2000" dirty="0">
                <a:solidFill>
                  <a:srgbClr val="FFFFFF"/>
                </a:solidFill>
                <a:latin typeface="EYInterstate Light"/>
                <a:ea typeface="Calibri" panose="020F0502020204030204" pitchFamily="34" charset="0"/>
              </a:rPr>
              <a:t>¿Qué elementos hacen de México un país más o menos competitivo en materia fiscal?</a:t>
            </a:r>
            <a:endParaRPr lang="es-PE" sz="2000" dirty="0">
              <a:solidFill>
                <a:srgbClr val="FFFFFF"/>
              </a:solidFill>
              <a:latin typeface="EYInterstate Light" panose="02000506000000020004" pitchFamily="2" charset="0"/>
              <a:ea typeface="Calibri" panose="020F0502020204030204" pitchFamily="34" charset="0"/>
            </a:endParaRPr>
          </a:p>
        </p:txBody>
      </p:sp>
      <p:graphicFrame>
        <p:nvGraphicFramePr>
          <p:cNvPr id="11" name="Tabla 4">
            <a:extLst>
              <a:ext uri="{FF2B5EF4-FFF2-40B4-BE49-F238E27FC236}">
                <a16:creationId xmlns:a16="http://schemas.microsoft.com/office/drawing/2014/main" id="{29A36588-CEBD-49BA-BFC2-055B97E55FE0}"/>
              </a:ext>
            </a:extLst>
          </p:cNvPr>
          <p:cNvGraphicFramePr>
            <a:graphicFrameLocks noGrp="1"/>
          </p:cNvGraphicFramePr>
          <p:nvPr>
            <p:extLst>
              <p:ext uri="{D42A27DB-BD31-4B8C-83A1-F6EECF244321}">
                <p14:modId xmlns:p14="http://schemas.microsoft.com/office/powerpoint/2010/main" val="862337002"/>
              </p:ext>
            </p:extLst>
          </p:nvPr>
        </p:nvGraphicFramePr>
        <p:xfrm>
          <a:off x="902943" y="657126"/>
          <a:ext cx="10526593" cy="5196840"/>
        </p:xfrm>
        <a:graphic>
          <a:graphicData uri="http://schemas.openxmlformats.org/drawingml/2006/table">
            <a:tbl>
              <a:tblPr firstRow="1" bandRow="1">
                <a:tableStyleId>{5C22544A-7EE6-4342-B048-85BDC9FD1C3A}</a:tableStyleId>
              </a:tblPr>
              <a:tblGrid>
                <a:gridCol w="1809374">
                  <a:extLst>
                    <a:ext uri="{9D8B030D-6E8A-4147-A177-3AD203B41FA5}">
                      <a16:colId xmlns:a16="http://schemas.microsoft.com/office/drawing/2014/main" val="2001609847"/>
                    </a:ext>
                  </a:extLst>
                </a:gridCol>
                <a:gridCol w="1267096">
                  <a:extLst>
                    <a:ext uri="{9D8B030D-6E8A-4147-A177-3AD203B41FA5}">
                      <a16:colId xmlns:a16="http://schemas.microsoft.com/office/drawing/2014/main" val="1257052160"/>
                    </a:ext>
                  </a:extLst>
                </a:gridCol>
                <a:gridCol w="2877134">
                  <a:extLst>
                    <a:ext uri="{9D8B030D-6E8A-4147-A177-3AD203B41FA5}">
                      <a16:colId xmlns:a16="http://schemas.microsoft.com/office/drawing/2014/main" val="3365997254"/>
                    </a:ext>
                  </a:extLst>
                </a:gridCol>
                <a:gridCol w="2050150">
                  <a:extLst>
                    <a:ext uri="{9D8B030D-6E8A-4147-A177-3AD203B41FA5}">
                      <a16:colId xmlns:a16="http://schemas.microsoft.com/office/drawing/2014/main" val="818621595"/>
                    </a:ext>
                  </a:extLst>
                </a:gridCol>
                <a:gridCol w="2522839">
                  <a:extLst>
                    <a:ext uri="{9D8B030D-6E8A-4147-A177-3AD203B41FA5}">
                      <a16:colId xmlns:a16="http://schemas.microsoft.com/office/drawing/2014/main" val="4252195180"/>
                    </a:ext>
                  </a:extLst>
                </a:gridCol>
              </a:tblGrid>
              <a:tr h="159934">
                <a:tc gridSpan="5">
                  <a:txBody>
                    <a:bodyPr/>
                    <a:lstStyle/>
                    <a:p>
                      <a:pPr algn="ctr"/>
                      <a:r>
                        <a:rPr lang="es-ES" sz="1100" dirty="0">
                          <a:solidFill>
                            <a:schemeClr val="bg2">
                              <a:lumMod val="75000"/>
                            </a:schemeClr>
                          </a:solidFill>
                          <a:effectLst/>
                          <a:latin typeface="EYInterstate Light" panose="02000506000000020004" pitchFamily="2" charset="0"/>
                        </a:rPr>
                        <a:t>Principales características del ISR en países mineros</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s-ES"/>
                    </a:p>
                  </a:txBody>
                  <a:tcPr/>
                </a:tc>
                <a:tc hMerge="1">
                  <a:txBody>
                    <a:bodyPr/>
                    <a:lstStyle/>
                    <a:p>
                      <a:endParaRPr lang="es-MX"/>
                    </a:p>
                  </a:txBody>
                  <a:tcPr>
                    <a:lnL w="12700" cmpd="sng">
                      <a:noFill/>
                    </a:lnL>
                  </a:tcPr>
                </a:tc>
                <a:tc hMerge="1">
                  <a:txBody>
                    <a:bodyPr/>
                    <a:lstStyle/>
                    <a:p>
                      <a:pPr algn="ctr"/>
                      <a:endParaRPr lang="es-ES" sz="1500">
                        <a:solidFill>
                          <a:schemeClr val="bg2">
                            <a:lumMod val="75000"/>
                          </a:schemeClr>
                        </a:solidFill>
                        <a:effectLst/>
                        <a:latin typeface="EYInterstate Light" panose="02000506000000020004" pitchFamily="2" charset="0"/>
                      </a:endParaRPr>
                    </a:p>
                  </a:txBody>
                  <a:tcPr marL="0" marR="0" marT="0" marB="0" anchor="ctr">
                    <a:lnL w="9525"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accent2"/>
                    </a:solidFill>
                  </a:tcPr>
                </a:tc>
                <a:tc hMerge="1">
                  <a:txBody>
                    <a:bodyPr/>
                    <a:lstStyle/>
                    <a:p>
                      <a:pPr algn="ctr"/>
                      <a:endParaRPr lang="es-ES" sz="1500">
                        <a:solidFill>
                          <a:schemeClr val="bg2">
                            <a:lumMod val="75000"/>
                          </a:schemeClr>
                        </a:solidFill>
                        <a:effectLst/>
                        <a:latin typeface="EYInterstate Light" panose="02000506000000020004" pitchFamily="2" charset="0"/>
                      </a:endParaRP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accent2"/>
                    </a:solidFill>
                  </a:tcPr>
                </a:tc>
                <a:extLst>
                  <a:ext uri="{0D108BD9-81ED-4DB2-BD59-A6C34878D82A}">
                    <a16:rowId xmlns:a16="http://schemas.microsoft.com/office/drawing/2014/main" val="1978369025"/>
                  </a:ext>
                </a:extLst>
              </a:tr>
              <a:tr h="159934">
                <a:tc>
                  <a:txBody>
                    <a:bodyPr/>
                    <a:lstStyle/>
                    <a:p>
                      <a:pPr algn="ctr"/>
                      <a:r>
                        <a:rPr lang="es-ES" sz="1100" b="1">
                          <a:solidFill>
                            <a:schemeClr val="tx2"/>
                          </a:solidFill>
                          <a:effectLst/>
                          <a:latin typeface="EYInterstate Light" panose="02000506000000020004" pitchFamily="2" charset="0"/>
                        </a:rPr>
                        <a:t>País</a:t>
                      </a:r>
                    </a:p>
                  </a:txBody>
                  <a:tcPr marL="0" marR="0" marT="0" marB="0"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100" b="1">
                          <a:solidFill>
                            <a:schemeClr val="tx2"/>
                          </a:solidFill>
                          <a:effectLst/>
                          <a:latin typeface="EYInterstate Light" panose="02000506000000020004" pitchFamily="2" charset="0"/>
                        </a:rPr>
                        <a:t>Tasa</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100" b="1">
                          <a:solidFill>
                            <a:schemeClr val="tx2"/>
                          </a:solidFill>
                          <a:effectLst/>
                          <a:latin typeface="EYInterstate Light" panose="02000506000000020004" pitchFamily="2" charset="0"/>
                        </a:rPr>
                        <a:t>Depreciación</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100" b="1">
                          <a:solidFill>
                            <a:schemeClr val="tx2"/>
                          </a:solidFill>
                          <a:effectLst/>
                          <a:latin typeface="EYInterstate Light" panose="02000506000000020004" pitchFamily="2" charset="0"/>
                        </a:rPr>
                        <a:t>Uso de pérdidas fiscales</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100" b="1">
                          <a:solidFill>
                            <a:schemeClr val="tx2"/>
                          </a:solidFill>
                          <a:effectLst/>
                          <a:latin typeface="EYInterstate Light" panose="02000506000000020004" pitchFamily="2" charset="0"/>
                        </a:rPr>
                        <a:t>Deducibilidad de impuestos mineros</a:t>
                      </a:r>
                    </a:p>
                  </a:txBody>
                  <a:tcPr marL="0" marR="0" marT="0" marB="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4160838"/>
                  </a:ext>
                </a:extLst>
              </a:tr>
              <a:tr h="159934">
                <a:tc>
                  <a:txBody>
                    <a:bodyPr/>
                    <a:lstStyle/>
                    <a:p>
                      <a:pPr algn="ctr"/>
                      <a:r>
                        <a:rPr lang="es-ES" sz="1100">
                          <a:solidFill>
                            <a:schemeClr val="tx2"/>
                          </a:solidFill>
                          <a:effectLst/>
                          <a:latin typeface="EYInterstate Light" panose="02000506000000020004" pitchFamily="2" charset="0"/>
                        </a:rPr>
                        <a:t>Australia</a:t>
                      </a:r>
                    </a:p>
                  </a:txBody>
                  <a:tcPr marL="0" marR="0" marT="0" marB="0"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endParaRPr lang="es-ES" sz="1100">
                        <a:solidFill>
                          <a:schemeClr val="tx2"/>
                        </a:solidFill>
                        <a:effectLst/>
                        <a:latin typeface="EYInterstate Light" panose="02000506000000020004" pitchFamily="2" charset="0"/>
                      </a:endParaRPr>
                    </a:p>
                  </a:txBody>
                  <a:tcPr marL="0" marR="0" marT="0" marB="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lnL w="12700" cmpd="sng">
                      <a:noFill/>
                    </a:lnL>
                    <a:lnT w="3175" cap="flat" cmpd="sng" algn="ctr">
                      <a:solidFill>
                        <a:schemeClr val="tx2"/>
                      </a:solidFill>
                      <a:prstDash val="solid"/>
                      <a:round/>
                      <a:headEnd type="none" w="med" len="med"/>
                      <a:tailEnd type="none" w="med" len="med"/>
                    </a:lnT>
                  </a:tcPr>
                </a:tc>
                <a:tc hMerge="1">
                  <a:txBody>
                    <a:bodyPr/>
                    <a:lstStyle/>
                    <a:p>
                      <a:pPr algn="ctr"/>
                      <a:endParaRPr lang="es-ES" sz="1100">
                        <a:solidFill>
                          <a:schemeClr val="tx2"/>
                        </a:solidFill>
                        <a:effectLst/>
                        <a:latin typeface="EYInterstate Light" panose="02000506000000020004" pitchFamily="2" charset="0"/>
                      </a:endParaRPr>
                    </a:p>
                  </a:txBody>
                  <a:tcPr marL="0" marR="0" marT="0" marB="0" anchor="ctr">
                    <a:lnL w="9525"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hMerge="1">
                  <a:txBody>
                    <a:bodyPr/>
                    <a:lstStyle/>
                    <a:p>
                      <a:pPr algn="ctr"/>
                      <a:endParaRPr lang="es-ES" sz="1100">
                        <a:solidFill>
                          <a:schemeClr val="tx2"/>
                        </a:solidFill>
                        <a:effectLst/>
                        <a:latin typeface="EYInterstate Light" panose="02000506000000020004" pitchFamily="2" charset="0"/>
                      </a:endParaRP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01542350"/>
                  </a:ext>
                </a:extLst>
              </a:tr>
              <a:tr h="319869">
                <a:tc>
                  <a:txBody>
                    <a:bodyPr/>
                    <a:lstStyle/>
                    <a:p>
                      <a:pPr algn="ctr"/>
                      <a:r>
                        <a:rPr lang="es-ES" sz="1100">
                          <a:solidFill>
                            <a:schemeClr val="tx2"/>
                          </a:solidFill>
                          <a:effectLst/>
                          <a:latin typeface="EYInterstate Light" panose="02000506000000020004" pitchFamily="2" charset="0"/>
                        </a:rPr>
                        <a:t>South Australia</a:t>
                      </a:r>
                    </a:p>
                  </a:txBody>
                  <a:tcPr marL="0" marR="0" marT="0" marB="0"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100">
                          <a:solidFill>
                            <a:schemeClr val="tx2"/>
                          </a:solidFill>
                          <a:effectLst/>
                          <a:latin typeface="EYInterstate Light" panose="02000506000000020004" pitchFamily="2" charset="0"/>
                        </a:rPr>
                        <a:t>30%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100">
                          <a:solidFill>
                            <a:schemeClr val="tx2"/>
                          </a:solidFill>
                          <a:effectLst/>
                          <a:latin typeface="EYInterstate Light" panose="02000506000000020004" pitchFamily="2" charset="0"/>
                        </a:rPr>
                        <a:t>Exploración: Inmediato</a:t>
                      </a:r>
                    </a:p>
                    <a:p>
                      <a:pPr algn="ctr"/>
                      <a:r>
                        <a:rPr lang="es-ES" sz="1100">
                          <a:solidFill>
                            <a:schemeClr val="tx2"/>
                          </a:solidFill>
                          <a:effectLst/>
                          <a:latin typeface="EYInterstate Light" panose="02000506000000020004" pitchFamily="2" charset="0"/>
                        </a:rPr>
                        <a:t>Desarrollo: 10 años</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100">
                          <a:solidFill>
                            <a:schemeClr val="tx2"/>
                          </a:solidFill>
                          <a:effectLst/>
                          <a:latin typeface="EYInterstate Light" panose="02000506000000020004" pitchFamily="2" charset="0"/>
                        </a:rPr>
                        <a:t>Ilimitados</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100">
                          <a:solidFill>
                            <a:schemeClr val="tx2"/>
                          </a:solidFill>
                          <a:effectLst/>
                          <a:latin typeface="EYInterstate Light" panose="02000506000000020004" pitchFamily="2" charset="0"/>
                        </a:rPr>
                        <a:t>Yes</a:t>
                      </a:r>
                    </a:p>
                  </a:txBody>
                  <a:tcPr marL="0" marR="0" marT="0" marB="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8884081"/>
                  </a:ext>
                </a:extLst>
              </a:tr>
              <a:tr h="319869">
                <a:tc>
                  <a:txBody>
                    <a:bodyPr/>
                    <a:lstStyle/>
                    <a:p>
                      <a:pPr algn="ctr"/>
                      <a:r>
                        <a:rPr lang="es-ES" sz="1100">
                          <a:solidFill>
                            <a:schemeClr val="tx2"/>
                          </a:solidFill>
                          <a:effectLst/>
                          <a:latin typeface="EYInterstate Light" panose="02000506000000020004" pitchFamily="2" charset="0"/>
                        </a:rPr>
                        <a:t>Western Australia</a:t>
                      </a:r>
                    </a:p>
                  </a:txBody>
                  <a:tcPr marL="0" marR="0" marT="0" marB="0"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100">
                          <a:solidFill>
                            <a:schemeClr val="tx2"/>
                          </a:solidFill>
                          <a:effectLst/>
                          <a:latin typeface="EYInterstate Light" panose="02000506000000020004" pitchFamily="2" charset="0"/>
                        </a:rPr>
                        <a:t>30%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3943"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rPr>
                        <a:t>Exploración: Inmediato</a:t>
                      </a:r>
                    </a:p>
                    <a:p>
                      <a:pPr marL="0" marR="0" lvl="0" indent="0" algn="ctr" defTabSz="913943"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rPr>
                        <a:t>Desarrollo: 10 años</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3943"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rPr>
                        <a:t>Ilimitados</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3943"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rPr>
                        <a:t>Yes</a:t>
                      </a:r>
                    </a:p>
                  </a:txBody>
                  <a:tcPr marL="0" marR="0" marT="0" marB="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6830354"/>
                  </a:ext>
                </a:extLst>
              </a:tr>
              <a:tr h="319869">
                <a:tc>
                  <a:txBody>
                    <a:bodyPr/>
                    <a:lstStyle/>
                    <a:p>
                      <a:pPr algn="ctr"/>
                      <a:r>
                        <a:rPr lang="es-ES" sz="1100">
                          <a:solidFill>
                            <a:schemeClr val="tx2"/>
                          </a:solidFill>
                          <a:effectLst/>
                          <a:latin typeface="EYInterstate Light" panose="02000506000000020004" pitchFamily="2" charset="0"/>
                        </a:rPr>
                        <a:t>Brasil</a:t>
                      </a:r>
                    </a:p>
                  </a:txBody>
                  <a:tcPr marL="0" marR="0" marT="0" marB="0"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100">
                          <a:solidFill>
                            <a:schemeClr val="tx2"/>
                          </a:solidFill>
                          <a:effectLst/>
                          <a:latin typeface="EYInterstate Light" panose="02000506000000020004" pitchFamily="2" charset="0"/>
                        </a:rPr>
                        <a:t>34%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3943"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rPr>
                        <a:t>Exploración: Inmediato</a:t>
                      </a:r>
                    </a:p>
                    <a:p>
                      <a:pPr marL="0" marR="0" lvl="0" indent="0" algn="ctr" defTabSz="913943"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rPr>
                        <a:t>Desarrollo: 5 años</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3943"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rPr>
                        <a:t>Ilimitados</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3943"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FFFFFF"/>
                          </a:solidFill>
                          <a:effectLst/>
                          <a:uLnTx/>
                          <a:uFillTx/>
                          <a:latin typeface="EYInterstate Light" panose="02000506000000020004" pitchFamily="2" charset="0"/>
                          <a:ea typeface="+mn-ea"/>
                          <a:cs typeface="+mn-cs"/>
                        </a:rPr>
                        <a:t>Yes</a:t>
                      </a:r>
                    </a:p>
                  </a:txBody>
                  <a:tcPr marL="0" marR="0" marT="0" marB="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5577445"/>
                  </a:ext>
                </a:extLst>
              </a:tr>
              <a:tr h="159934">
                <a:tc>
                  <a:txBody>
                    <a:bodyPr/>
                    <a:lstStyle/>
                    <a:p>
                      <a:pPr algn="ctr"/>
                      <a:r>
                        <a:rPr lang="es-ES" sz="1100">
                          <a:solidFill>
                            <a:schemeClr val="tx2"/>
                          </a:solidFill>
                          <a:effectLst/>
                          <a:latin typeface="EYInterstate Light" panose="02000506000000020004" pitchFamily="2" charset="0"/>
                        </a:rPr>
                        <a:t>Canadá</a:t>
                      </a:r>
                    </a:p>
                  </a:txBody>
                  <a:tcPr marL="0" marR="0" marT="0" marB="0"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endParaRPr lang="es-ES" sz="1100">
                        <a:solidFill>
                          <a:schemeClr val="tx2"/>
                        </a:solidFill>
                        <a:effectLst/>
                        <a:latin typeface="EYInterstate Light" panose="02000506000000020004" pitchFamily="2" charset="0"/>
                      </a:endParaRPr>
                    </a:p>
                  </a:txBody>
                  <a:tcPr marL="0" marR="0" marT="0" marB="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lnL w="12700" cmpd="sng">
                      <a:noFill/>
                    </a:lnL>
                    <a:lnT w="3175" cap="flat" cmpd="sng" algn="ctr">
                      <a:solidFill>
                        <a:schemeClr val="tx2"/>
                      </a:solidFill>
                      <a:prstDash val="solid"/>
                      <a:round/>
                      <a:headEnd type="none" w="med" len="med"/>
                      <a:tailEnd type="none" w="med" len="med"/>
                    </a:lnT>
                  </a:tcPr>
                </a:tc>
                <a:tc hMerge="1">
                  <a:txBody>
                    <a:bodyPr/>
                    <a:lstStyle/>
                    <a:p>
                      <a:pPr algn="ctr"/>
                      <a:endParaRPr lang="es-ES" sz="1100">
                        <a:solidFill>
                          <a:schemeClr val="tx2"/>
                        </a:solidFill>
                        <a:effectLst/>
                        <a:latin typeface="EYInterstate Light" panose="02000506000000020004" pitchFamily="2" charset="0"/>
                      </a:endParaRPr>
                    </a:p>
                  </a:txBody>
                  <a:tcPr marL="0" marR="0" marT="0" marB="0" anchor="ctr">
                    <a:lnL w="9525"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tc hMerge="1">
                  <a:txBody>
                    <a:bodyPr/>
                    <a:lstStyle/>
                    <a:p>
                      <a:pPr marL="0" marR="0" lvl="0" indent="0" algn="ctr" defTabSz="913943"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endParaRPr>
                    </a:p>
                  </a:txBody>
                  <a:tcPr marL="0" marR="0" marT="0" marB="0"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754358184"/>
                  </a:ext>
                </a:extLst>
              </a:tr>
              <a:tr h="319869">
                <a:tc>
                  <a:txBody>
                    <a:bodyPr/>
                    <a:lstStyle/>
                    <a:p>
                      <a:pPr algn="ctr"/>
                      <a:r>
                        <a:rPr lang="es-ES" sz="1100">
                          <a:solidFill>
                            <a:schemeClr val="tx2"/>
                          </a:solidFill>
                          <a:effectLst/>
                          <a:latin typeface="EYInterstate Light" panose="02000506000000020004" pitchFamily="2" charset="0"/>
                        </a:rPr>
                        <a:t>British Columbia</a:t>
                      </a:r>
                    </a:p>
                  </a:txBody>
                  <a:tcPr marL="0" marR="0" marT="0" marB="0"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100">
                          <a:solidFill>
                            <a:schemeClr val="tx2"/>
                          </a:solidFill>
                          <a:effectLst/>
                          <a:latin typeface="EYInterstate Light" panose="02000506000000020004" pitchFamily="2" charset="0"/>
                        </a:rPr>
                        <a:t>27%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3943"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rPr>
                        <a:t>Exploración: Inmediato</a:t>
                      </a:r>
                    </a:p>
                    <a:p>
                      <a:pPr marL="0" marR="0" lvl="0" indent="0" algn="ctr" defTabSz="913943"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rPr>
                        <a:t>Desarrollo: 30%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100">
                          <a:solidFill>
                            <a:schemeClr val="tx2"/>
                          </a:solidFill>
                          <a:effectLst/>
                          <a:latin typeface="EYInterstate Light" panose="02000506000000020004" pitchFamily="2" charset="0"/>
                        </a:rPr>
                        <a:t>20 años</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3943"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rPr>
                        <a:t>Yes</a:t>
                      </a:r>
                    </a:p>
                  </a:txBody>
                  <a:tcPr marL="0" marR="0" marT="0" marB="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1540007"/>
                  </a:ext>
                </a:extLst>
              </a:tr>
              <a:tr h="319869">
                <a:tc>
                  <a:txBody>
                    <a:bodyPr/>
                    <a:lstStyle/>
                    <a:p>
                      <a:pPr algn="ctr"/>
                      <a:r>
                        <a:rPr lang="es-ES" sz="1100">
                          <a:solidFill>
                            <a:schemeClr val="tx2"/>
                          </a:solidFill>
                          <a:effectLst/>
                          <a:latin typeface="EYInterstate Light" panose="02000506000000020004" pitchFamily="2" charset="0"/>
                        </a:rPr>
                        <a:t>Quebec</a:t>
                      </a:r>
                    </a:p>
                  </a:txBody>
                  <a:tcPr marL="0" marR="0" marT="0" marB="0"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100">
                          <a:solidFill>
                            <a:schemeClr val="tx2"/>
                          </a:solidFill>
                          <a:effectLst/>
                          <a:latin typeface="EYInterstate Light" panose="02000506000000020004" pitchFamily="2" charset="0"/>
                        </a:rPr>
                        <a:t>26.5%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3943"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rPr>
                        <a:t>Exploración: Inmediato</a:t>
                      </a:r>
                    </a:p>
                    <a:p>
                      <a:pPr marL="0" marR="0" lvl="0" indent="0" algn="ctr" defTabSz="913943"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rPr>
                        <a:t>Desarrollo: 30%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100">
                          <a:solidFill>
                            <a:schemeClr val="tx2"/>
                          </a:solidFill>
                          <a:effectLst/>
                          <a:latin typeface="EYInterstate Light" panose="02000506000000020004" pitchFamily="2" charset="0"/>
                        </a:rPr>
                        <a:t>20 años</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3943"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rPr>
                        <a:t>Yes</a:t>
                      </a:r>
                    </a:p>
                  </a:txBody>
                  <a:tcPr marL="0" marR="0" marT="0" marB="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1267406"/>
                  </a:ext>
                </a:extLst>
              </a:tr>
              <a:tr h="319869">
                <a:tc>
                  <a:txBody>
                    <a:bodyPr/>
                    <a:lstStyle/>
                    <a:p>
                      <a:pPr algn="ctr"/>
                      <a:r>
                        <a:rPr lang="es-ES" sz="1100">
                          <a:solidFill>
                            <a:schemeClr val="tx2"/>
                          </a:solidFill>
                          <a:effectLst/>
                          <a:latin typeface="EYInterstate Light" panose="02000506000000020004" pitchFamily="2" charset="0"/>
                        </a:rPr>
                        <a:t>Chile</a:t>
                      </a:r>
                    </a:p>
                  </a:txBody>
                  <a:tcPr marL="0" marR="0" marT="0" marB="0"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100">
                          <a:solidFill>
                            <a:schemeClr val="tx2"/>
                          </a:solidFill>
                          <a:effectLst/>
                          <a:latin typeface="EYInterstate Light" panose="02000506000000020004" pitchFamily="2" charset="0"/>
                        </a:rPr>
                        <a:t>27%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3943"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rPr>
                        <a:t>Exploración: 6 años</a:t>
                      </a:r>
                    </a:p>
                    <a:p>
                      <a:pPr marL="0" marR="0" lvl="0" indent="0" algn="ctr" defTabSz="913943"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rPr>
                        <a:t>Desarrollo: 6 años</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3943" rtl="0" eaLnBrk="1" fontAlgn="auto" latinLnBrk="0" hangingPunct="1">
                        <a:lnSpc>
                          <a:spcPct val="100000"/>
                        </a:lnSpc>
                        <a:spcBef>
                          <a:spcPts val="0"/>
                        </a:spcBef>
                        <a:spcAft>
                          <a:spcPts val="0"/>
                        </a:spcAft>
                        <a:buClrTx/>
                        <a:buSzTx/>
                        <a:buFontTx/>
                        <a:buNone/>
                        <a:tabLst/>
                        <a:defRPr/>
                      </a:pPr>
                      <a:r>
                        <a:rPr lang="es-ES" sz="1100">
                          <a:solidFill>
                            <a:schemeClr val="tx2"/>
                          </a:solidFill>
                          <a:effectLst/>
                          <a:latin typeface="EYInterstate Light" panose="02000506000000020004" pitchFamily="2" charset="0"/>
                        </a:rPr>
                        <a:t>Ilimitados</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3943"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rPr>
                        <a:t>Yes</a:t>
                      </a:r>
                    </a:p>
                  </a:txBody>
                  <a:tcPr marL="0" marR="0" marT="0" marB="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9575695"/>
                  </a:ext>
                </a:extLst>
              </a:tr>
              <a:tr h="319869">
                <a:tc>
                  <a:txBody>
                    <a:bodyPr/>
                    <a:lstStyle/>
                    <a:p>
                      <a:pPr algn="ctr"/>
                      <a:r>
                        <a:rPr lang="es-ES" sz="1100">
                          <a:solidFill>
                            <a:schemeClr val="tx2"/>
                          </a:solidFill>
                          <a:effectLst/>
                          <a:latin typeface="EYInterstate Light" panose="02000506000000020004" pitchFamily="2" charset="0"/>
                        </a:rPr>
                        <a:t>China</a:t>
                      </a:r>
                    </a:p>
                  </a:txBody>
                  <a:tcPr marL="0" marR="0" marT="0" marB="0"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100">
                          <a:solidFill>
                            <a:schemeClr val="tx2"/>
                          </a:solidFill>
                          <a:effectLst/>
                          <a:latin typeface="EYInterstate Light" panose="02000506000000020004" pitchFamily="2" charset="0"/>
                        </a:rPr>
                        <a:t>25%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3943"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rPr>
                        <a:t>Exploración: 10 años</a:t>
                      </a:r>
                    </a:p>
                    <a:p>
                      <a:pPr marL="0" marR="0" lvl="0" indent="0" algn="ctr" defTabSz="913943"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rPr>
                        <a:t>Desarrollo: 10 años</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100">
                          <a:solidFill>
                            <a:schemeClr val="tx2"/>
                          </a:solidFill>
                          <a:effectLst/>
                          <a:latin typeface="EYInterstate Light" panose="02000506000000020004" pitchFamily="2" charset="0"/>
                        </a:rPr>
                        <a:t>5 años</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3943"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rPr>
                        <a:t>Yes</a:t>
                      </a:r>
                    </a:p>
                  </a:txBody>
                  <a:tcPr marL="0" marR="0" marT="0" marB="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649716"/>
                  </a:ext>
                </a:extLst>
              </a:tr>
              <a:tr h="319869">
                <a:tc>
                  <a:txBody>
                    <a:bodyPr/>
                    <a:lstStyle/>
                    <a:p>
                      <a:pPr algn="ctr"/>
                      <a:r>
                        <a:rPr lang="es-ES" sz="1100">
                          <a:solidFill>
                            <a:schemeClr val="tx2"/>
                          </a:solidFill>
                          <a:effectLst/>
                          <a:latin typeface="EYInterstate Light" panose="02000506000000020004" pitchFamily="2" charset="0"/>
                        </a:rPr>
                        <a:t>Estados Unidos</a:t>
                      </a:r>
                    </a:p>
                  </a:txBody>
                  <a:tcPr marL="0" marR="0" marT="0" marB="0"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100">
                          <a:solidFill>
                            <a:schemeClr val="tx2"/>
                          </a:solidFill>
                          <a:effectLst/>
                          <a:latin typeface="EYInterstate Light" panose="02000506000000020004" pitchFamily="2" charset="0"/>
                        </a:rPr>
                        <a:t>26%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3943"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rPr>
                        <a:t>Exploración y desarrollo (70%: Inmediato</a:t>
                      </a:r>
                    </a:p>
                    <a:p>
                      <a:pPr marL="0" marR="0" lvl="0" indent="0" algn="ctr" defTabSz="913943"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rPr>
                        <a:t>Exploración y Desarrollo (30%): 5 años</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3943" rtl="0" eaLnBrk="1" fontAlgn="auto" latinLnBrk="0" hangingPunct="1">
                        <a:lnSpc>
                          <a:spcPct val="100000"/>
                        </a:lnSpc>
                        <a:spcBef>
                          <a:spcPts val="0"/>
                        </a:spcBef>
                        <a:spcAft>
                          <a:spcPts val="0"/>
                        </a:spcAft>
                        <a:buClrTx/>
                        <a:buSzTx/>
                        <a:buFontTx/>
                        <a:buNone/>
                        <a:tabLst/>
                        <a:defRPr/>
                      </a:pPr>
                      <a:r>
                        <a:rPr lang="es-ES" sz="1100">
                          <a:solidFill>
                            <a:schemeClr val="tx2"/>
                          </a:solidFill>
                          <a:effectLst/>
                          <a:latin typeface="EYInterstate Light" panose="02000506000000020004" pitchFamily="2" charset="0"/>
                        </a:rPr>
                        <a:t>Ilimitados</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3943"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rPr>
                        <a:t>Yes</a:t>
                      </a:r>
                    </a:p>
                  </a:txBody>
                  <a:tcPr marL="0" marR="0" marT="0" marB="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1754360"/>
                  </a:ext>
                </a:extLst>
              </a:tr>
              <a:tr h="319869">
                <a:tc>
                  <a:txBody>
                    <a:bodyPr/>
                    <a:lstStyle/>
                    <a:p>
                      <a:pPr algn="ctr"/>
                      <a:r>
                        <a:rPr lang="es-ES" sz="1100">
                          <a:solidFill>
                            <a:schemeClr val="tx2"/>
                          </a:solidFill>
                          <a:effectLst/>
                          <a:latin typeface="EYInterstate Light" panose="02000506000000020004" pitchFamily="2" charset="0"/>
                        </a:rPr>
                        <a:t>República Dominicana</a:t>
                      </a:r>
                    </a:p>
                  </a:txBody>
                  <a:tcPr marL="0" marR="0" marT="0" marB="0"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100">
                          <a:solidFill>
                            <a:schemeClr val="tx2"/>
                          </a:solidFill>
                          <a:effectLst/>
                          <a:latin typeface="EYInterstate Light" panose="02000506000000020004" pitchFamily="2" charset="0"/>
                        </a:rPr>
                        <a:t>30%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3943"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rPr>
                        <a:t>Exploración: 2 años</a:t>
                      </a:r>
                    </a:p>
                    <a:p>
                      <a:pPr marL="0" marR="0" lvl="0" indent="0" algn="ctr" defTabSz="913943"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rPr>
                        <a:t>Desarrollo: 2 años</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100">
                          <a:solidFill>
                            <a:schemeClr val="tx2"/>
                          </a:solidFill>
                          <a:effectLst/>
                          <a:latin typeface="EYInterstate Light" panose="02000506000000020004" pitchFamily="2" charset="0"/>
                        </a:rPr>
                        <a:t>5 años</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3943"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rPr>
                        <a:t>Yes</a:t>
                      </a:r>
                    </a:p>
                  </a:txBody>
                  <a:tcPr marL="0" marR="0" marT="0" marB="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9403546"/>
                  </a:ext>
                </a:extLst>
              </a:tr>
              <a:tr h="319869">
                <a:tc>
                  <a:txBody>
                    <a:bodyPr/>
                    <a:lstStyle/>
                    <a:p>
                      <a:pPr algn="ctr"/>
                      <a:r>
                        <a:rPr lang="es-ES" sz="1100">
                          <a:solidFill>
                            <a:schemeClr val="tx2"/>
                          </a:solidFill>
                          <a:effectLst/>
                          <a:latin typeface="EYInterstate Light" panose="02000506000000020004" pitchFamily="2" charset="0"/>
                        </a:rPr>
                        <a:t>Indonesia</a:t>
                      </a:r>
                    </a:p>
                  </a:txBody>
                  <a:tcPr marL="0" marR="0" marT="0" marB="0"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100">
                          <a:solidFill>
                            <a:schemeClr val="tx2"/>
                          </a:solidFill>
                          <a:effectLst/>
                          <a:latin typeface="EYInterstate Light" panose="02000506000000020004" pitchFamily="2" charset="0"/>
                        </a:rPr>
                        <a:t>20%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3943"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rPr>
                        <a:t>Exploración: 4 años</a:t>
                      </a:r>
                    </a:p>
                    <a:p>
                      <a:pPr marL="0" marR="0" lvl="0" indent="0" algn="ctr" defTabSz="913943"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rPr>
                        <a:t>Desarrollo: 4 años</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100">
                          <a:solidFill>
                            <a:schemeClr val="tx2"/>
                          </a:solidFill>
                          <a:effectLst/>
                          <a:latin typeface="EYInterstate Light" panose="02000506000000020004" pitchFamily="2" charset="0"/>
                        </a:rPr>
                        <a:t>10 años</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3943"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rPr>
                        <a:t>Yes</a:t>
                      </a:r>
                    </a:p>
                  </a:txBody>
                  <a:tcPr marL="0" marR="0" marT="0" marB="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5922867"/>
                  </a:ext>
                </a:extLst>
              </a:tr>
              <a:tr h="319869">
                <a:tc>
                  <a:txBody>
                    <a:bodyPr/>
                    <a:lstStyle/>
                    <a:p>
                      <a:pPr algn="ctr"/>
                      <a:r>
                        <a:rPr lang="es-ES" sz="1100">
                          <a:solidFill>
                            <a:schemeClr val="tx2"/>
                          </a:solidFill>
                          <a:effectLst/>
                          <a:latin typeface="EYInterstate Light" panose="02000506000000020004" pitchFamily="2" charset="0"/>
                        </a:rPr>
                        <a:t>México</a:t>
                      </a:r>
                    </a:p>
                  </a:txBody>
                  <a:tcPr marL="0" marR="0" marT="0" marB="0"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100">
                          <a:solidFill>
                            <a:schemeClr val="tx2"/>
                          </a:solidFill>
                          <a:effectLst/>
                          <a:latin typeface="EYInterstate Light" panose="02000506000000020004" pitchFamily="2" charset="0"/>
                        </a:rPr>
                        <a:t>30%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3943"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rPr>
                        <a:t>Exploración: 8 años</a:t>
                      </a:r>
                    </a:p>
                    <a:p>
                      <a:pPr marL="0" marR="0" lvl="0" indent="0" algn="ctr" defTabSz="913943"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rPr>
                        <a:t>Desarrollo: 8 años</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100">
                          <a:solidFill>
                            <a:schemeClr val="tx2"/>
                          </a:solidFill>
                          <a:effectLst/>
                          <a:latin typeface="EYInterstate Light" panose="02000506000000020004" pitchFamily="2" charset="0"/>
                        </a:rPr>
                        <a:t>10 años</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3943"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rPr>
                        <a:t>Yes</a:t>
                      </a:r>
                    </a:p>
                  </a:txBody>
                  <a:tcPr marL="0" marR="0" marT="0" marB="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8693254"/>
                  </a:ext>
                </a:extLst>
              </a:tr>
              <a:tr h="319869">
                <a:tc>
                  <a:txBody>
                    <a:bodyPr/>
                    <a:lstStyle/>
                    <a:p>
                      <a:pPr algn="ctr"/>
                      <a:r>
                        <a:rPr lang="es-ES" sz="1100">
                          <a:solidFill>
                            <a:schemeClr val="tx2"/>
                          </a:solidFill>
                          <a:effectLst/>
                          <a:latin typeface="EYInterstate Light" panose="02000506000000020004" pitchFamily="2" charset="0"/>
                        </a:rPr>
                        <a:t>Mongolia</a:t>
                      </a:r>
                    </a:p>
                  </a:txBody>
                  <a:tcPr marL="0" marR="0" marT="0" marB="0"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100">
                          <a:solidFill>
                            <a:schemeClr val="tx2"/>
                          </a:solidFill>
                          <a:effectLst/>
                          <a:latin typeface="EYInterstate Light" panose="02000506000000020004" pitchFamily="2" charset="0"/>
                        </a:rPr>
                        <a:t>25%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3943"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rPr>
                        <a:t>Exploración: 10 años</a:t>
                      </a:r>
                    </a:p>
                    <a:p>
                      <a:pPr marL="0" marR="0" lvl="0" indent="0" algn="ctr" defTabSz="913943"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rPr>
                        <a:t>Desarrollo: 10 años</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3943" rtl="0" eaLnBrk="1" fontAlgn="auto" latinLnBrk="0" hangingPunct="1">
                        <a:lnSpc>
                          <a:spcPct val="100000"/>
                        </a:lnSpc>
                        <a:spcBef>
                          <a:spcPts val="0"/>
                        </a:spcBef>
                        <a:spcAft>
                          <a:spcPts val="0"/>
                        </a:spcAft>
                        <a:buClrTx/>
                        <a:buSzTx/>
                        <a:buFontTx/>
                        <a:buNone/>
                        <a:tabLst/>
                        <a:defRPr/>
                      </a:pPr>
                      <a:r>
                        <a:rPr lang="es-ES" sz="1100">
                          <a:solidFill>
                            <a:schemeClr val="tx2"/>
                          </a:solidFill>
                          <a:effectLst/>
                          <a:latin typeface="EYInterstate Light" panose="02000506000000020004" pitchFamily="2" charset="0"/>
                        </a:rPr>
                        <a:t>Ilimitados</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3943"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rPr>
                        <a:t>Yes</a:t>
                      </a:r>
                    </a:p>
                  </a:txBody>
                  <a:tcPr marL="0" marR="0" marT="0" marB="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0414744"/>
                  </a:ext>
                </a:extLst>
              </a:tr>
              <a:tr h="319869">
                <a:tc>
                  <a:txBody>
                    <a:bodyPr/>
                    <a:lstStyle/>
                    <a:p>
                      <a:pPr algn="ctr"/>
                      <a:r>
                        <a:rPr lang="es-ES" sz="1100">
                          <a:solidFill>
                            <a:schemeClr val="tx2"/>
                          </a:solidFill>
                          <a:effectLst/>
                          <a:latin typeface="EYInterstate Light" panose="02000506000000020004" pitchFamily="2" charset="0"/>
                        </a:rPr>
                        <a:t>Rusia</a:t>
                      </a:r>
                    </a:p>
                  </a:txBody>
                  <a:tcPr marL="0" marR="0" marT="0" marB="0"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100">
                          <a:solidFill>
                            <a:schemeClr val="tx2"/>
                          </a:solidFill>
                          <a:effectLst/>
                          <a:latin typeface="EYInterstate Light" panose="02000506000000020004" pitchFamily="2" charset="0"/>
                        </a:rPr>
                        <a:t>20%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3943"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rPr>
                        <a:t>Exploración: Inmediato</a:t>
                      </a:r>
                    </a:p>
                    <a:p>
                      <a:pPr marL="0" marR="0" lvl="0" indent="0" algn="ctr" defTabSz="913943"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rPr>
                        <a:t>Desarrollo: 2 años</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3943" rtl="0" eaLnBrk="1" fontAlgn="auto" latinLnBrk="0" hangingPunct="1">
                        <a:lnSpc>
                          <a:spcPct val="100000"/>
                        </a:lnSpc>
                        <a:spcBef>
                          <a:spcPts val="0"/>
                        </a:spcBef>
                        <a:spcAft>
                          <a:spcPts val="0"/>
                        </a:spcAft>
                        <a:buClrTx/>
                        <a:buSzTx/>
                        <a:buFontTx/>
                        <a:buNone/>
                        <a:tabLst/>
                        <a:defRPr/>
                      </a:pPr>
                      <a:r>
                        <a:rPr lang="es-ES" sz="1100">
                          <a:solidFill>
                            <a:schemeClr val="tx2"/>
                          </a:solidFill>
                          <a:effectLst/>
                          <a:latin typeface="EYInterstate Light" panose="02000506000000020004" pitchFamily="2" charset="0"/>
                        </a:rPr>
                        <a:t>Ilimitados</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3943"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rPr>
                        <a:t>Yes</a:t>
                      </a:r>
                    </a:p>
                  </a:txBody>
                  <a:tcPr marL="0" marR="0" marT="0" marB="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719415"/>
                  </a:ext>
                </a:extLst>
              </a:tr>
              <a:tr h="159934">
                <a:tc>
                  <a:txBody>
                    <a:bodyPr/>
                    <a:lstStyle/>
                    <a:p>
                      <a:pPr algn="ctr"/>
                      <a:r>
                        <a:rPr lang="es-ES" sz="1100">
                          <a:solidFill>
                            <a:schemeClr val="tx2"/>
                          </a:solidFill>
                          <a:effectLst/>
                          <a:latin typeface="EYInterstate Light" panose="02000506000000020004" pitchFamily="2" charset="0"/>
                        </a:rPr>
                        <a:t>Zambia</a:t>
                      </a:r>
                    </a:p>
                  </a:txBody>
                  <a:tcPr marL="0" marR="0" marT="0" marB="0"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100">
                          <a:solidFill>
                            <a:schemeClr val="tx2"/>
                          </a:solidFill>
                          <a:effectLst/>
                          <a:latin typeface="EYInterstate Light" panose="02000506000000020004" pitchFamily="2" charset="0"/>
                        </a:rPr>
                        <a:t>30%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3943"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rPr>
                        <a:t>Exploración: 2 años</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100">
                          <a:solidFill>
                            <a:schemeClr val="tx2"/>
                          </a:solidFill>
                          <a:effectLst/>
                          <a:latin typeface="EYInterstate Light" panose="02000506000000020004" pitchFamily="2" charset="0"/>
                        </a:rPr>
                        <a:t>10 años</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100" dirty="0">
                          <a:solidFill>
                            <a:schemeClr val="tx2"/>
                          </a:solidFill>
                          <a:effectLst/>
                          <a:latin typeface="EYInterstate Light" panose="02000506000000020004" pitchFamily="2" charset="0"/>
                        </a:rPr>
                        <a:t>No</a:t>
                      </a:r>
                    </a:p>
                  </a:txBody>
                  <a:tcPr marL="0" marR="0" marT="0" marB="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839061"/>
                  </a:ext>
                </a:extLst>
              </a:tr>
            </a:tbl>
          </a:graphicData>
        </a:graphic>
      </p:graphicFrame>
    </p:spTree>
    <p:extLst>
      <p:ext uri="{BB962C8B-B14F-4D97-AF65-F5344CB8AC3E}">
        <p14:creationId xmlns:p14="http://schemas.microsoft.com/office/powerpoint/2010/main" val="1626224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25B2A9-A0B0-7E05-0192-013674D7062D}"/>
              </a:ext>
            </a:extLst>
          </p:cNvPr>
          <p:cNvSpPr>
            <a:spLocks noGrp="1"/>
          </p:cNvSpPr>
          <p:nvPr>
            <p:ph type="ctrTitle"/>
          </p:nvPr>
        </p:nvSpPr>
        <p:spPr>
          <a:xfrm>
            <a:off x="4807240" y="2380199"/>
            <a:ext cx="6397468" cy="860400"/>
          </a:xfrm>
        </p:spPr>
        <p:txBody>
          <a:bodyPr anchor="t">
            <a:normAutofit/>
          </a:bodyPr>
          <a:lstStyle/>
          <a:p>
            <a:pPr>
              <a:spcBef>
                <a:spcPct val="20000"/>
              </a:spcBef>
              <a:buClr>
                <a:schemeClr val="accent2"/>
              </a:buClr>
              <a:buSzPct val="70000"/>
            </a:pPr>
            <a:r>
              <a:rPr lang="es-ES" sz="3000">
                <a:latin typeface="EYInterstate Light" panose="02000506000000020004" pitchFamily="2" charset="0"/>
                <a:ea typeface="+mn-lt"/>
                <a:cs typeface="+mn-lt"/>
              </a:rPr>
              <a:t>TEMA 3</a:t>
            </a:r>
          </a:p>
        </p:txBody>
      </p:sp>
      <p:sp>
        <p:nvSpPr>
          <p:cNvPr id="8" name="Subtitle 2">
            <a:extLst>
              <a:ext uri="{FF2B5EF4-FFF2-40B4-BE49-F238E27FC236}">
                <a16:creationId xmlns:a16="http://schemas.microsoft.com/office/drawing/2014/main" id="{C9D5F2EE-521B-E2B2-2780-7E3BF2236023}"/>
              </a:ext>
            </a:extLst>
          </p:cNvPr>
          <p:cNvSpPr>
            <a:spLocks noGrp="1"/>
          </p:cNvSpPr>
          <p:nvPr>
            <p:ph type="subTitle" idx="1"/>
          </p:nvPr>
        </p:nvSpPr>
        <p:spPr>
          <a:xfrm>
            <a:off x="4807240" y="3291759"/>
            <a:ext cx="6397468" cy="645742"/>
          </a:xfrm>
        </p:spPr>
        <p:txBody>
          <a:bodyPr/>
          <a:lstStyle/>
          <a:p>
            <a:r>
              <a:rPr lang="es-MX" sz="1950">
                <a:latin typeface="EYInterstate Light"/>
                <a:ea typeface="+mn-lt"/>
                <a:cs typeface="+mn-lt"/>
              </a:rPr>
              <a:t>Propuestas de reformas fiscales en Chile y Colombia, así como cambios en México, Perú, Argentina y Brasil</a:t>
            </a:r>
          </a:p>
          <a:p>
            <a:endParaRPr lang="es-MX" sz="1950">
              <a:latin typeface="EYInterstate Light" panose="02000506000000020004" pitchFamily="2" charset="0"/>
              <a:ea typeface="+mn-lt"/>
              <a:cs typeface="+mn-lt"/>
            </a:endParaRPr>
          </a:p>
        </p:txBody>
      </p:sp>
    </p:spTree>
    <p:extLst>
      <p:ext uri="{BB962C8B-B14F-4D97-AF65-F5344CB8AC3E}">
        <p14:creationId xmlns:p14="http://schemas.microsoft.com/office/powerpoint/2010/main" val="2164290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2750">
                <a:latin typeface="EYInterstate Light" panose="02000506000000020004" pitchFamily="2" charset="0"/>
                <a:cs typeface="Arial"/>
              </a:rPr>
              <a:t>Reforma Fiscal en Chile</a:t>
            </a:r>
            <a:endParaRPr lang="es-MX" sz="2750">
              <a:latin typeface="EYInterstate Light" panose="02000506000000020004" pitchFamily="2" charset="0"/>
            </a:endParaRPr>
          </a:p>
        </p:txBody>
      </p:sp>
      <p:sp>
        <p:nvSpPr>
          <p:cNvPr id="5" name="Marcador de contenido 4">
            <a:extLst>
              <a:ext uri="{FF2B5EF4-FFF2-40B4-BE49-F238E27FC236}">
                <a16:creationId xmlns:a16="http://schemas.microsoft.com/office/drawing/2014/main" id="{5D48BEAA-0EAE-87CC-C755-9B3802E619F8}"/>
              </a:ext>
            </a:extLst>
          </p:cNvPr>
          <p:cNvSpPr>
            <a:spLocks noGrp="1"/>
          </p:cNvSpPr>
          <p:nvPr>
            <p:ph idx="1"/>
          </p:nvPr>
        </p:nvSpPr>
        <p:spPr>
          <a:xfrm>
            <a:off x="481344" y="1184174"/>
            <a:ext cx="11101057" cy="4700016"/>
          </a:xfrm>
        </p:spPr>
        <p:txBody>
          <a:bodyPr/>
          <a:lstStyle/>
          <a:p>
            <a:pPr marL="356235" indent="-356235" algn="just"/>
            <a:r>
              <a:rPr lang="es-ES" sz="1600" dirty="0">
                <a:latin typeface="EYInterstate Light"/>
                <a:ea typeface="+mn-lt"/>
                <a:cs typeface="+mn-lt"/>
              </a:rPr>
              <a:t>Propuesta de reforma del Presidente </a:t>
            </a:r>
            <a:r>
              <a:rPr lang="es-ES" sz="1600" dirty="0" err="1">
                <a:latin typeface="EYInterstate Light"/>
                <a:ea typeface="+mn-lt"/>
                <a:cs typeface="+mn-lt"/>
              </a:rPr>
              <a:t>Boric</a:t>
            </a:r>
            <a:r>
              <a:rPr lang="es-ES" sz="1600" dirty="0">
                <a:latin typeface="EYInterstate Light"/>
                <a:ea typeface="+mn-lt"/>
                <a:cs typeface="+mn-lt"/>
              </a:rPr>
              <a:t> en discusión en el Congreso, se espera su aprobación para marzo de 2023; y la entrada en vigencia de ciertas normas a partir del mismo año, salvo ciertas disposiciones a partir de los años 2024, 2025 y 2026.</a:t>
            </a:r>
            <a:endParaRPr lang="es-ES" sz="1600" dirty="0">
              <a:latin typeface="EYInterstate Light"/>
              <a:cs typeface="Arial"/>
            </a:endParaRPr>
          </a:p>
          <a:p>
            <a:pPr marL="356235" indent="-356235" algn="just"/>
            <a:endParaRPr lang="es-ES" sz="1600" dirty="0">
              <a:latin typeface="EYInterstate Light"/>
              <a:ea typeface="+mn-lt"/>
              <a:cs typeface="+mn-lt"/>
            </a:endParaRPr>
          </a:p>
          <a:p>
            <a:pPr marL="356235" indent="-356235" algn="just"/>
            <a:r>
              <a:rPr lang="es-ES" sz="1600" b="1" dirty="0">
                <a:solidFill>
                  <a:schemeClr val="tx1"/>
                </a:solidFill>
                <a:latin typeface="EYInterstate Light"/>
                <a:ea typeface="+mn-lt"/>
                <a:cs typeface="+mn-lt"/>
              </a:rPr>
              <a:t>CIT: </a:t>
            </a:r>
            <a:r>
              <a:rPr lang="es-ES" sz="1600" dirty="0">
                <a:latin typeface="EYInterstate Light"/>
                <a:ea typeface="+mn-lt"/>
                <a:cs typeface="+mn-lt"/>
              </a:rPr>
              <a:t>Disminución del 27% al 25%. Sin embargo, se establece una nueva “Tasa de Desarrollo” de 2%, salvo, si se realizan y acreditan desembolsos e inversiones productivas (i.e. R&amp;D, servicios de alto contenido tecnológico, certificaciones ISO, etc.). </a:t>
            </a:r>
            <a:endParaRPr lang="es-ES" sz="1600" dirty="0">
              <a:latin typeface="EYInterstate Light"/>
            </a:endParaRPr>
          </a:p>
          <a:p>
            <a:pPr marL="712470" lvl="1" indent="-356235" algn="just"/>
            <a:r>
              <a:rPr lang="es-ES" sz="1200" dirty="0">
                <a:latin typeface="EYInterstate Light"/>
                <a:ea typeface="+mn-lt"/>
                <a:cs typeface="+mn-lt"/>
              </a:rPr>
              <a:t>Esta tasa no es acreditable sobre WHT en dividendos. De esta forma, se espera un incremento de 35% a 36.7% en la carga impositiva combinada en caso de contribuyentes residentes en países con TEDT.</a:t>
            </a:r>
            <a:r>
              <a:rPr lang="es-ES" sz="1200">
                <a:latin typeface="EYInterstate Light"/>
                <a:ea typeface="+mn-lt"/>
                <a:cs typeface="+mn-lt"/>
              </a:rPr>
              <a:t> Sin TEDT 41.5%.</a:t>
            </a:r>
            <a:endParaRPr lang="es-ES" sz="1200" dirty="0">
              <a:latin typeface="EYInterstate Light"/>
            </a:endParaRPr>
          </a:p>
          <a:p>
            <a:pPr marL="0" indent="0" algn="just">
              <a:buNone/>
            </a:pPr>
            <a:endParaRPr lang="es-ES" sz="1600" dirty="0">
              <a:latin typeface="EYInterstate Light"/>
              <a:cs typeface="Arial"/>
            </a:endParaRPr>
          </a:p>
          <a:p>
            <a:pPr marL="356235" indent="-356235" algn="just"/>
            <a:r>
              <a:rPr lang="es-ES" sz="1600" b="1" dirty="0" err="1">
                <a:solidFill>
                  <a:schemeClr val="tx1"/>
                </a:solidFill>
                <a:latin typeface="EYInterstate Light"/>
                <a:ea typeface="+mn-lt"/>
                <a:cs typeface="+mn-lt"/>
              </a:rPr>
              <a:t>NOL's</a:t>
            </a:r>
            <a:r>
              <a:rPr lang="es-ES" sz="1600" b="1" dirty="0">
                <a:solidFill>
                  <a:schemeClr val="tx1"/>
                </a:solidFill>
                <a:latin typeface="EYInterstate Light"/>
                <a:ea typeface="+mn-lt"/>
                <a:cs typeface="+mn-lt"/>
              </a:rPr>
              <a:t>: </a:t>
            </a:r>
            <a:r>
              <a:rPr lang="es-ES" sz="1600" dirty="0">
                <a:latin typeface="EYInterstate Light"/>
                <a:ea typeface="+mn-lt"/>
                <a:cs typeface="+mn-lt"/>
              </a:rPr>
              <a:t>Se propone limitar las </a:t>
            </a:r>
            <a:r>
              <a:rPr lang="es-ES" sz="1600" dirty="0" err="1">
                <a:latin typeface="EYInterstate Light"/>
                <a:ea typeface="+mn-lt"/>
                <a:cs typeface="+mn-lt"/>
              </a:rPr>
              <a:t>NOL's</a:t>
            </a:r>
            <a:r>
              <a:rPr lang="es-ES" sz="1600" dirty="0">
                <a:latin typeface="EYInterstate Light"/>
                <a:ea typeface="+mn-lt"/>
                <a:cs typeface="+mn-lt"/>
              </a:rPr>
              <a:t> al 50% de los ingresos gravados, por lo que se pagará ISR aun teniendo pérdidas fiscales. La limitación se implementará de forma progresiva a partir del año 2025 (80%), 2026 (65%) y 2027 (50%).</a:t>
            </a:r>
            <a:endParaRPr lang="es-ES" sz="1600" dirty="0">
              <a:latin typeface="EYInterstate Light"/>
            </a:endParaRPr>
          </a:p>
          <a:p>
            <a:pPr marL="356235" indent="-356235" algn="just"/>
            <a:endParaRPr lang="es-ES" sz="1600" dirty="0">
              <a:latin typeface="EYInterstate Light"/>
              <a:cs typeface="Arial"/>
            </a:endParaRPr>
          </a:p>
          <a:p>
            <a:pPr marL="356235" indent="-356235" algn="just"/>
            <a:r>
              <a:rPr lang="es-ES" sz="1600" b="1" dirty="0">
                <a:solidFill>
                  <a:schemeClr val="tx1"/>
                </a:solidFill>
                <a:latin typeface="EYInterstate Light"/>
                <a:ea typeface="+mn-lt"/>
                <a:cs typeface="+mn-lt"/>
              </a:rPr>
              <a:t>Restructuras corporativas:</a:t>
            </a:r>
            <a:r>
              <a:rPr lang="es-ES" sz="1600" b="1" dirty="0">
                <a:latin typeface="EYInterstate Light"/>
                <a:ea typeface="+mn-lt"/>
                <a:cs typeface="+mn-lt"/>
              </a:rPr>
              <a:t> </a:t>
            </a:r>
            <a:r>
              <a:rPr lang="es-ES" sz="1600" dirty="0">
                <a:latin typeface="EYInterstate Light"/>
                <a:ea typeface="+mn-lt"/>
                <a:cs typeface="+mn-lt"/>
              </a:rPr>
              <a:t>Introducción del principio de “legítima razón de negocios" para neutralidad tributaria en divisiones y fusiones. </a:t>
            </a:r>
            <a:endParaRPr lang="es-ES" sz="1600" dirty="0">
              <a:latin typeface="EYInterstate Light"/>
            </a:endParaRPr>
          </a:p>
          <a:p>
            <a:pPr marL="356235" indent="-356235" algn="just"/>
            <a:endParaRPr lang="es-ES" sz="1600" b="1" dirty="0">
              <a:latin typeface="EYInterstate Light"/>
              <a:ea typeface="+mn-lt"/>
              <a:cs typeface="+mn-lt"/>
            </a:endParaRPr>
          </a:p>
          <a:p>
            <a:pPr marL="356235" indent="-356235" algn="just"/>
            <a:r>
              <a:rPr lang="es-ES" sz="1600" b="1" dirty="0">
                <a:solidFill>
                  <a:schemeClr val="tx1"/>
                </a:solidFill>
                <a:latin typeface="EYInterstate Light"/>
                <a:ea typeface="+mn-lt"/>
                <a:cs typeface="+mn-lt"/>
              </a:rPr>
              <a:t>Share </a:t>
            </a:r>
            <a:r>
              <a:rPr lang="es-ES" sz="1600" b="1" dirty="0" err="1">
                <a:solidFill>
                  <a:schemeClr val="tx1"/>
                </a:solidFill>
                <a:latin typeface="EYInterstate Light"/>
                <a:ea typeface="+mn-lt"/>
                <a:cs typeface="+mn-lt"/>
              </a:rPr>
              <a:t>Deals</a:t>
            </a:r>
            <a:r>
              <a:rPr lang="es-ES" sz="1600" b="1" dirty="0">
                <a:solidFill>
                  <a:schemeClr val="tx1"/>
                </a:solidFill>
                <a:latin typeface="EYInterstate Light"/>
                <a:ea typeface="+mn-lt"/>
                <a:cs typeface="+mn-lt"/>
              </a:rPr>
              <a:t>: </a:t>
            </a:r>
            <a:r>
              <a:rPr lang="es-ES" sz="1600" dirty="0" err="1">
                <a:latin typeface="EYInterstate Light"/>
                <a:ea typeface="+mn-lt"/>
                <a:cs typeface="+mn-lt"/>
              </a:rPr>
              <a:t>Re-caracterización</a:t>
            </a:r>
            <a:r>
              <a:rPr lang="es-ES" sz="1600" dirty="0">
                <a:latin typeface="EYInterstate Light"/>
                <a:ea typeface="+mn-lt"/>
                <a:cs typeface="+mn-lt"/>
              </a:rPr>
              <a:t> de </a:t>
            </a:r>
            <a:r>
              <a:rPr lang="es-ES" sz="1600" i="1" dirty="0">
                <a:latin typeface="EYInterstate Light"/>
                <a:ea typeface="+mn-lt"/>
                <a:cs typeface="+mn-lt"/>
              </a:rPr>
              <a:t>“share </a:t>
            </a:r>
            <a:r>
              <a:rPr lang="es-ES" sz="1600" i="1" dirty="0" err="1">
                <a:latin typeface="EYInterstate Light"/>
                <a:ea typeface="+mn-lt"/>
                <a:cs typeface="+mn-lt"/>
              </a:rPr>
              <a:t>deals</a:t>
            </a:r>
            <a:r>
              <a:rPr lang="es-ES" sz="1600" i="1" dirty="0">
                <a:latin typeface="EYInterstate Light"/>
                <a:ea typeface="+mn-lt"/>
                <a:cs typeface="+mn-lt"/>
              </a:rPr>
              <a:t>” </a:t>
            </a:r>
            <a:r>
              <a:rPr lang="es-ES" sz="1600" dirty="0">
                <a:latin typeface="EYInterstate Light"/>
                <a:ea typeface="+mn-lt"/>
                <a:cs typeface="+mn-lt"/>
              </a:rPr>
              <a:t>(en la venta de, al menos, el 20% de las acciones) para aplicar IVA (19%) cuando las acciones enajenadas corresponden a una entidad cuyo valor deriva en &gt;50% de activo fijo.</a:t>
            </a:r>
            <a:endParaRPr lang="es-ES" sz="1600" dirty="0">
              <a:latin typeface="EYInterstate Light"/>
            </a:endParaRPr>
          </a:p>
          <a:p>
            <a:pPr marL="356235" indent="-356235"/>
            <a:endParaRPr lang="es-ES" sz="2350" dirty="0">
              <a:cs typeface="Arial"/>
            </a:endParaRPr>
          </a:p>
        </p:txBody>
      </p:sp>
      <p:pic>
        <p:nvPicPr>
          <p:cNvPr id="3" name="Imagen 3" descr="Imagen que contiene Icono&#10;&#10;Descripción generada automáticamente">
            <a:extLst>
              <a:ext uri="{FF2B5EF4-FFF2-40B4-BE49-F238E27FC236}">
                <a16:creationId xmlns:a16="http://schemas.microsoft.com/office/drawing/2014/main" id="{BF37F4B3-7848-B23C-4BCC-164D37C3FA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71430" y="2456"/>
            <a:ext cx="1619062" cy="998514"/>
          </a:xfrm>
          <a:prstGeom prst="rect">
            <a:avLst/>
          </a:prstGeom>
        </p:spPr>
      </p:pic>
    </p:spTree>
    <p:extLst>
      <p:ext uri="{BB962C8B-B14F-4D97-AF65-F5344CB8AC3E}">
        <p14:creationId xmlns:p14="http://schemas.microsoft.com/office/powerpoint/2010/main" val="967970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2750">
                <a:latin typeface="EYInterstate Light" panose="02000506000000020004" pitchFamily="2" charset="0"/>
                <a:cs typeface="Arial"/>
              </a:rPr>
              <a:t>Reforma Fiscal en Chile</a:t>
            </a:r>
            <a:endParaRPr lang="es-MX" sz="2750">
              <a:latin typeface="EYInterstate Light" panose="02000506000000020004" pitchFamily="2" charset="0"/>
            </a:endParaRPr>
          </a:p>
        </p:txBody>
      </p:sp>
      <p:sp>
        <p:nvSpPr>
          <p:cNvPr id="7" name="TextBox 6">
            <a:extLst>
              <a:ext uri="{FF2B5EF4-FFF2-40B4-BE49-F238E27FC236}">
                <a16:creationId xmlns:a16="http://schemas.microsoft.com/office/drawing/2014/main" id="{96ED9E33-E812-474F-BEBE-3319EBA8E669}"/>
              </a:ext>
            </a:extLst>
          </p:cNvPr>
          <p:cNvSpPr txBox="1"/>
          <p:nvPr/>
        </p:nvSpPr>
        <p:spPr>
          <a:xfrm>
            <a:off x="181756" y="978944"/>
            <a:ext cx="11399637" cy="4993931"/>
          </a:xfrm>
          <a:prstGeom prst="rect">
            <a:avLst/>
          </a:prstGeom>
          <a:noFill/>
        </p:spPr>
        <p:txBody>
          <a:bodyPr wrap="square" lIns="91440" tIns="45720" rIns="91440" bIns="45720" anchor="t">
            <a:spAutoFit/>
          </a:bodyPr>
          <a:lstStyle/>
          <a:p>
            <a:pPr algn="just"/>
            <a:endParaRPr lang="es-MX" sz="1600" b="1">
              <a:latin typeface="EYInterstate Light" panose="02000506000000020004" pitchFamily="2" charset="0"/>
              <a:cs typeface="Arial"/>
            </a:endParaRPr>
          </a:p>
          <a:p>
            <a:pPr marL="356235" indent="-356235" algn="just" defTabSz="913943">
              <a:lnSpc>
                <a:spcPct val="85000"/>
              </a:lnSpc>
              <a:spcBef>
                <a:spcPct val="20000"/>
              </a:spcBef>
              <a:spcAft>
                <a:spcPts val="600"/>
              </a:spcAft>
              <a:buClr>
                <a:schemeClr val="accent2"/>
              </a:buClr>
              <a:buSzPct val="70000"/>
              <a:buFont typeface="Arial" pitchFamily="34" charset="0"/>
              <a:buChar char="►"/>
            </a:pPr>
            <a:r>
              <a:rPr lang="es-MX" sz="1600" b="1">
                <a:latin typeface="EYInterstate Light"/>
                <a:ea typeface="+mn-lt"/>
                <a:cs typeface="+mn-lt"/>
              </a:rPr>
              <a:t>Incentivos Fiscales: </a:t>
            </a:r>
            <a:r>
              <a:rPr lang="es-MX" sz="1600">
                <a:latin typeface="EYInterstate Light"/>
                <a:ea typeface="+mn-lt"/>
                <a:cs typeface="+mn-lt"/>
              </a:rPr>
              <a:t>Prórroga indefinida a incentivos en R&amp;D (vencen en FY25) e incremento del 35% al 50% de aplicación en proyectos con impacto positivo directo en el medioambiente. </a:t>
            </a:r>
          </a:p>
          <a:p>
            <a:pPr marL="356235" indent="-356235" algn="just" defTabSz="913943">
              <a:lnSpc>
                <a:spcPct val="85000"/>
              </a:lnSpc>
              <a:spcBef>
                <a:spcPct val="20000"/>
              </a:spcBef>
              <a:spcAft>
                <a:spcPts val="600"/>
              </a:spcAft>
              <a:buClr>
                <a:schemeClr val="accent2"/>
              </a:buClr>
              <a:buSzPct val="70000"/>
              <a:buFont typeface="Arial" pitchFamily="34" charset="0"/>
              <a:buChar char="►"/>
            </a:pPr>
            <a:endParaRPr lang="es-MX" sz="1600">
              <a:latin typeface="EYInterstate Light"/>
              <a:ea typeface="+mn-lt"/>
              <a:cs typeface="+mn-lt"/>
            </a:endParaRPr>
          </a:p>
          <a:p>
            <a:pPr marL="356235" indent="-356235" algn="just" defTabSz="913943">
              <a:lnSpc>
                <a:spcPct val="85000"/>
              </a:lnSpc>
              <a:spcBef>
                <a:spcPct val="20000"/>
              </a:spcBef>
              <a:spcAft>
                <a:spcPts val="600"/>
              </a:spcAft>
              <a:buClr>
                <a:schemeClr val="accent2"/>
              </a:buClr>
              <a:buSzPct val="70000"/>
              <a:buFont typeface="Arial" pitchFamily="34" charset="0"/>
              <a:buChar char="►"/>
            </a:pPr>
            <a:r>
              <a:rPr lang="es-MX" sz="1600" b="1">
                <a:latin typeface="EYInterstate Light"/>
                <a:ea typeface="+mn-lt"/>
                <a:cs typeface="+mn-lt"/>
              </a:rPr>
              <a:t>Precios de Transferencia</a:t>
            </a:r>
            <a:r>
              <a:rPr lang="es-MX" sz="1600">
                <a:latin typeface="EYInterstate Light"/>
                <a:ea typeface="+mn-lt"/>
                <a:cs typeface="+mn-lt"/>
              </a:rPr>
              <a:t>: Se mejora la regulación de los Acuerdos Anticipados de Precios (“APA”) y el procedimiento de aplicación de autoajustes. </a:t>
            </a:r>
          </a:p>
          <a:p>
            <a:pPr marL="285750" indent="-285750" algn="just">
              <a:lnSpc>
                <a:spcPct val="85000"/>
              </a:lnSpc>
              <a:spcAft>
                <a:spcPts val="600"/>
              </a:spcAft>
              <a:buClr>
                <a:schemeClr val="accent2"/>
              </a:buClr>
              <a:buSzPct val="70000"/>
              <a:buFont typeface="Wingdings"/>
              <a:buChar char="Ø"/>
            </a:pPr>
            <a:endParaRPr lang="es-MX" sz="1600" b="1">
              <a:latin typeface="EYInterstate Light" panose="02000506000000020004" pitchFamily="2" charset="0"/>
              <a:ea typeface="+mn-lt"/>
              <a:cs typeface="+mn-lt"/>
            </a:endParaRPr>
          </a:p>
          <a:p>
            <a:pPr marL="356235" indent="-356235" algn="just" defTabSz="913943">
              <a:lnSpc>
                <a:spcPct val="85000"/>
              </a:lnSpc>
              <a:spcBef>
                <a:spcPct val="20000"/>
              </a:spcBef>
              <a:spcAft>
                <a:spcPts val="600"/>
              </a:spcAft>
              <a:buClr>
                <a:schemeClr val="accent2"/>
              </a:buClr>
              <a:buSzPct val="70000"/>
              <a:buFont typeface="Arial" pitchFamily="34" charset="0"/>
              <a:buChar char="►"/>
            </a:pPr>
            <a:r>
              <a:rPr lang="es-MX" sz="1600" b="1">
                <a:latin typeface="EYInterstate Light"/>
                <a:ea typeface="+mn-lt"/>
                <a:cs typeface="+mn-lt"/>
              </a:rPr>
              <a:t>GAAR: </a:t>
            </a:r>
            <a:r>
              <a:rPr lang="es-MX" sz="1600">
                <a:latin typeface="EYInterstate Light"/>
                <a:ea typeface="+mn-lt"/>
                <a:cs typeface="+mn-lt"/>
              </a:rPr>
              <a:t>Aplicación general sin autorización judicial previa y creación de Comité Especial Antiabuso.</a:t>
            </a:r>
          </a:p>
          <a:p>
            <a:pPr marL="356235" indent="-356235" algn="just" defTabSz="913943">
              <a:lnSpc>
                <a:spcPct val="85000"/>
              </a:lnSpc>
              <a:spcBef>
                <a:spcPct val="20000"/>
              </a:spcBef>
              <a:spcAft>
                <a:spcPts val="600"/>
              </a:spcAft>
              <a:buClr>
                <a:schemeClr val="accent2"/>
              </a:buClr>
              <a:buSzPct val="70000"/>
              <a:buFont typeface="Arial" pitchFamily="34" charset="0"/>
              <a:buChar char="►"/>
            </a:pPr>
            <a:endParaRPr lang="es-MX" sz="1600" b="1">
              <a:latin typeface="EYInterstate Light"/>
              <a:ea typeface="+mn-lt"/>
              <a:cs typeface="+mn-lt"/>
            </a:endParaRPr>
          </a:p>
          <a:p>
            <a:pPr marL="356235" indent="-356235" algn="just" defTabSz="913943">
              <a:lnSpc>
                <a:spcPct val="85000"/>
              </a:lnSpc>
              <a:spcBef>
                <a:spcPct val="20000"/>
              </a:spcBef>
              <a:spcAft>
                <a:spcPts val="600"/>
              </a:spcAft>
              <a:buClr>
                <a:schemeClr val="accent2"/>
              </a:buClr>
              <a:buSzPct val="70000"/>
              <a:buFont typeface="Arial" pitchFamily="34" charset="0"/>
              <a:buChar char="►"/>
            </a:pPr>
            <a:r>
              <a:rPr lang="es-MX" sz="1600" b="1">
                <a:latin typeface="EYInterstate Light"/>
                <a:ea typeface="+mn-lt"/>
                <a:cs typeface="+mn-lt"/>
              </a:rPr>
              <a:t>UBO: </a:t>
            </a:r>
            <a:r>
              <a:rPr lang="es-MX" sz="1600">
                <a:latin typeface="EYInterstate Light"/>
                <a:ea typeface="+mn-lt"/>
                <a:cs typeface="+mn-lt"/>
              </a:rPr>
              <a:t>Creación de registro de beneficiaros efectivos finales (público para órganos del Estado).</a:t>
            </a:r>
          </a:p>
          <a:p>
            <a:pPr marL="356235" indent="-356235" algn="just" defTabSz="913943">
              <a:lnSpc>
                <a:spcPct val="85000"/>
              </a:lnSpc>
              <a:spcBef>
                <a:spcPct val="20000"/>
              </a:spcBef>
              <a:spcAft>
                <a:spcPts val="600"/>
              </a:spcAft>
              <a:buClr>
                <a:schemeClr val="accent2"/>
              </a:buClr>
              <a:buSzPct val="70000"/>
              <a:buFont typeface="Arial" pitchFamily="34" charset="0"/>
              <a:buChar char="►"/>
            </a:pPr>
            <a:endParaRPr lang="es-MX" sz="1600" b="1">
              <a:latin typeface="EYInterstate Light"/>
              <a:ea typeface="+mn-lt"/>
              <a:cs typeface="+mn-lt"/>
            </a:endParaRPr>
          </a:p>
          <a:p>
            <a:pPr marL="356235" indent="-356235" algn="just" defTabSz="913943">
              <a:lnSpc>
                <a:spcPct val="85000"/>
              </a:lnSpc>
              <a:spcBef>
                <a:spcPct val="20000"/>
              </a:spcBef>
              <a:spcAft>
                <a:spcPts val="600"/>
              </a:spcAft>
              <a:buClr>
                <a:schemeClr val="accent2"/>
              </a:buClr>
              <a:buSzPct val="70000"/>
              <a:buFont typeface="Arial" pitchFamily="34" charset="0"/>
              <a:buChar char="►"/>
            </a:pPr>
            <a:r>
              <a:rPr lang="es-MX" sz="1600" b="1">
                <a:latin typeface="EYInterstate Light"/>
                <a:ea typeface="+mn-lt"/>
                <a:cs typeface="+mn-lt"/>
              </a:rPr>
              <a:t>Regalías Mineras: </a:t>
            </a:r>
            <a:r>
              <a:rPr lang="es-MX" sz="1600">
                <a:latin typeface="EYInterstate Light"/>
                <a:ea typeface="+mn-lt"/>
                <a:cs typeface="+mn-lt"/>
              </a:rPr>
              <a:t>Se propone una nueva regalía minera con dos componentes: </a:t>
            </a:r>
          </a:p>
          <a:p>
            <a:pPr marL="813435" lvl="2" indent="-356235" algn="just" defTabSz="913943">
              <a:lnSpc>
                <a:spcPct val="85000"/>
              </a:lnSpc>
              <a:spcBef>
                <a:spcPct val="20000"/>
              </a:spcBef>
              <a:spcAft>
                <a:spcPts val="600"/>
              </a:spcAft>
              <a:buClr>
                <a:schemeClr val="accent2"/>
              </a:buClr>
              <a:buSzPct val="70000"/>
              <a:buFont typeface="Arial" pitchFamily="34" charset="0"/>
              <a:buChar char="►"/>
            </a:pPr>
            <a:r>
              <a:rPr lang="es-MX" sz="1600">
                <a:latin typeface="EYInterstate Light"/>
                <a:ea typeface="+mn-lt"/>
                <a:cs typeface="+mn-lt"/>
              </a:rPr>
              <a:t>“Componente Ad-Valorem” sobre ventas: </a:t>
            </a:r>
          </a:p>
          <a:p>
            <a:pPr marL="1270635" lvl="3" indent="-356235" algn="just" defTabSz="913943">
              <a:lnSpc>
                <a:spcPct val="85000"/>
              </a:lnSpc>
              <a:spcBef>
                <a:spcPct val="20000"/>
              </a:spcBef>
              <a:spcAft>
                <a:spcPts val="600"/>
              </a:spcAft>
              <a:buClr>
                <a:schemeClr val="accent2"/>
              </a:buClr>
              <a:buSzPct val="70000"/>
              <a:buFont typeface="Arial" pitchFamily="34" charset="0"/>
              <a:buChar char="►"/>
            </a:pPr>
            <a:r>
              <a:rPr lang="es-MX" sz="1600">
                <a:latin typeface="EYInterstate Light"/>
                <a:ea typeface="+mn-lt"/>
                <a:cs typeface="+mn-lt"/>
              </a:rPr>
              <a:t>1% para explotadores mineros cuyas ventas anuales sean superiores a 50 mil TON de Cu</a:t>
            </a:r>
          </a:p>
          <a:p>
            <a:pPr marL="1270635" lvl="3" indent="-356235" algn="just" defTabSz="913943">
              <a:lnSpc>
                <a:spcPct val="85000"/>
              </a:lnSpc>
              <a:spcBef>
                <a:spcPct val="20000"/>
              </a:spcBef>
              <a:spcAft>
                <a:spcPts val="600"/>
              </a:spcAft>
              <a:buClr>
                <a:schemeClr val="accent2"/>
              </a:buClr>
              <a:buSzPct val="70000"/>
              <a:buFont typeface="Arial" pitchFamily="34" charset="0"/>
              <a:buChar char="►"/>
            </a:pPr>
            <a:r>
              <a:rPr lang="es-MX" sz="1600">
                <a:latin typeface="EYInterstate Light"/>
                <a:ea typeface="+mn-lt"/>
                <a:cs typeface="+mn-lt"/>
              </a:rPr>
              <a:t>Se elimina progresividad del impuesto, de hasta 7%, que se calculaba dependiendo de la variación del precio del cobre</a:t>
            </a:r>
          </a:p>
          <a:p>
            <a:pPr marL="1270635" lvl="3" indent="-356235" algn="just" defTabSz="913943">
              <a:lnSpc>
                <a:spcPct val="85000"/>
              </a:lnSpc>
              <a:spcBef>
                <a:spcPct val="20000"/>
              </a:spcBef>
              <a:spcAft>
                <a:spcPts val="600"/>
              </a:spcAft>
              <a:buClr>
                <a:schemeClr val="accent2"/>
              </a:buClr>
              <a:buSzPct val="70000"/>
              <a:buFont typeface="Arial" pitchFamily="34" charset="0"/>
              <a:buChar char="►"/>
            </a:pPr>
            <a:r>
              <a:rPr lang="es-MX" sz="1600">
                <a:latin typeface="EYInterstate Light"/>
                <a:ea typeface="+mn-lt"/>
                <a:cs typeface="+mn-lt"/>
              </a:rPr>
              <a:t>Exención aplicable cuando margen operacional sea negativo</a:t>
            </a:r>
            <a:endParaRPr lang="es-MX" sz="1600" b="1">
              <a:latin typeface="EYInterstate Light" panose="02000506000000020004" pitchFamily="2" charset="0"/>
              <a:ea typeface="+mn-lt"/>
              <a:cs typeface="+mn-lt"/>
            </a:endParaRPr>
          </a:p>
        </p:txBody>
      </p:sp>
      <p:pic>
        <p:nvPicPr>
          <p:cNvPr id="4" name="Imagen 3" descr="Imagen que contiene Icono&#10;&#10;Descripción generada automáticamente">
            <a:extLst>
              <a:ext uri="{FF2B5EF4-FFF2-40B4-BE49-F238E27FC236}">
                <a16:creationId xmlns:a16="http://schemas.microsoft.com/office/drawing/2014/main" id="{9EB1BEAE-21D1-B825-7ABC-E40100A457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71430" y="2456"/>
            <a:ext cx="1619062" cy="998514"/>
          </a:xfrm>
          <a:prstGeom prst="rect">
            <a:avLst/>
          </a:prstGeom>
        </p:spPr>
      </p:pic>
    </p:spTree>
    <p:extLst>
      <p:ext uri="{BB962C8B-B14F-4D97-AF65-F5344CB8AC3E}">
        <p14:creationId xmlns:p14="http://schemas.microsoft.com/office/powerpoint/2010/main" val="3138791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2750">
                <a:latin typeface="EYInterstate Light" panose="02000506000000020004" pitchFamily="2" charset="0"/>
                <a:cs typeface="Arial"/>
              </a:rPr>
              <a:t>Reforma Fiscal en Chile</a:t>
            </a:r>
            <a:endParaRPr lang="es-MX" sz="2750">
              <a:latin typeface="EYInterstate Light" panose="02000506000000020004" pitchFamily="2" charset="0"/>
            </a:endParaRPr>
          </a:p>
        </p:txBody>
      </p:sp>
      <p:sp>
        <p:nvSpPr>
          <p:cNvPr id="7" name="TextBox 6">
            <a:extLst>
              <a:ext uri="{FF2B5EF4-FFF2-40B4-BE49-F238E27FC236}">
                <a16:creationId xmlns:a16="http://schemas.microsoft.com/office/drawing/2014/main" id="{96ED9E33-E812-474F-BEBE-3319EBA8E669}"/>
              </a:ext>
            </a:extLst>
          </p:cNvPr>
          <p:cNvSpPr txBox="1"/>
          <p:nvPr/>
        </p:nvSpPr>
        <p:spPr>
          <a:xfrm>
            <a:off x="181756" y="978944"/>
            <a:ext cx="11399637" cy="4987519"/>
          </a:xfrm>
          <a:prstGeom prst="rect">
            <a:avLst/>
          </a:prstGeom>
          <a:noFill/>
        </p:spPr>
        <p:txBody>
          <a:bodyPr wrap="square" lIns="91440" tIns="45720" rIns="91440" bIns="45720" anchor="t">
            <a:spAutoFit/>
          </a:bodyPr>
          <a:lstStyle/>
          <a:p>
            <a:pPr algn="just"/>
            <a:endParaRPr lang="es-MX" sz="1400" b="1" dirty="0">
              <a:solidFill>
                <a:schemeClr val="bg1"/>
              </a:solidFill>
              <a:latin typeface="EYInterstate Light" panose="02000506000000020004" pitchFamily="2" charset="0"/>
              <a:cs typeface="Arial"/>
            </a:endParaRPr>
          </a:p>
          <a:p>
            <a:pPr marL="285750" indent="-356235" algn="just" defTabSz="913943">
              <a:lnSpc>
                <a:spcPct val="85000"/>
              </a:lnSpc>
              <a:spcBef>
                <a:spcPct val="20000"/>
              </a:spcBef>
              <a:spcAft>
                <a:spcPts val="600"/>
              </a:spcAft>
              <a:buClr>
                <a:schemeClr val="accent2"/>
              </a:buClr>
              <a:buSzPct val="70000"/>
              <a:buFont typeface="Arial" pitchFamily="34" charset="0"/>
              <a:buChar char="►"/>
            </a:pPr>
            <a:r>
              <a:rPr lang="es-MX" sz="1600" b="1" dirty="0">
                <a:latin typeface="EYInterstate Light"/>
                <a:ea typeface="+mn-lt"/>
                <a:cs typeface="+mn-lt"/>
              </a:rPr>
              <a:t>"Componente Sobre Margen Minero” </a:t>
            </a:r>
            <a:r>
              <a:rPr lang="es-MX" sz="1600" dirty="0">
                <a:latin typeface="EYInterstate Light"/>
                <a:ea typeface="+mn-lt"/>
                <a:cs typeface="+mn-lt"/>
              </a:rPr>
              <a:t>que dependerá:</a:t>
            </a:r>
          </a:p>
          <a:p>
            <a:pPr marL="742950" lvl="1" indent="-356235" algn="just" defTabSz="913943">
              <a:lnSpc>
                <a:spcPct val="85000"/>
              </a:lnSpc>
              <a:spcBef>
                <a:spcPct val="20000"/>
              </a:spcBef>
              <a:spcAft>
                <a:spcPts val="600"/>
              </a:spcAft>
              <a:buClr>
                <a:schemeClr val="accent2"/>
              </a:buClr>
              <a:buSzPct val="70000"/>
              <a:buFont typeface="Arial" pitchFamily="34" charset="0"/>
              <a:buChar char="►"/>
            </a:pPr>
            <a:r>
              <a:rPr lang="es-MX" sz="1600" dirty="0">
                <a:latin typeface="EYInterstate Light"/>
                <a:ea typeface="+mn-lt"/>
                <a:cs typeface="+mn-lt"/>
              </a:rPr>
              <a:t>Empresas mineras cuyos ingresos provengan en + de un 50% del Cu</a:t>
            </a:r>
          </a:p>
          <a:p>
            <a:pPr marL="1200150" lvl="2" indent="-356235" algn="just" defTabSz="913943">
              <a:lnSpc>
                <a:spcPct val="85000"/>
              </a:lnSpc>
              <a:spcBef>
                <a:spcPct val="20000"/>
              </a:spcBef>
              <a:spcAft>
                <a:spcPts val="600"/>
              </a:spcAft>
              <a:buClr>
                <a:schemeClr val="accent2"/>
              </a:buClr>
              <a:buSzPct val="70000"/>
              <a:buFont typeface="Arial" pitchFamily="34" charset="0"/>
              <a:buChar char="►"/>
            </a:pPr>
            <a:r>
              <a:rPr lang="es-MX" sz="1600" dirty="0">
                <a:latin typeface="EYInterstate Light"/>
                <a:ea typeface="+mn-lt"/>
                <a:cs typeface="+mn-lt"/>
              </a:rPr>
              <a:t>Tasas progresivas (8% a 26%) </a:t>
            </a:r>
          </a:p>
          <a:p>
            <a:pPr marL="1200150" lvl="2" indent="-356235" algn="just" defTabSz="913943">
              <a:lnSpc>
                <a:spcPct val="85000"/>
              </a:lnSpc>
              <a:spcBef>
                <a:spcPct val="20000"/>
              </a:spcBef>
              <a:spcAft>
                <a:spcPts val="600"/>
              </a:spcAft>
              <a:buClr>
                <a:schemeClr val="accent2"/>
              </a:buClr>
              <a:buSzPct val="70000"/>
              <a:buFont typeface="Arial" pitchFamily="34" charset="0"/>
              <a:buChar char="►"/>
            </a:pPr>
            <a:r>
              <a:rPr lang="es-MX" sz="1600" dirty="0">
                <a:latin typeface="EYInterstate Light"/>
                <a:ea typeface="+mn-lt"/>
                <a:cs typeface="+mn-lt"/>
              </a:rPr>
              <a:t>No depende del precio del Cu sino del Margen Operacional Minero (MOM)</a:t>
            </a:r>
          </a:p>
          <a:p>
            <a:pPr marL="1200150" lvl="2" indent="-285750" algn="just">
              <a:lnSpc>
                <a:spcPct val="85000"/>
              </a:lnSpc>
              <a:spcAft>
                <a:spcPts val="600"/>
              </a:spcAft>
              <a:buClr>
                <a:schemeClr val="accent2"/>
              </a:buClr>
              <a:buSzPct val="70000"/>
              <a:buFont typeface="Wingdings"/>
              <a:buChar char="Ø"/>
            </a:pPr>
            <a:endParaRPr lang="es-MX" b="1" dirty="0">
              <a:solidFill>
                <a:schemeClr val="bg1"/>
              </a:solidFill>
              <a:latin typeface="EYInterstate Light" panose="02000506000000020004" pitchFamily="2" charset="0"/>
              <a:ea typeface="+mn-lt"/>
              <a:cs typeface="+mn-lt"/>
            </a:endParaRPr>
          </a:p>
          <a:p>
            <a:pPr marL="742950" lvl="1" indent="-356235" algn="just" defTabSz="913943">
              <a:lnSpc>
                <a:spcPct val="85000"/>
              </a:lnSpc>
              <a:spcBef>
                <a:spcPct val="20000"/>
              </a:spcBef>
              <a:spcAft>
                <a:spcPts val="600"/>
              </a:spcAft>
              <a:buClr>
                <a:schemeClr val="accent2"/>
              </a:buClr>
              <a:buSzPct val="70000"/>
              <a:buFont typeface="Arial" pitchFamily="34" charset="0"/>
              <a:buChar char="►"/>
            </a:pPr>
            <a:r>
              <a:rPr lang="es-MX" sz="1600" dirty="0">
                <a:latin typeface="EYInterstate Light"/>
                <a:ea typeface="+mn-lt"/>
                <a:cs typeface="+mn-lt"/>
              </a:rPr>
              <a:t>Empresas mineras cuyos ingresos no provengan en + de un 50% del Cu</a:t>
            </a:r>
          </a:p>
          <a:p>
            <a:pPr marL="1200150" lvl="2" indent="-356235" algn="just" defTabSz="913943">
              <a:lnSpc>
                <a:spcPct val="85000"/>
              </a:lnSpc>
              <a:spcBef>
                <a:spcPct val="20000"/>
              </a:spcBef>
              <a:spcAft>
                <a:spcPts val="600"/>
              </a:spcAft>
              <a:buClr>
                <a:schemeClr val="accent2"/>
              </a:buClr>
              <a:buSzPct val="70000"/>
              <a:buFont typeface="Arial" pitchFamily="34" charset="0"/>
              <a:buChar char="►"/>
            </a:pPr>
            <a:r>
              <a:rPr lang="es-MX" sz="1600" dirty="0">
                <a:latin typeface="EYInterstate Light"/>
                <a:ea typeface="+mn-lt"/>
                <a:cs typeface="+mn-lt"/>
              </a:rPr>
              <a:t>Tasas progresivas según margen operacional y ventas anuales equivalentes de Cu fino:</a:t>
            </a:r>
          </a:p>
          <a:p>
            <a:pPr marL="1657350" lvl="3" indent="-356235" algn="just" defTabSz="913943">
              <a:lnSpc>
                <a:spcPct val="85000"/>
              </a:lnSpc>
              <a:spcBef>
                <a:spcPct val="20000"/>
              </a:spcBef>
              <a:spcAft>
                <a:spcPts val="600"/>
              </a:spcAft>
              <a:buClr>
                <a:schemeClr val="accent2"/>
              </a:buClr>
              <a:buSzPct val="70000"/>
              <a:buFont typeface="Arial" pitchFamily="34" charset="0"/>
              <a:buChar char="►"/>
            </a:pPr>
            <a:r>
              <a:rPr lang="es-MX" sz="1600" dirty="0">
                <a:latin typeface="EYInterstate Light"/>
                <a:ea typeface="+mn-lt"/>
                <a:cs typeface="+mn-lt"/>
              </a:rPr>
              <a:t>&lt; 12.000 TON = Exento </a:t>
            </a:r>
          </a:p>
          <a:p>
            <a:pPr marL="1657350" lvl="3" indent="-356235" algn="just" defTabSz="913943">
              <a:lnSpc>
                <a:spcPct val="85000"/>
              </a:lnSpc>
              <a:spcBef>
                <a:spcPct val="20000"/>
              </a:spcBef>
              <a:spcAft>
                <a:spcPts val="600"/>
              </a:spcAft>
              <a:buClr>
                <a:schemeClr val="accent2"/>
              </a:buClr>
              <a:buSzPct val="70000"/>
              <a:buFont typeface="Arial" pitchFamily="34" charset="0"/>
              <a:buChar char="►"/>
            </a:pPr>
            <a:r>
              <a:rPr lang="es-MX" sz="1600" dirty="0">
                <a:latin typeface="EYInterstate Light"/>
                <a:ea typeface="+mn-lt"/>
                <a:cs typeface="+mn-lt"/>
              </a:rPr>
              <a:t>&gt; 12.000 TON &lt; 50.000 TON = 0,5% a 4,5% (según MOM)</a:t>
            </a:r>
          </a:p>
          <a:p>
            <a:pPr marL="1657350" lvl="3" indent="-356235" algn="just" defTabSz="913943">
              <a:lnSpc>
                <a:spcPct val="85000"/>
              </a:lnSpc>
              <a:spcBef>
                <a:spcPct val="20000"/>
              </a:spcBef>
              <a:spcAft>
                <a:spcPts val="600"/>
              </a:spcAft>
              <a:buClr>
                <a:schemeClr val="accent2"/>
              </a:buClr>
              <a:buSzPct val="70000"/>
              <a:buFont typeface="Arial" pitchFamily="34" charset="0"/>
              <a:buChar char="►"/>
            </a:pPr>
            <a:r>
              <a:rPr lang="es-MX" sz="1600" dirty="0">
                <a:latin typeface="EYInterstate Light"/>
                <a:ea typeface="+mn-lt"/>
                <a:cs typeface="+mn-lt"/>
              </a:rPr>
              <a:t>&gt; 50.000 TON = 5% a 14% (según MOM)</a:t>
            </a:r>
          </a:p>
          <a:p>
            <a:pPr marL="356235" indent="-356235" algn="just" defTabSz="913943">
              <a:lnSpc>
                <a:spcPct val="85000"/>
              </a:lnSpc>
              <a:spcBef>
                <a:spcPct val="20000"/>
              </a:spcBef>
              <a:spcAft>
                <a:spcPts val="600"/>
              </a:spcAft>
              <a:buClr>
                <a:schemeClr val="accent2"/>
              </a:buClr>
              <a:buSzPct val="70000"/>
              <a:buFont typeface="Arial" pitchFamily="34" charset="0"/>
              <a:buChar char="►"/>
            </a:pPr>
            <a:endParaRPr lang="es-MX" sz="1600" dirty="0">
              <a:latin typeface="EYInterstate Light"/>
              <a:ea typeface="+mn-lt"/>
              <a:cs typeface="+mn-lt"/>
            </a:endParaRPr>
          </a:p>
          <a:p>
            <a:pPr marL="356235" indent="-356235" algn="just" defTabSz="913943">
              <a:lnSpc>
                <a:spcPct val="85000"/>
              </a:lnSpc>
              <a:spcBef>
                <a:spcPct val="20000"/>
              </a:spcBef>
              <a:spcAft>
                <a:spcPts val="600"/>
              </a:spcAft>
              <a:buClr>
                <a:schemeClr val="accent2"/>
              </a:buClr>
              <a:buSzPct val="70000"/>
              <a:buFont typeface="Arial" pitchFamily="34" charset="0"/>
              <a:buChar char="►"/>
            </a:pPr>
            <a:r>
              <a:rPr lang="es-MX" sz="1600" dirty="0">
                <a:latin typeface="EYInterstate Light"/>
                <a:ea typeface="+mn-lt"/>
                <a:cs typeface="+mn-lt"/>
              </a:rPr>
              <a:t>Del cálculo se podrá deducir la depreciación normal (no acelerada) de los bienes del activo fijo inmovilizado (lo que no se consideraba originalmente por el proyecto); sin embargo, no se podrá deducir los Gastos de Organización y Puesta en Marcha (GOPN)</a:t>
            </a:r>
          </a:p>
          <a:p>
            <a:pPr marL="356235" indent="-356235" algn="just" defTabSz="913943">
              <a:lnSpc>
                <a:spcPct val="85000"/>
              </a:lnSpc>
              <a:spcBef>
                <a:spcPct val="20000"/>
              </a:spcBef>
              <a:spcAft>
                <a:spcPts val="600"/>
              </a:spcAft>
              <a:buClr>
                <a:schemeClr val="accent2"/>
              </a:buClr>
              <a:buSzPct val="70000"/>
              <a:buFont typeface="Arial" pitchFamily="34" charset="0"/>
              <a:buChar char="►"/>
            </a:pPr>
            <a:r>
              <a:rPr lang="es-MX" sz="1600" dirty="0">
                <a:latin typeface="EYInterstate Light"/>
                <a:ea typeface="+mn-lt"/>
                <a:cs typeface="+mn-lt"/>
              </a:rPr>
              <a:t>No se contemplan convenios de estabilidad tributaria</a:t>
            </a:r>
            <a:endParaRPr lang="es-MX" b="1" dirty="0">
              <a:solidFill>
                <a:schemeClr val="tx1">
                  <a:lumMod val="75000"/>
                  <a:lumOff val="25000"/>
                </a:schemeClr>
              </a:solidFill>
              <a:latin typeface="EYInterstate Light" panose="02000506000000020004" pitchFamily="2" charset="0"/>
              <a:ea typeface="+mn-lt"/>
              <a:cs typeface="+mn-lt"/>
            </a:endParaRPr>
          </a:p>
        </p:txBody>
      </p:sp>
      <p:pic>
        <p:nvPicPr>
          <p:cNvPr id="4" name="Imagen 3" descr="Imagen que contiene Icono&#10;&#10;Descripción generada automáticamente">
            <a:extLst>
              <a:ext uri="{FF2B5EF4-FFF2-40B4-BE49-F238E27FC236}">
                <a16:creationId xmlns:a16="http://schemas.microsoft.com/office/drawing/2014/main" id="{9EB1BEAE-21D1-B825-7ABC-E40100A457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71430" y="2456"/>
            <a:ext cx="1619062" cy="998514"/>
          </a:xfrm>
          <a:prstGeom prst="rect">
            <a:avLst/>
          </a:prstGeom>
        </p:spPr>
      </p:pic>
    </p:spTree>
    <p:extLst>
      <p:ext uri="{BB962C8B-B14F-4D97-AF65-F5344CB8AC3E}">
        <p14:creationId xmlns:p14="http://schemas.microsoft.com/office/powerpoint/2010/main" val="3224440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2750">
                <a:latin typeface="EYInterstate Light" panose="02000506000000020004" pitchFamily="2" charset="0"/>
                <a:cs typeface="Arial"/>
              </a:rPr>
              <a:t>Reforma Fiscal en Colombia</a:t>
            </a:r>
            <a:endParaRPr lang="es-ES">
              <a:latin typeface="EYInterstate Light" panose="02000506000000020004" pitchFamily="2" charset="0"/>
            </a:endParaRPr>
          </a:p>
        </p:txBody>
      </p:sp>
      <p:sp>
        <p:nvSpPr>
          <p:cNvPr id="7" name="TextBox 6">
            <a:extLst>
              <a:ext uri="{FF2B5EF4-FFF2-40B4-BE49-F238E27FC236}">
                <a16:creationId xmlns:a16="http://schemas.microsoft.com/office/drawing/2014/main" id="{96ED9E33-E812-474F-BEBE-3319EBA8E669}"/>
              </a:ext>
            </a:extLst>
          </p:cNvPr>
          <p:cNvSpPr txBox="1"/>
          <p:nvPr/>
        </p:nvSpPr>
        <p:spPr>
          <a:xfrm>
            <a:off x="354937" y="919613"/>
            <a:ext cx="10803892" cy="4444294"/>
          </a:xfrm>
          <a:prstGeom prst="rect">
            <a:avLst/>
          </a:prstGeom>
          <a:noFill/>
        </p:spPr>
        <p:txBody>
          <a:bodyPr wrap="square" lIns="91440" tIns="45720" rIns="91440" bIns="45720" anchor="t">
            <a:spAutoFit/>
          </a:bodyPr>
          <a:lstStyle/>
          <a:p>
            <a:pPr algn="just"/>
            <a:endParaRPr lang="es-MX" sz="1400" dirty="0">
              <a:latin typeface="EYInterstate Light" panose="02000506000000020004" pitchFamily="2" charset="0"/>
              <a:cs typeface="Arial"/>
            </a:endParaRPr>
          </a:p>
          <a:p>
            <a:pPr marL="356235" indent="-356235" algn="just" defTabSz="913943">
              <a:lnSpc>
                <a:spcPct val="85000"/>
              </a:lnSpc>
              <a:spcBef>
                <a:spcPct val="20000"/>
              </a:spcBef>
              <a:spcAft>
                <a:spcPts val="600"/>
              </a:spcAft>
              <a:buClr>
                <a:schemeClr val="accent2"/>
              </a:buClr>
              <a:buSzPct val="70000"/>
              <a:buFont typeface="Arial" pitchFamily="34" charset="0"/>
              <a:buChar char="►"/>
            </a:pPr>
            <a:r>
              <a:rPr lang="es-MX" sz="1600" dirty="0">
                <a:latin typeface="EYInterstate Light"/>
                <a:ea typeface="+mn-lt"/>
                <a:cs typeface="+mn-lt"/>
              </a:rPr>
              <a:t>Propuesta de reforma fiscal del Presidente Petro en discusión en el Congreso, aprobación prevista en diciembre 2022 y entrada en vigor en 2023.</a:t>
            </a:r>
          </a:p>
          <a:p>
            <a:pPr marL="356235" indent="-356235" algn="just" defTabSz="913943">
              <a:lnSpc>
                <a:spcPct val="85000"/>
              </a:lnSpc>
              <a:spcBef>
                <a:spcPct val="20000"/>
              </a:spcBef>
              <a:spcAft>
                <a:spcPts val="600"/>
              </a:spcAft>
              <a:buClr>
                <a:schemeClr val="accent2"/>
              </a:buClr>
              <a:buSzPct val="70000"/>
              <a:buFont typeface="Arial" pitchFamily="34" charset="0"/>
              <a:buChar char="►"/>
            </a:pPr>
            <a:endParaRPr lang="es-MX" sz="800" dirty="0">
              <a:latin typeface="EYInterstate Light"/>
              <a:ea typeface="+mn-lt"/>
              <a:cs typeface="+mn-lt"/>
            </a:endParaRPr>
          </a:p>
          <a:p>
            <a:pPr marL="356235" indent="-356235" algn="just" defTabSz="913943">
              <a:lnSpc>
                <a:spcPct val="85000"/>
              </a:lnSpc>
              <a:spcBef>
                <a:spcPct val="20000"/>
              </a:spcBef>
              <a:spcAft>
                <a:spcPts val="600"/>
              </a:spcAft>
              <a:buClr>
                <a:schemeClr val="accent2"/>
              </a:buClr>
              <a:buSzPct val="70000"/>
              <a:buFont typeface="Arial" pitchFamily="34" charset="0"/>
              <a:buChar char="►"/>
            </a:pPr>
            <a:r>
              <a:rPr lang="es-MX" sz="1600" b="1" dirty="0">
                <a:latin typeface="EYInterstate Light"/>
                <a:ea typeface="+mn-lt"/>
                <a:cs typeface="+mn-lt"/>
              </a:rPr>
              <a:t>CIT: </a:t>
            </a:r>
            <a:r>
              <a:rPr lang="es-MX" sz="1600" dirty="0">
                <a:latin typeface="EYInterstate Light"/>
                <a:ea typeface="+mn-lt"/>
                <a:cs typeface="+mn-lt"/>
              </a:rPr>
              <a:t>CIT se mantiene en 35% (de los más altos en la región), pero se establecen sobre tasas por sectores, incluyendo industrias extractivas: entre 5% y 10% (reducción progresiva entre FY23-FY25).</a:t>
            </a:r>
          </a:p>
          <a:p>
            <a:pPr marL="356235" indent="-356235" algn="just" defTabSz="913943">
              <a:lnSpc>
                <a:spcPct val="85000"/>
              </a:lnSpc>
              <a:spcBef>
                <a:spcPct val="20000"/>
              </a:spcBef>
              <a:spcAft>
                <a:spcPts val="600"/>
              </a:spcAft>
              <a:buClr>
                <a:schemeClr val="accent2"/>
              </a:buClr>
              <a:buSzPct val="70000"/>
              <a:buFont typeface="Arial" pitchFamily="34" charset="0"/>
              <a:buChar char="►"/>
            </a:pPr>
            <a:endParaRPr lang="es-MX" sz="800" dirty="0">
              <a:latin typeface="EYInterstate Light"/>
              <a:ea typeface="+mn-lt"/>
              <a:cs typeface="+mn-lt"/>
            </a:endParaRPr>
          </a:p>
          <a:p>
            <a:pPr marL="356235" indent="-356235" algn="just" defTabSz="913943">
              <a:lnSpc>
                <a:spcPct val="85000"/>
              </a:lnSpc>
              <a:spcBef>
                <a:spcPct val="20000"/>
              </a:spcBef>
              <a:spcAft>
                <a:spcPts val="600"/>
              </a:spcAft>
              <a:buClr>
                <a:schemeClr val="accent2"/>
              </a:buClr>
              <a:buSzPct val="70000"/>
              <a:buFont typeface="Arial" pitchFamily="34" charset="0"/>
              <a:buChar char="►"/>
            </a:pPr>
            <a:r>
              <a:rPr lang="es-MX" sz="1600" b="1" dirty="0">
                <a:latin typeface="EYInterstate Light"/>
                <a:ea typeface="+mn-lt"/>
                <a:cs typeface="+mn-lt"/>
              </a:rPr>
              <a:t>Regalías Mineras: </a:t>
            </a:r>
            <a:r>
              <a:rPr lang="es-MX" sz="1600" dirty="0">
                <a:latin typeface="EYInterstate Light"/>
                <a:ea typeface="+mn-lt"/>
                <a:cs typeface="+mn-lt"/>
              </a:rPr>
              <a:t>Se plantea la no deducibilidad de regalías pagadas por la explotación de recursos naturales</a:t>
            </a:r>
            <a:endParaRPr lang="es-MX" sz="1600" dirty="0">
              <a:highlight>
                <a:srgbClr val="FFFF00"/>
              </a:highlight>
              <a:latin typeface="EYInterstate Light"/>
              <a:ea typeface="+mn-lt"/>
              <a:cs typeface="+mn-lt"/>
            </a:endParaRPr>
          </a:p>
          <a:p>
            <a:pPr marL="356235" indent="-356235" algn="just" defTabSz="913943">
              <a:lnSpc>
                <a:spcPct val="85000"/>
              </a:lnSpc>
              <a:spcBef>
                <a:spcPct val="20000"/>
              </a:spcBef>
              <a:spcAft>
                <a:spcPts val="600"/>
              </a:spcAft>
              <a:buClr>
                <a:schemeClr val="accent2"/>
              </a:buClr>
              <a:buSzPct val="70000"/>
              <a:buFont typeface="Arial" pitchFamily="34" charset="0"/>
              <a:buChar char="►"/>
            </a:pPr>
            <a:endParaRPr lang="es-MX" sz="800" dirty="0">
              <a:latin typeface="EYInterstate Light"/>
              <a:ea typeface="+mn-lt"/>
              <a:cs typeface="+mn-lt"/>
            </a:endParaRPr>
          </a:p>
          <a:p>
            <a:pPr marL="356235" indent="-356235" algn="just" defTabSz="913943">
              <a:lnSpc>
                <a:spcPct val="85000"/>
              </a:lnSpc>
              <a:spcBef>
                <a:spcPct val="20000"/>
              </a:spcBef>
              <a:spcAft>
                <a:spcPts val="600"/>
              </a:spcAft>
              <a:buClr>
                <a:schemeClr val="accent2"/>
              </a:buClr>
              <a:buSzPct val="70000"/>
              <a:buFont typeface="Arial" pitchFamily="34" charset="0"/>
              <a:buChar char="►"/>
            </a:pPr>
            <a:r>
              <a:rPr lang="es-MX" sz="1600" b="1" dirty="0">
                <a:latin typeface="EYInterstate Light"/>
                <a:ea typeface="+mn-lt"/>
                <a:cs typeface="+mn-lt"/>
              </a:rPr>
              <a:t>Incentivos Fiscales: </a:t>
            </a:r>
            <a:r>
              <a:rPr lang="es-MX" sz="1600" dirty="0">
                <a:latin typeface="EYInterstate Light"/>
                <a:ea typeface="+mn-lt"/>
                <a:cs typeface="+mn-lt"/>
              </a:rPr>
              <a:t>límite a incentivos fiscales al 5% de los ingresos gravables y eliminación de ciertos incentivos</a:t>
            </a:r>
          </a:p>
          <a:p>
            <a:pPr marL="356235" indent="-356235" algn="just" defTabSz="913943">
              <a:lnSpc>
                <a:spcPct val="85000"/>
              </a:lnSpc>
              <a:spcBef>
                <a:spcPct val="20000"/>
              </a:spcBef>
              <a:spcAft>
                <a:spcPts val="600"/>
              </a:spcAft>
              <a:buClr>
                <a:schemeClr val="accent2"/>
              </a:buClr>
              <a:buSzPct val="70000"/>
              <a:buFont typeface="Arial" pitchFamily="34" charset="0"/>
              <a:buChar char="►"/>
            </a:pPr>
            <a:endParaRPr lang="es-MX" sz="800" dirty="0">
              <a:latin typeface="EYInterstate Light"/>
              <a:ea typeface="+mn-lt"/>
              <a:cs typeface="+mn-lt"/>
            </a:endParaRPr>
          </a:p>
          <a:p>
            <a:pPr marL="356235" indent="-356235" algn="just" defTabSz="913943">
              <a:lnSpc>
                <a:spcPct val="85000"/>
              </a:lnSpc>
              <a:spcBef>
                <a:spcPct val="20000"/>
              </a:spcBef>
              <a:spcAft>
                <a:spcPts val="600"/>
              </a:spcAft>
              <a:buClr>
                <a:schemeClr val="accent2"/>
              </a:buClr>
              <a:buSzPct val="70000"/>
              <a:buFont typeface="Arial" pitchFamily="34" charset="0"/>
              <a:buChar char="►"/>
            </a:pPr>
            <a:r>
              <a:rPr lang="es-MX" sz="1600" b="1" dirty="0">
                <a:latin typeface="EYInterstate Light"/>
                <a:ea typeface="+mn-lt"/>
                <a:cs typeface="+mn-lt"/>
              </a:rPr>
              <a:t>Impuesto Nacional al Carbono: </a:t>
            </a:r>
            <a:r>
              <a:rPr lang="es-MX" sz="1600" dirty="0">
                <a:latin typeface="EYInterstate Light"/>
                <a:ea typeface="+mn-lt"/>
                <a:cs typeface="+mn-lt"/>
              </a:rPr>
              <a:t>Se incluyen combustibles sólidos usados para combustión.</a:t>
            </a:r>
          </a:p>
          <a:p>
            <a:pPr marL="356235" indent="-356235" algn="just" defTabSz="913943">
              <a:lnSpc>
                <a:spcPct val="85000"/>
              </a:lnSpc>
              <a:spcBef>
                <a:spcPct val="20000"/>
              </a:spcBef>
              <a:spcAft>
                <a:spcPts val="600"/>
              </a:spcAft>
              <a:buClr>
                <a:schemeClr val="accent2"/>
              </a:buClr>
              <a:buSzPct val="70000"/>
              <a:buFont typeface="Arial" pitchFamily="34" charset="0"/>
              <a:buChar char="►"/>
            </a:pPr>
            <a:endParaRPr lang="es-MX" sz="800" dirty="0">
              <a:latin typeface="EYInterstate Light"/>
              <a:ea typeface="+mn-lt"/>
              <a:cs typeface="+mn-lt"/>
            </a:endParaRPr>
          </a:p>
          <a:p>
            <a:pPr marL="356235" indent="-356235" algn="just" defTabSz="913943">
              <a:lnSpc>
                <a:spcPct val="85000"/>
              </a:lnSpc>
              <a:spcBef>
                <a:spcPct val="20000"/>
              </a:spcBef>
              <a:spcAft>
                <a:spcPts val="600"/>
              </a:spcAft>
              <a:buClr>
                <a:schemeClr val="accent2"/>
              </a:buClr>
              <a:buSzPct val="70000"/>
              <a:buFont typeface="Arial" pitchFamily="34" charset="0"/>
              <a:buChar char="►"/>
            </a:pPr>
            <a:r>
              <a:rPr lang="es-MX" sz="1600" b="1" dirty="0">
                <a:latin typeface="EYInterstate Light"/>
                <a:ea typeface="+mn-lt"/>
                <a:cs typeface="+mn-lt"/>
              </a:rPr>
              <a:t>BEPS</a:t>
            </a:r>
            <a:r>
              <a:rPr lang="es-MX" sz="1600" dirty="0">
                <a:latin typeface="EYInterstate Light"/>
                <a:ea typeface="+mn-lt"/>
                <a:cs typeface="+mn-lt"/>
              </a:rPr>
              <a:t>: Se propone un impuesto mínimo global del 15% a empresas colombianas.</a:t>
            </a:r>
          </a:p>
          <a:p>
            <a:pPr algn="just" defTabSz="913943">
              <a:lnSpc>
                <a:spcPct val="85000"/>
              </a:lnSpc>
              <a:spcBef>
                <a:spcPct val="20000"/>
              </a:spcBef>
              <a:spcAft>
                <a:spcPts val="600"/>
              </a:spcAft>
              <a:buClr>
                <a:schemeClr val="accent2"/>
              </a:buClr>
              <a:buSzPct val="70000"/>
            </a:pPr>
            <a:endParaRPr lang="es-MX" sz="800" dirty="0">
              <a:latin typeface="EYInterstate Light"/>
              <a:ea typeface="+mn-lt"/>
              <a:cs typeface="+mn-lt"/>
            </a:endParaRPr>
          </a:p>
          <a:p>
            <a:pPr marL="356235" indent="-356235" algn="just" defTabSz="913943">
              <a:lnSpc>
                <a:spcPct val="85000"/>
              </a:lnSpc>
              <a:spcBef>
                <a:spcPct val="20000"/>
              </a:spcBef>
              <a:spcAft>
                <a:spcPts val="600"/>
              </a:spcAft>
              <a:buClr>
                <a:schemeClr val="accent2"/>
              </a:buClr>
              <a:buSzPct val="70000"/>
              <a:buFont typeface="Arial" pitchFamily="34" charset="0"/>
              <a:buChar char="►"/>
            </a:pPr>
            <a:r>
              <a:rPr lang="es-MX" sz="1600" b="1" dirty="0">
                <a:latin typeface="EYInterstate Light"/>
                <a:ea typeface="+mn-lt"/>
                <a:cs typeface="+mn-lt"/>
              </a:rPr>
              <a:t>Retención sobre dividendos</a:t>
            </a:r>
            <a:r>
              <a:rPr lang="es-MX" sz="1600" dirty="0">
                <a:latin typeface="EYInterstate Light"/>
                <a:ea typeface="+mn-lt"/>
                <a:cs typeface="+mn-lt"/>
              </a:rPr>
              <a:t>: Incremento del 10% al 20%.</a:t>
            </a:r>
          </a:p>
        </p:txBody>
      </p:sp>
      <p:pic>
        <p:nvPicPr>
          <p:cNvPr id="3" name="Imagen 3">
            <a:extLst>
              <a:ext uri="{FF2B5EF4-FFF2-40B4-BE49-F238E27FC236}">
                <a16:creationId xmlns:a16="http://schemas.microsoft.com/office/drawing/2014/main" id="{90FA2ECB-7937-5235-DB91-56DCDEA56316}"/>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0662378" y="0"/>
            <a:ext cx="1529622" cy="1017199"/>
          </a:xfrm>
          <a:prstGeom prst="rect">
            <a:avLst/>
          </a:prstGeom>
        </p:spPr>
      </p:pic>
    </p:spTree>
    <p:extLst>
      <p:ext uri="{BB962C8B-B14F-4D97-AF65-F5344CB8AC3E}">
        <p14:creationId xmlns:p14="http://schemas.microsoft.com/office/powerpoint/2010/main" val="2425562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486" y="1355057"/>
            <a:ext cx="10972800" cy="860400"/>
          </a:xfrm>
        </p:spPr>
        <p:txBody>
          <a:bodyPr/>
          <a:lstStyle/>
          <a:p>
            <a:r>
              <a:rPr lang="es-PE" sz="2799" dirty="0">
                <a:latin typeface="+mj-lt"/>
              </a:rPr>
              <a:t>Agenda</a:t>
            </a:r>
          </a:p>
        </p:txBody>
      </p:sp>
      <p:sp>
        <p:nvSpPr>
          <p:cNvPr id="3" name="Content Placeholder 2"/>
          <p:cNvSpPr>
            <a:spLocks noGrp="1"/>
          </p:cNvSpPr>
          <p:nvPr>
            <p:ph idx="1"/>
          </p:nvPr>
        </p:nvSpPr>
        <p:spPr>
          <a:xfrm>
            <a:off x="3732180" y="1989574"/>
            <a:ext cx="10972800" cy="4697569"/>
          </a:xfrm>
        </p:spPr>
        <p:txBody>
          <a:bodyPr/>
          <a:lstStyle/>
          <a:p>
            <a:pPr lvl="0"/>
            <a:endParaRPr lang="es-PE" sz="1999" dirty="0"/>
          </a:p>
          <a:p>
            <a:pPr lvl="0"/>
            <a:endParaRPr lang="en-CA" sz="1999" dirty="0"/>
          </a:p>
          <a:p>
            <a:endParaRPr lang="en-CA" dirty="0"/>
          </a:p>
        </p:txBody>
      </p:sp>
      <p:cxnSp>
        <p:nvCxnSpPr>
          <p:cNvPr id="4" name="Straight Connector 3">
            <a:extLst>
              <a:ext uri="{FF2B5EF4-FFF2-40B4-BE49-F238E27FC236}">
                <a16:creationId xmlns:a16="http://schemas.microsoft.com/office/drawing/2014/main" id="{8F722CF7-DDAF-41D4-B4E5-DBC41C276E34}"/>
              </a:ext>
            </a:extLst>
          </p:cNvPr>
          <p:cNvCxnSpPr>
            <a:cxnSpLocks/>
          </p:cNvCxnSpPr>
          <p:nvPr/>
        </p:nvCxnSpPr>
        <p:spPr>
          <a:xfrm>
            <a:off x="1255349" y="1851688"/>
            <a:ext cx="2278425" cy="1151"/>
          </a:xfrm>
          <a:prstGeom prst="line">
            <a:avLst/>
          </a:prstGeom>
          <a:noFill/>
          <a:ln w="38100" cap="flat" cmpd="sng" algn="ctr">
            <a:solidFill>
              <a:schemeClr val="bg1">
                <a:lumMod val="40000"/>
                <a:lumOff val="60000"/>
              </a:schemeClr>
            </a:solidFill>
            <a:prstDash val="solid"/>
            <a:tailEnd type="none"/>
          </a:ln>
          <a:effectLst/>
        </p:spPr>
      </p:cxnSp>
      <p:cxnSp>
        <p:nvCxnSpPr>
          <p:cNvPr id="5" name="Straight Connector 4">
            <a:extLst>
              <a:ext uri="{FF2B5EF4-FFF2-40B4-BE49-F238E27FC236}">
                <a16:creationId xmlns:a16="http://schemas.microsoft.com/office/drawing/2014/main" id="{186EE53E-0439-4FF1-A45D-3CB4DA6F5C93}"/>
              </a:ext>
            </a:extLst>
          </p:cNvPr>
          <p:cNvCxnSpPr>
            <a:cxnSpLocks/>
          </p:cNvCxnSpPr>
          <p:nvPr/>
        </p:nvCxnSpPr>
        <p:spPr>
          <a:xfrm>
            <a:off x="3516923" y="1865086"/>
            <a:ext cx="29028" cy="4160576"/>
          </a:xfrm>
          <a:prstGeom prst="line">
            <a:avLst/>
          </a:prstGeom>
          <a:noFill/>
          <a:ln w="38100" cap="flat" cmpd="sng" algn="ctr">
            <a:solidFill>
              <a:schemeClr val="bg1">
                <a:lumMod val="60000"/>
                <a:lumOff val="40000"/>
              </a:schemeClr>
            </a:solidFill>
            <a:prstDash val="solid"/>
            <a:tailEnd type="none"/>
          </a:ln>
          <a:effectLst/>
        </p:spPr>
      </p:cxnSp>
      <p:cxnSp>
        <p:nvCxnSpPr>
          <p:cNvPr id="6" name="Straight Connector 5">
            <a:extLst>
              <a:ext uri="{FF2B5EF4-FFF2-40B4-BE49-F238E27FC236}">
                <a16:creationId xmlns:a16="http://schemas.microsoft.com/office/drawing/2014/main" id="{6966C6E0-5C37-43FE-B9C2-6970688B8467}"/>
              </a:ext>
            </a:extLst>
          </p:cNvPr>
          <p:cNvCxnSpPr>
            <a:cxnSpLocks/>
          </p:cNvCxnSpPr>
          <p:nvPr/>
        </p:nvCxnSpPr>
        <p:spPr>
          <a:xfrm>
            <a:off x="3535904" y="6032919"/>
            <a:ext cx="7134329" cy="0"/>
          </a:xfrm>
          <a:prstGeom prst="line">
            <a:avLst/>
          </a:prstGeom>
          <a:noFill/>
          <a:ln w="38100" cap="flat" cmpd="sng" algn="ctr">
            <a:solidFill>
              <a:srgbClr val="808080"/>
            </a:solidFill>
            <a:prstDash val="solid"/>
            <a:tailEnd type="none"/>
          </a:ln>
          <a:effectLst/>
        </p:spPr>
      </p:cxnSp>
      <p:pic>
        <p:nvPicPr>
          <p:cNvPr id="7" name="Picture 6">
            <a:extLst>
              <a:ext uri="{FF2B5EF4-FFF2-40B4-BE49-F238E27FC236}">
                <a16:creationId xmlns:a16="http://schemas.microsoft.com/office/drawing/2014/main" id="{9491C9D9-5438-4301-9D66-EF8F5DDF0C0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30" t="26630" r="3155" b="46332"/>
          <a:stretch/>
        </p:blipFill>
        <p:spPr>
          <a:xfrm>
            <a:off x="0" y="0"/>
            <a:ext cx="12192000" cy="1038288"/>
          </a:xfrm>
          <a:prstGeom prst="rect">
            <a:avLst/>
          </a:prstGeom>
          <a:noFill/>
          <a:ln>
            <a:noFill/>
          </a:ln>
        </p:spPr>
      </p:pic>
      <p:sp>
        <p:nvSpPr>
          <p:cNvPr id="8" name="TextBox 7">
            <a:extLst>
              <a:ext uri="{FF2B5EF4-FFF2-40B4-BE49-F238E27FC236}">
                <a16:creationId xmlns:a16="http://schemas.microsoft.com/office/drawing/2014/main" id="{C67893C7-8E2D-4173-B62D-881AE77DD712}"/>
              </a:ext>
            </a:extLst>
          </p:cNvPr>
          <p:cNvSpPr txBox="1"/>
          <p:nvPr/>
        </p:nvSpPr>
        <p:spPr>
          <a:xfrm>
            <a:off x="3730050" y="1652124"/>
            <a:ext cx="7091229" cy="4326888"/>
          </a:xfrm>
          <a:prstGeom prst="rect">
            <a:avLst/>
          </a:prstGeom>
          <a:noFill/>
        </p:spPr>
        <p:txBody>
          <a:bodyPr wrap="square" lIns="0" tIns="36576" rIns="0" bIns="0" rtlCol="0" anchor="t">
            <a:spAutoFit/>
          </a:bodyPr>
          <a:lstStyle/>
          <a:p>
            <a:pPr marL="228600" indent="-228600">
              <a:lnSpc>
                <a:spcPct val="85000"/>
              </a:lnSpc>
              <a:spcAft>
                <a:spcPts val="600"/>
              </a:spcAft>
              <a:buClr>
                <a:schemeClr val="accent2"/>
              </a:buClr>
              <a:buSzPct val="70000"/>
              <a:buAutoNum type="arabicPeriod"/>
            </a:pPr>
            <a:r>
              <a:rPr lang="es-MX" sz="1400" dirty="0">
                <a:solidFill>
                  <a:schemeClr val="bg1"/>
                </a:solidFill>
              </a:rPr>
              <a:t>Introducción: Situación de la minería en México y LATAM</a:t>
            </a:r>
            <a:endParaRPr lang="es-MX" sz="1400" dirty="0">
              <a:solidFill>
                <a:schemeClr val="bg1"/>
              </a:solidFill>
              <a:cs typeface="Arial"/>
            </a:endParaRPr>
          </a:p>
          <a:p>
            <a:pPr marL="685800" lvl="1" indent="-228600">
              <a:lnSpc>
                <a:spcPct val="85000"/>
              </a:lnSpc>
              <a:spcAft>
                <a:spcPts val="600"/>
              </a:spcAft>
              <a:buClr>
                <a:schemeClr val="accent2"/>
              </a:buClr>
              <a:buSzPct val="70000"/>
              <a:buFont typeface="Arial" panose="020B0604020202020204" pitchFamily="34" charset="0"/>
              <a:buChar char="•"/>
            </a:pPr>
            <a:r>
              <a:rPr lang="es-MX" sz="1400" dirty="0">
                <a:solidFill>
                  <a:schemeClr val="bg1"/>
                </a:solidFill>
              </a:rPr>
              <a:t>Tendencias en exploración</a:t>
            </a:r>
            <a:endParaRPr lang="es-MX" sz="1400" dirty="0">
              <a:solidFill>
                <a:schemeClr val="bg1"/>
              </a:solidFill>
              <a:cs typeface="Arial"/>
            </a:endParaRPr>
          </a:p>
          <a:p>
            <a:pPr marL="685800" lvl="1" indent="-228600">
              <a:lnSpc>
                <a:spcPct val="85000"/>
              </a:lnSpc>
              <a:spcAft>
                <a:spcPts val="600"/>
              </a:spcAft>
              <a:buClr>
                <a:schemeClr val="accent2"/>
              </a:buClr>
              <a:buSzPct val="70000"/>
              <a:buFont typeface="Arial" panose="020B0604020202020204" pitchFamily="34" charset="0"/>
              <a:buChar char="•"/>
            </a:pPr>
            <a:r>
              <a:rPr lang="es-MX" sz="1400" dirty="0">
                <a:solidFill>
                  <a:schemeClr val="bg1"/>
                </a:solidFill>
              </a:rPr>
              <a:t>Información relevante</a:t>
            </a:r>
            <a:endParaRPr lang="es-MX" sz="1400" dirty="0">
              <a:solidFill>
                <a:schemeClr val="bg1"/>
              </a:solidFill>
              <a:cs typeface="Arial"/>
            </a:endParaRPr>
          </a:p>
          <a:p>
            <a:pPr marL="685800" lvl="1" indent="-228600">
              <a:lnSpc>
                <a:spcPct val="85000"/>
              </a:lnSpc>
              <a:spcAft>
                <a:spcPts val="600"/>
              </a:spcAft>
              <a:buClr>
                <a:schemeClr val="accent2"/>
              </a:buClr>
              <a:buSzPct val="70000"/>
              <a:buFont typeface="Arial" panose="020B0604020202020204" pitchFamily="34" charset="0"/>
              <a:buChar char="•"/>
            </a:pPr>
            <a:r>
              <a:rPr lang="es-MX" sz="1400" dirty="0">
                <a:solidFill>
                  <a:schemeClr val="bg1"/>
                </a:solidFill>
              </a:rPr>
              <a:t>Panorama político en LATAM</a:t>
            </a:r>
            <a:endParaRPr lang="es-MX" sz="1400" dirty="0">
              <a:solidFill>
                <a:schemeClr val="bg1"/>
              </a:solidFill>
              <a:cs typeface="Arial"/>
            </a:endParaRPr>
          </a:p>
          <a:p>
            <a:pPr marL="228600" indent="-228600">
              <a:lnSpc>
                <a:spcPct val="85000"/>
              </a:lnSpc>
              <a:spcAft>
                <a:spcPts val="600"/>
              </a:spcAft>
              <a:buClr>
                <a:schemeClr val="accent2"/>
              </a:buClr>
              <a:buSzPct val="70000"/>
              <a:buAutoNum type="arabicPeriod"/>
            </a:pPr>
            <a:r>
              <a:rPr lang="es-MX" sz="1400" dirty="0">
                <a:solidFill>
                  <a:schemeClr val="bg1"/>
                </a:solidFill>
              </a:rPr>
              <a:t>Régimen fiscal en Chile, México y Perú</a:t>
            </a:r>
            <a:endParaRPr lang="es-MX" sz="1400" dirty="0">
              <a:solidFill>
                <a:schemeClr val="bg1"/>
              </a:solidFill>
              <a:cs typeface="Arial"/>
            </a:endParaRPr>
          </a:p>
          <a:p>
            <a:pPr marL="685800" lvl="1" indent="-228600">
              <a:lnSpc>
                <a:spcPct val="85000"/>
              </a:lnSpc>
              <a:spcAft>
                <a:spcPts val="600"/>
              </a:spcAft>
              <a:buClr>
                <a:schemeClr val="accent2"/>
              </a:buClr>
              <a:buSzPct val="70000"/>
              <a:buFont typeface="Arial" panose="020B0604020202020204" pitchFamily="34" charset="0"/>
              <a:buChar char="•"/>
            </a:pPr>
            <a:r>
              <a:rPr lang="es-MX" sz="1400" dirty="0">
                <a:solidFill>
                  <a:schemeClr val="bg1"/>
                </a:solidFill>
                <a:cs typeface="Arial"/>
              </a:rPr>
              <a:t>Reporte Técnico del FMI</a:t>
            </a:r>
          </a:p>
          <a:p>
            <a:pPr marL="228600" indent="-228600">
              <a:lnSpc>
                <a:spcPct val="85000"/>
              </a:lnSpc>
              <a:spcAft>
                <a:spcPts val="600"/>
              </a:spcAft>
              <a:buClr>
                <a:schemeClr val="accent2"/>
              </a:buClr>
              <a:buSzPct val="70000"/>
              <a:buAutoNum type="arabicPeriod"/>
            </a:pPr>
            <a:r>
              <a:rPr lang="es-MX" sz="1400" dirty="0">
                <a:solidFill>
                  <a:schemeClr val="bg1"/>
                </a:solidFill>
              </a:rPr>
              <a:t>Propuestas de reformas fiscales</a:t>
            </a:r>
            <a:endParaRPr lang="es-MX" sz="1400" dirty="0">
              <a:solidFill>
                <a:schemeClr val="bg1"/>
              </a:solidFill>
              <a:cs typeface="Arial"/>
            </a:endParaRPr>
          </a:p>
          <a:p>
            <a:pPr marL="685800" lvl="1" indent="-228600">
              <a:lnSpc>
                <a:spcPct val="85000"/>
              </a:lnSpc>
              <a:spcAft>
                <a:spcPts val="600"/>
              </a:spcAft>
              <a:buClr>
                <a:schemeClr val="accent2"/>
              </a:buClr>
              <a:buSzPct val="70000"/>
              <a:buFont typeface="Arial" panose="020B0604020202020204" pitchFamily="34" charset="0"/>
              <a:buChar char="•"/>
            </a:pPr>
            <a:r>
              <a:rPr lang="es-MX" sz="1400" dirty="0">
                <a:solidFill>
                  <a:schemeClr val="bg1"/>
                </a:solidFill>
              </a:rPr>
              <a:t>Reforma fiscal en Chile y Colombia, así como cambios en México, </a:t>
            </a:r>
            <a:r>
              <a:rPr lang="es-MX" sz="1400" dirty="0">
                <a:solidFill>
                  <a:schemeClr val="bg1"/>
                </a:solidFill>
                <a:latin typeface="Arial"/>
                <a:cs typeface="Arial"/>
              </a:rPr>
              <a:t>Perú, Argentina y Brasil</a:t>
            </a:r>
          </a:p>
          <a:p>
            <a:pPr marL="228600" indent="-228600">
              <a:lnSpc>
                <a:spcPct val="85000"/>
              </a:lnSpc>
              <a:spcAft>
                <a:spcPts val="600"/>
              </a:spcAft>
              <a:buClr>
                <a:schemeClr val="accent2"/>
              </a:buClr>
              <a:buSzPct val="70000"/>
              <a:buAutoNum type="arabicPeriod"/>
            </a:pPr>
            <a:r>
              <a:rPr lang="es-MX" sz="1400" dirty="0">
                <a:solidFill>
                  <a:schemeClr val="bg1"/>
                </a:solidFill>
              </a:rPr>
              <a:t>Tendencias internacionales </a:t>
            </a:r>
            <a:endParaRPr lang="es-MX" sz="1400" dirty="0">
              <a:solidFill>
                <a:schemeClr val="bg1"/>
              </a:solidFill>
              <a:cs typeface="Arial"/>
            </a:endParaRPr>
          </a:p>
          <a:p>
            <a:pPr marL="685800" lvl="1" indent="-228600">
              <a:lnSpc>
                <a:spcPct val="85000"/>
              </a:lnSpc>
              <a:spcAft>
                <a:spcPts val="600"/>
              </a:spcAft>
              <a:buClr>
                <a:schemeClr val="accent2"/>
              </a:buClr>
              <a:buSzPct val="70000"/>
              <a:buFont typeface="Arial" panose="020B0604020202020204" pitchFamily="34" charset="0"/>
              <a:buChar char="•"/>
            </a:pPr>
            <a:r>
              <a:rPr lang="es-MX" sz="1400" dirty="0">
                <a:solidFill>
                  <a:schemeClr val="bg1"/>
                </a:solidFill>
              </a:rPr>
              <a:t>Impuestos ecológicos y eliminación de estímulos para combustibles fósiles</a:t>
            </a:r>
            <a:endParaRPr lang="es-MX" sz="1400" dirty="0">
              <a:solidFill>
                <a:schemeClr val="bg1"/>
              </a:solidFill>
              <a:cs typeface="Arial"/>
            </a:endParaRPr>
          </a:p>
          <a:p>
            <a:pPr marL="685800" lvl="1" indent="-228600">
              <a:lnSpc>
                <a:spcPct val="85000"/>
              </a:lnSpc>
              <a:spcAft>
                <a:spcPts val="600"/>
              </a:spcAft>
              <a:buClr>
                <a:schemeClr val="accent2"/>
              </a:buClr>
              <a:buSzPct val="70000"/>
              <a:buFont typeface="Arial" panose="020B0604020202020204" pitchFamily="34" charset="0"/>
              <a:buChar char="•"/>
            </a:pPr>
            <a:r>
              <a:rPr lang="es-MX" sz="1400" dirty="0">
                <a:solidFill>
                  <a:schemeClr val="bg1"/>
                </a:solidFill>
              </a:rPr>
              <a:t>Tendencias en materia internacional: BEPS, UBO, MDR, etc.</a:t>
            </a:r>
            <a:endParaRPr lang="es-MX" sz="1400" dirty="0">
              <a:solidFill>
                <a:schemeClr val="bg1"/>
              </a:solidFill>
              <a:cs typeface="Arial"/>
            </a:endParaRPr>
          </a:p>
          <a:p>
            <a:pPr marL="228600" indent="-228600">
              <a:lnSpc>
                <a:spcPct val="85000"/>
              </a:lnSpc>
              <a:spcAft>
                <a:spcPts val="600"/>
              </a:spcAft>
              <a:buClr>
                <a:schemeClr val="accent2"/>
              </a:buClr>
              <a:buSzPct val="70000"/>
              <a:buAutoNum type="arabicPeriod"/>
            </a:pPr>
            <a:r>
              <a:rPr lang="es-MX" sz="1400" dirty="0">
                <a:solidFill>
                  <a:schemeClr val="bg1"/>
                </a:solidFill>
              </a:rPr>
              <a:t>Contribución de la minería a la economía y finanzas públicas de la región</a:t>
            </a:r>
            <a:endParaRPr lang="es-MX" sz="1400" dirty="0">
              <a:solidFill>
                <a:schemeClr val="bg1"/>
              </a:solidFill>
              <a:cs typeface="Arial"/>
            </a:endParaRPr>
          </a:p>
          <a:p>
            <a:pPr marL="685800" lvl="1" indent="-228600">
              <a:lnSpc>
                <a:spcPct val="85000"/>
              </a:lnSpc>
              <a:spcAft>
                <a:spcPts val="600"/>
              </a:spcAft>
              <a:buClr>
                <a:schemeClr val="accent2"/>
              </a:buClr>
              <a:buSzPct val="70000"/>
              <a:buFont typeface="Arial" panose="020B0604020202020204" pitchFamily="34" charset="0"/>
              <a:buChar char="•"/>
            </a:pPr>
            <a:r>
              <a:rPr lang="es-MX" sz="1400" dirty="0">
                <a:solidFill>
                  <a:schemeClr val="bg1"/>
                </a:solidFill>
              </a:rPr>
              <a:t>Datos relevantes</a:t>
            </a:r>
            <a:endParaRPr lang="es-MX" sz="1400" dirty="0">
              <a:solidFill>
                <a:schemeClr val="bg1"/>
              </a:solidFill>
              <a:cs typeface="Arial"/>
            </a:endParaRPr>
          </a:p>
          <a:p>
            <a:pPr marL="685800" lvl="1" indent="-228600">
              <a:lnSpc>
                <a:spcPct val="85000"/>
              </a:lnSpc>
              <a:spcAft>
                <a:spcPts val="600"/>
              </a:spcAft>
              <a:buClr>
                <a:schemeClr val="accent2"/>
              </a:buClr>
              <a:buSzPct val="70000"/>
              <a:buFont typeface="Arial" panose="020B0604020202020204" pitchFamily="34" charset="0"/>
              <a:buChar char="•"/>
            </a:pPr>
            <a:r>
              <a:rPr lang="es-MX" sz="1400" dirty="0">
                <a:solidFill>
                  <a:schemeClr val="bg1"/>
                </a:solidFill>
              </a:rPr>
              <a:t>Estudio sobre evasión en el sector de minería</a:t>
            </a:r>
            <a:endParaRPr lang="es-MX" sz="1400" dirty="0">
              <a:solidFill>
                <a:schemeClr val="bg1"/>
              </a:solidFill>
              <a:cs typeface="Arial"/>
            </a:endParaRPr>
          </a:p>
          <a:p>
            <a:pPr marL="685800" lvl="1" indent="-228600">
              <a:lnSpc>
                <a:spcPct val="85000"/>
              </a:lnSpc>
              <a:spcAft>
                <a:spcPts val="600"/>
              </a:spcAft>
              <a:buClr>
                <a:schemeClr val="accent2"/>
              </a:buClr>
              <a:buSzPct val="70000"/>
              <a:buFont typeface="Arial" panose="020B0604020202020204" pitchFamily="34" charset="0"/>
              <a:buChar char="•"/>
            </a:pPr>
            <a:r>
              <a:rPr lang="es-MX" sz="1400" dirty="0">
                <a:solidFill>
                  <a:schemeClr val="bg1"/>
                </a:solidFill>
              </a:rPr>
              <a:t>Tasas efectivas </a:t>
            </a:r>
            <a:endParaRPr lang="es-MX" sz="1400" dirty="0">
              <a:solidFill>
                <a:schemeClr val="bg1"/>
              </a:solidFill>
              <a:cs typeface="Arial"/>
            </a:endParaRPr>
          </a:p>
          <a:p>
            <a:pPr marL="685800" lvl="1" indent="-228600">
              <a:lnSpc>
                <a:spcPct val="85000"/>
              </a:lnSpc>
              <a:spcAft>
                <a:spcPts val="600"/>
              </a:spcAft>
              <a:buClr>
                <a:schemeClr val="accent2"/>
              </a:buClr>
              <a:buSzPct val="70000"/>
              <a:buFont typeface="Arial" panose="020B0604020202020204" pitchFamily="34" charset="0"/>
              <a:buChar char="•"/>
            </a:pPr>
            <a:r>
              <a:rPr lang="es-MX" sz="1400" dirty="0">
                <a:solidFill>
                  <a:schemeClr val="bg1"/>
                </a:solidFill>
              </a:rPr>
              <a:t>Plan Maestro de Fiscalización	</a:t>
            </a:r>
            <a:endParaRPr lang="es-MX" sz="1400" dirty="0">
              <a:solidFill>
                <a:schemeClr val="bg1"/>
              </a:solidFill>
              <a:cs typeface="Arial"/>
            </a:endParaRPr>
          </a:p>
        </p:txBody>
      </p:sp>
    </p:spTree>
    <p:extLst>
      <p:ext uri="{BB962C8B-B14F-4D97-AF65-F5344CB8AC3E}">
        <p14:creationId xmlns:p14="http://schemas.microsoft.com/office/powerpoint/2010/main" val="4254975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2750">
                <a:latin typeface="EYInterstate Light" panose="02000506000000020004" pitchFamily="2" charset="0"/>
                <a:cs typeface="Arial"/>
              </a:rPr>
              <a:t>Reformas Fiscales en México </a:t>
            </a:r>
            <a:endParaRPr lang="es-MX" sz="2750">
              <a:latin typeface="EYInterstate Light" panose="02000506000000020004" pitchFamily="2" charset="0"/>
            </a:endParaRPr>
          </a:p>
        </p:txBody>
      </p:sp>
      <p:sp>
        <p:nvSpPr>
          <p:cNvPr id="7" name="TextBox 6">
            <a:extLst>
              <a:ext uri="{FF2B5EF4-FFF2-40B4-BE49-F238E27FC236}">
                <a16:creationId xmlns:a16="http://schemas.microsoft.com/office/drawing/2014/main" id="{96ED9E33-E812-474F-BEBE-3319EBA8E669}"/>
              </a:ext>
            </a:extLst>
          </p:cNvPr>
          <p:cNvSpPr txBox="1"/>
          <p:nvPr/>
        </p:nvSpPr>
        <p:spPr>
          <a:xfrm>
            <a:off x="779479" y="1256035"/>
            <a:ext cx="10803892" cy="1535805"/>
          </a:xfrm>
          <a:prstGeom prst="rect">
            <a:avLst/>
          </a:prstGeom>
          <a:noFill/>
        </p:spPr>
        <p:txBody>
          <a:bodyPr wrap="square" lIns="91440" tIns="45720" rIns="91440" bIns="45720" anchor="t">
            <a:spAutoFit/>
          </a:bodyPr>
          <a:lstStyle/>
          <a:p>
            <a:pPr algn="just"/>
            <a:r>
              <a:rPr lang="es-MX" sz="1400" dirty="0">
                <a:latin typeface="EYInterstate Light"/>
                <a:cs typeface="Arial"/>
              </a:rPr>
              <a:t>En México el gobierno de AMLO no ha propuesto reformas integrales en materia fiscal, manteniendo la promesa de no incrementar (en términos reales) los impuestos, ni aprobar impuestos nuevos. Incluso no se proponen cambios para el ejercicio 2023. Sin embargo, se han llevado a cabo diversas reformas que incrementan la carga impositiva:</a:t>
            </a:r>
            <a:endParaRPr lang="es-MX" sz="1400" dirty="0">
              <a:latin typeface="EYInterstate Light" panose="02000506000000020004" pitchFamily="2" charset="0"/>
              <a:cs typeface="Arial"/>
            </a:endParaRPr>
          </a:p>
          <a:p>
            <a:pPr algn="just">
              <a:lnSpc>
                <a:spcPct val="85000"/>
              </a:lnSpc>
              <a:spcAft>
                <a:spcPts val="600"/>
              </a:spcAft>
              <a:buClr>
                <a:schemeClr val="accent2"/>
              </a:buClr>
              <a:buSzPct val="70000"/>
            </a:pPr>
            <a:endParaRPr lang="es-MX" sz="1400" dirty="0">
              <a:solidFill>
                <a:schemeClr val="bg1"/>
              </a:solidFill>
              <a:latin typeface="EYInterstate Light" panose="02000506000000020004" pitchFamily="2" charset="0"/>
            </a:endParaRPr>
          </a:p>
          <a:p>
            <a:pPr algn="just">
              <a:lnSpc>
                <a:spcPct val="85000"/>
              </a:lnSpc>
              <a:spcAft>
                <a:spcPts val="600"/>
              </a:spcAft>
              <a:buClr>
                <a:schemeClr val="accent2"/>
              </a:buClr>
              <a:buSzPct val="70000"/>
            </a:pPr>
            <a:endParaRPr lang="es-MX" sz="1400" b="1" dirty="0">
              <a:solidFill>
                <a:schemeClr val="bg1"/>
              </a:solidFill>
              <a:latin typeface="EYInterstate Light" panose="02000506000000020004" pitchFamily="2" charset="0"/>
              <a:cs typeface="Arial"/>
            </a:endParaRPr>
          </a:p>
          <a:p>
            <a:pPr algn="just"/>
            <a:endParaRPr lang="es-MX" dirty="0">
              <a:latin typeface="EYInterstate Light" panose="02000506000000020004" pitchFamily="2" charset="0"/>
            </a:endParaRPr>
          </a:p>
        </p:txBody>
      </p:sp>
      <p:sp>
        <p:nvSpPr>
          <p:cNvPr id="5" name="TextBox 12">
            <a:extLst>
              <a:ext uri="{FF2B5EF4-FFF2-40B4-BE49-F238E27FC236}">
                <a16:creationId xmlns:a16="http://schemas.microsoft.com/office/drawing/2014/main" id="{142D592C-3052-90BC-F0E2-B8C6C6C5F822}"/>
              </a:ext>
            </a:extLst>
          </p:cNvPr>
          <p:cNvSpPr txBox="1"/>
          <p:nvPr/>
        </p:nvSpPr>
        <p:spPr>
          <a:xfrm>
            <a:off x="860022" y="2229917"/>
            <a:ext cx="2397815" cy="4154984"/>
          </a:xfrm>
          <a:prstGeom prst="rect">
            <a:avLst/>
          </a:prstGeom>
          <a:noFill/>
        </p:spPr>
        <p:txBody>
          <a:bodyPr wrap="square" lIns="91440" tIns="45720" rIns="91440" bIns="45720" anchor="t">
            <a:spAutoFit/>
          </a:bodyPr>
          <a:lstStyle/>
          <a:p>
            <a:pPr algn="ctr">
              <a:defRPr/>
            </a:pPr>
            <a:r>
              <a:rPr lang="en-US" sz="1200" b="1">
                <a:solidFill>
                  <a:srgbClr val="000000"/>
                </a:solidFill>
                <a:latin typeface="EYInterstate Light"/>
              </a:rPr>
              <a:t>Reforma Fiscal 2020:</a:t>
            </a:r>
          </a:p>
          <a:p>
            <a:pPr marR="0" lvl="0" algn="l" defTabSz="9144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a:ln>
                <a:noFill/>
              </a:ln>
              <a:solidFill>
                <a:srgbClr val="000000"/>
              </a:solidFill>
              <a:effectLst/>
              <a:uLnTx/>
              <a:uFillTx/>
              <a:latin typeface="EYInterstate Light" panose="02000506000000020004" pitchFamily="2" charset="0"/>
            </a:endParaRPr>
          </a:p>
          <a:p>
            <a:pPr marL="267970" lvl="1" indent="-171450">
              <a:buClr>
                <a:srgbClr val="FFE600"/>
              </a:buClr>
              <a:buFont typeface="EYInterstate Light" panose="02000506000000020004" pitchFamily="2" charset="0"/>
              <a:buChar char="•"/>
              <a:defRPr/>
            </a:pPr>
            <a:r>
              <a:rPr kumimoji="0" lang="es-MX" sz="1200" b="0" i="0" u="none" strike="noStrike" kern="1200" cap="none" spc="0" normalizeH="0" baseline="0" noProof="0">
                <a:ln>
                  <a:noFill/>
                </a:ln>
                <a:solidFill>
                  <a:srgbClr val="000000"/>
                </a:solidFill>
                <a:effectLst/>
                <a:uLnTx/>
                <a:uFillTx/>
                <a:latin typeface="EYInterstate Light"/>
              </a:rPr>
              <a:t>Recuperación del IVA: Eliminación permanente </a:t>
            </a:r>
            <a:r>
              <a:rPr lang="es-MX" sz="1200">
                <a:solidFill>
                  <a:srgbClr val="000000"/>
                </a:solidFill>
                <a:latin typeface="EYInterstate Light"/>
              </a:rPr>
              <a:t>de la compensación universal </a:t>
            </a:r>
            <a:r>
              <a:rPr kumimoji="0" lang="es-MX" sz="1200" b="0" i="0" u="none" strike="noStrike" kern="1200" cap="none" spc="0" normalizeH="0" baseline="0" noProof="0">
                <a:ln>
                  <a:noFill/>
                </a:ln>
                <a:solidFill>
                  <a:srgbClr val="000000"/>
                </a:solidFill>
                <a:effectLst/>
                <a:uLnTx/>
                <a:uFillTx/>
                <a:latin typeface="EYInterstate Light"/>
              </a:rPr>
              <a:t>del IVA frente al ISR/WHT</a:t>
            </a:r>
            <a:endParaRPr lang="es-MX" sz="1200" b="0" i="0" u="none" strike="noStrike" kern="1200" cap="none" spc="0" normalizeH="0" baseline="0" noProof="0">
              <a:ln>
                <a:noFill/>
              </a:ln>
              <a:solidFill>
                <a:srgbClr val="000000"/>
              </a:solidFill>
              <a:effectLst/>
              <a:uLnTx/>
              <a:uFillTx/>
              <a:latin typeface="EYInterstate Light"/>
              <a:cs typeface="Arial"/>
            </a:endParaRPr>
          </a:p>
          <a:p>
            <a:pPr marL="267970" lvl="1" indent="-171450">
              <a:buClr>
                <a:srgbClr val="FFE600"/>
              </a:buClr>
              <a:buFont typeface="EYInterstate Light" panose="02000506000000020004" pitchFamily="2" charset="0"/>
              <a:buChar char="•"/>
              <a:defRPr/>
            </a:pPr>
            <a:r>
              <a:rPr kumimoji="0" lang="es-MX" sz="1200" b="0" i="0" u="none" strike="noStrike" kern="1200" cap="none" spc="0" normalizeH="0" baseline="0" noProof="0">
                <a:ln>
                  <a:noFill/>
                </a:ln>
                <a:solidFill>
                  <a:srgbClr val="000000"/>
                </a:solidFill>
                <a:effectLst/>
                <a:uLnTx/>
                <a:uFillTx/>
                <a:latin typeface="EYInterstate Light"/>
              </a:rPr>
              <a:t>Recomendaciones BEPS: No deducibilidad de</a:t>
            </a:r>
            <a:r>
              <a:rPr lang="es-MX" sz="1200">
                <a:solidFill>
                  <a:srgbClr val="000000"/>
                </a:solidFill>
                <a:latin typeface="EYInterstate Light"/>
              </a:rPr>
              <a:t>  </a:t>
            </a:r>
            <a:r>
              <a:rPr kumimoji="0" lang="es-MX" sz="1200" b="0" i="0" u="none" strike="noStrike" kern="1200" cap="none" spc="0" normalizeH="0" baseline="0" noProof="0">
                <a:ln>
                  <a:noFill/>
                </a:ln>
                <a:solidFill>
                  <a:srgbClr val="000000"/>
                </a:solidFill>
                <a:effectLst/>
                <a:uLnTx/>
                <a:uFillTx/>
                <a:latin typeface="EYInterstate Light"/>
              </a:rPr>
              <a:t>pagos a REFIPRES, ILR (30% EBITDA) y MDR</a:t>
            </a:r>
            <a:r>
              <a:rPr lang="es-MX" sz="1200">
                <a:solidFill>
                  <a:srgbClr val="000000"/>
                </a:solidFill>
                <a:latin typeface="EYInterstate Light"/>
              </a:rPr>
              <a:t> </a:t>
            </a:r>
            <a:endParaRPr lang="es-MX" sz="1200" b="0" i="0" u="none" strike="noStrike" kern="1200" cap="none" spc="0" normalizeH="0" baseline="0" noProof="0">
              <a:ln>
                <a:noFill/>
              </a:ln>
              <a:solidFill>
                <a:srgbClr val="000000"/>
              </a:solidFill>
              <a:effectLst/>
              <a:uLnTx/>
              <a:uFillTx/>
              <a:latin typeface="EYInterstate Light" panose="02000506000000020004" pitchFamily="2" charset="0"/>
              <a:cs typeface="Arial"/>
            </a:endParaRPr>
          </a:p>
          <a:p>
            <a:pPr marL="267970" lvl="1" indent="-171450">
              <a:buClr>
                <a:srgbClr val="FFE600"/>
              </a:buClr>
              <a:buFont typeface="EYInterstate Light" panose="02000506000000020004" pitchFamily="2" charset="0"/>
              <a:buChar char="•"/>
              <a:defRPr/>
            </a:pPr>
            <a:r>
              <a:rPr kumimoji="0" lang="es-MX" sz="1200" b="0" i="0" u="none" strike="noStrike" kern="1200" cap="none" spc="0" normalizeH="0" baseline="0" noProof="0">
                <a:ln>
                  <a:noFill/>
                </a:ln>
                <a:solidFill>
                  <a:srgbClr val="000000"/>
                </a:solidFill>
                <a:effectLst/>
                <a:uLnTx/>
                <a:uFillTx/>
                <a:latin typeface="EYInterstate Light"/>
              </a:rPr>
              <a:t>Nuevo GAAR y sanciones penales</a:t>
            </a:r>
            <a:r>
              <a:rPr lang="es-MX" sz="1200">
                <a:solidFill>
                  <a:srgbClr val="000000"/>
                </a:solidFill>
                <a:latin typeface="EYInterstate Light"/>
              </a:rPr>
              <a:t> </a:t>
            </a:r>
            <a:endParaRPr lang="en-US" sz="1200">
              <a:solidFill>
                <a:srgbClr val="000000"/>
              </a:solidFill>
              <a:latin typeface="EYInterstate Light" panose="02000506000000020004" pitchFamily="2" charset="0"/>
              <a:cs typeface="Arial"/>
            </a:endParaRPr>
          </a:p>
          <a:p>
            <a:pPr marL="26797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cap="none" spc="0" normalizeH="0" baseline="0" noProof="0">
              <a:ln>
                <a:noFill/>
              </a:ln>
              <a:solidFill>
                <a:srgbClr val="000000"/>
              </a:solidFill>
              <a:effectLst/>
              <a:uLnTx/>
              <a:uFillTx/>
              <a:latin typeface="EYInterstate Light" panose="02000506000000020004" pitchFamily="2" charset="0"/>
              <a:cs typeface="Arial"/>
            </a:endParaRPr>
          </a:p>
          <a:p>
            <a:pPr algn="ctr">
              <a:defRPr/>
            </a:pPr>
            <a:r>
              <a:rPr lang="en-US" sz="1200" b="1">
                <a:solidFill>
                  <a:srgbClr val="000000"/>
                </a:solidFill>
                <a:latin typeface="EYInterstate Light"/>
              </a:rPr>
              <a:t>Reforma Fiscal 2021:</a:t>
            </a:r>
          </a:p>
          <a:p>
            <a:pPr algn="ctr">
              <a:defRPr/>
            </a:pPr>
            <a:endParaRPr lang="en-US" sz="1200" b="1">
              <a:solidFill>
                <a:srgbClr val="000000"/>
              </a:solidFill>
              <a:latin typeface="EYInterstate Light" panose="02000506000000020004" pitchFamily="2" charset="0"/>
            </a:endParaRPr>
          </a:p>
          <a:p>
            <a:pPr marL="171450" indent="-171450">
              <a:buClr>
                <a:srgbClr val="FFE600"/>
              </a:buClr>
              <a:buFont typeface="EYInterstate Light" panose="02000506000000020004" pitchFamily="2" charset="0"/>
              <a:buChar char="•"/>
              <a:defRPr/>
            </a:pPr>
            <a:r>
              <a:rPr kumimoji="0" lang="es-MX" sz="1200" b="0" i="0" u="none" strike="noStrike" kern="1200" cap="none" spc="0" normalizeH="0" baseline="0" noProof="0">
                <a:ln>
                  <a:noFill/>
                </a:ln>
                <a:solidFill>
                  <a:srgbClr val="000000"/>
                </a:solidFill>
                <a:effectLst/>
                <a:uLnTx/>
                <a:uFillTx/>
                <a:latin typeface="EYInterstate Light"/>
              </a:rPr>
              <a:t>Eliminación del crédito (50%) del derecho minero ordinario (cuota de superficie) frente al derecho minero especial (7.5% EBITDA)</a:t>
            </a:r>
            <a:endParaRPr lang="es-MX" sz="1200" b="0" i="0" u="none" strike="noStrike" kern="1200" cap="none" spc="0" normalizeH="0" baseline="0" noProof="0">
              <a:ln>
                <a:noFill/>
              </a:ln>
              <a:solidFill>
                <a:srgbClr val="000000"/>
              </a:solidFill>
              <a:effectLst/>
              <a:uLnTx/>
              <a:uFillTx/>
              <a:latin typeface="EYInterstate Light"/>
            </a:endParaRPr>
          </a:p>
          <a:p>
            <a:pPr>
              <a:defRPr/>
            </a:pPr>
            <a:endParaRPr lang="en-US" sz="1200" b="1">
              <a:solidFill>
                <a:srgbClr val="000000"/>
              </a:solidFill>
              <a:latin typeface="EYInterstate Light" panose="02000506000000020004" pitchFamily="2" charset="0"/>
            </a:endParaRPr>
          </a:p>
          <a:p>
            <a:pPr marR="0" lvl="0" algn="l" defTabSz="9144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a:ln>
                <a:noFill/>
              </a:ln>
              <a:solidFill>
                <a:srgbClr val="000000"/>
              </a:solidFill>
              <a:effectLst/>
              <a:uLnTx/>
              <a:uFillTx/>
              <a:latin typeface="EYInterstate Light" panose="02000506000000020004" pitchFamily="2" charset="0"/>
            </a:endParaRPr>
          </a:p>
          <a:p>
            <a:pPr marL="26797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cap="none" spc="0" normalizeH="0" baseline="0" noProof="0">
              <a:ln>
                <a:noFill/>
              </a:ln>
              <a:solidFill>
                <a:srgbClr val="000000"/>
              </a:solidFill>
              <a:effectLst/>
              <a:uLnTx/>
              <a:uFillTx/>
              <a:latin typeface="EYInterstate Light" panose="02000506000000020004" pitchFamily="2" charset="0"/>
              <a:cs typeface="Arial"/>
            </a:endParaRPr>
          </a:p>
        </p:txBody>
      </p:sp>
      <p:sp>
        <p:nvSpPr>
          <p:cNvPr id="8" name="TextBox 13">
            <a:extLst>
              <a:ext uri="{FF2B5EF4-FFF2-40B4-BE49-F238E27FC236}">
                <a16:creationId xmlns:a16="http://schemas.microsoft.com/office/drawing/2014/main" id="{A307E2A0-D72F-62BE-BD19-EBE5E6909193}"/>
              </a:ext>
            </a:extLst>
          </p:cNvPr>
          <p:cNvSpPr txBox="1"/>
          <p:nvPr/>
        </p:nvSpPr>
        <p:spPr>
          <a:xfrm>
            <a:off x="4002328" y="2227612"/>
            <a:ext cx="6339896" cy="3046988"/>
          </a:xfrm>
          <a:prstGeom prst="rect">
            <a:avLst/>
          </a:prstGeom>
          <a:noFill/>
        </p:spPr>
        <p:txBody>
          <a:bodyPr wrap="square" lIns="91440" tIns="45720" rIns="91440" bIns="45720" anchor="t">
            <a:spAutoFit/>
          </a:bodyPr>
          <a:lstStyle/>
          <a:p>
            <a:pPr marR="0" lvl="0" algn="ctr" defTabSz="914400" rtl="0" eaLnBrk="1" fontAlgn="auto" latinLnBrk="0" hangingPunct="1">
              <a:lnSpc>
                <a:spcPct val="100000"/>
              </a:lnSpc>
              <a:spcBef>
                <a:spcPts val="0"/>
              </a:spcBef>
              <a:spcAft>
                <a:spcPts val="0"/>
              </a:spcAft>
              <a:buClrTx/>
              <a:buSzTx/>
              <a:tabLst/>
              <a:defRPr/>
            </a:pPr>
            <a:r>
              <a:rPr kumimoji="0" lang="es-MX" sz="1200" b="1" i="0" u="none" strike="noStrike" kern="1200" cap="none" spc="0" normalizeH="0" baseline="0" noProof="0">
                <a:ln>
                  <a:noFill/>
                </a:ln>
                <a:solidFill>
                  <a:srgbClr val="000000"/>
                </a:solidFill>
                <a:effectLst/>
                <a:uLnTx/>
                <a:uFillTx/>
                <a:latin typeface="EYInterstate Light"/>
              </a:rPr>
              <a:t>Reforma Fiscal 2022:</a:t>
            </a:r>
          </a:p>
          <a:p>
            <a:pPr marR="0" lvl="0" algn="l" defTabSz="914400" rtl="0" eaLnBrk="1" fontAlgn="auto" latinLnBrk="0" hangingPunct="1">
              <a:lnSpc>
                <a:spcPct val="100000"/>
              </a:lnSpc>
              <a:spcBef>
                <a:spcPts val="0"/>
              </a:spcBef>
              <a:spcAft>
                <a:spcPts val="0"/>
              </a:spcAft>
              <a:buClrTx/>
              <a:buSzTx/>
              <a:tabLst/>
              <a:defRPr/>
            </a:pPr>
            <a:endParaRPr kumimoji="0" lang="es-MX" sz="1200" b="0" i="0" u="none" strike="noStrike" kern="1200" cap="none" spc="0" normalizeH="0" baseline="0" noProof="0">
              <a:ln>
                <a:noFill/>
              </a:ln>
              <a:solidFill>
                <a:srgbClr val="000000"/>
              </a:solidFill>
              <a:effectLst/>
              <a:uLnTx/>
              <a:uFillTx/>
              <a:latin typeface="EYInterstate Light" panose="02000506000000020004" pitchFamily="2" charset="0"/>
            </a:endParaRPr>
          </a:p>
          <a:p>
            <a:pPr marL="356870" marR="0" lvl="1" indent="-171450" algn="l" defTabSz="914400" rtl="0" eaLnBrk="1" fontAlgn="auto" latinLnBrk="0" hangingPunct="1">
              <a:lnSpc>
                <a:spcPct val="100000"/>
              </a:lnSpc>
              <a:spcBef>
                <a:spcPts val="0"/>
              </a:spcBef>
              <a:spcAft>
                <a:spcPts val="0"/>
              </a:spcAft>
              <a:buClr>
                <a:srgbClr val="FFE600"/>
              </a:buClr>
              <a:buSzTx/>
              <a:buFont typeface="EYInterstate Light" panose="02000506000000020004" pitchFamily="2" charset="0"/>
              <a:buChar char="•"/>
              <a:tabLst/>
              <a:defRPr/>
            </a:pPr>
            <a:r>
              <a:rPr kumimoji="0" lang="es-MX" sz="1200" b="0" i="0" u="none" strike="noStrike" kern="1200" cap="none" spc="0" normalizeH="0" baseline="0" noProof="0">
                <a:ln>
                  <a:noFill/>
                </a:ln>
                <a:solidFill>
                  <a:srgbClr val="000000"/>
                </a:solidFill>
                <a:effectLst/>
                <a:uLnTx/>
                <a:uFillTx/>
                <a:latin typeface="EYInterstate Light"/>
              </a:rPr>
              <a:t>Dictamen fiscal obligatorio con mayores sanciones al auditor</a:t>
            </a:r>
            <a:endParaRPr lang="es-MX" sz="1200" b="0" i="0" u="none" strike="noStrike" kern="1200" cap="none" spc="0" normalizeH="0" baseline="0" noProof="0">
              <a:ln>
                <a:noFill/>
              </a:ln>
              <a:solidFill>
                <a:srgbClr val="000000"/>
              </a:solidFill>
              <a:effectLst/>
              <a:uLnTx/>
              <a:uFillTx/>
              <a:latin typeface="EYInterstate Light"/>
            </a:endParaRPr>
          </a:p>
          <a:p>
            <a:pPr marL="356870" marR="0" lvl="1" indent="-171450" algn="l" defTabSz="914400" rtl="0" eaLnBrk="1" fontAlgn="auto" latinLnBrk="0" hangingPunct="1">
              <a:lnSpc>
                <a:spcPct val="100000"/>
              </a:lnSpc>
              <a:spcBef>
                <a:spcPts val="0"/>
              </a:spcBef>
              <a:spcAft>
                <a:spcPts val="0"/>
              </a:spcAft>
              <a:buClr>
                <a:srgbClr val="FFE600"/>
              </a:buClr>
              <a:buSzTx/>
              <a:buFont typeface="EYInterstate Light" panose="02000506000000020004" pitchFamily="2" charset="0"/>
              <a:buChar char="•"/>
              <a:tabLst/>
              <a:defRPr/>
            </a:pPr>
            <a:r>
              <a:rPr lang="es-MX" sz="1200">
                <a:solidFill>
                  <a:srgbClr val="000000"/>
                </a:solidFill>
                <a:latin typeface="EYInterstate Light"/>
              </a:rPr>
              <a:t>Eliminación permanente del derecho sobre minería contra el derecho especial sobre minería (7.5% EBITDA)</a:t>
            </a:r>
            <a:endParaRPr lang="es-MX" sz="1200" b="0" i="0" u="none" strike="noStrike" kern="1200" cap="none" spc="0" normalizeH="0" baseline="0" noProof="0">
              <a:ln>
                <a:noFill/>
              </a:ln>
              <a:solidFill>
                <a:srgbClr val="000000"/>
              </a:solidFill>
              <a:effectLst/>
              <a:uLnTx/>
              <a:uFillTx/>
              <a:latin typeface="EYInterstate Light"/>
            </a:endParaRPr>
          </a:p>
          <a:p>
            <a:pPr marL="356870" marR="0" lvl="1" indent="-171450" algn="l" defTabSz="914400" rtl="0" eaLnBrk="1" fontAlgn="auto" latinLnBrk="0" hangingPunct="1">
              <a:lnSpc>
                <a:spcPct val="100000"/>
              </a:lnSpc>
              <a:spcBef>
                <a:spcPts val="0"/>
              </a:spcBef>
              <a:spcAft>
                <a:spcPts val="0"/>
              </a:spcAft>
              <a:buClr>
                <a:srgbClr val="FFE600"/>
              </a:buClr>
              <a:buSzTx/>
              <a:buFont typeface="EYInterstate Light" panose="02000506000000020004" pitchFamily="2" charset="0"/>
              <a:buChar char="•"/>
              <a:tabLst/>
              <a:defRPr/>
            </a:pPr>
            <a:r>
              <a:rPr lang="es-MX" sz="1200">
                <a:solidFill>
                  <a:srgbClr val="000000"/>
                </a:solidFill>
                <a:latin typeface="EYInterstate Light"/>
              </a:rPr>
              <a:t>Cambios en la depreciación de las concesiones (de 10% de la vida de la mina) y trabajos mineros (del 100% al 5%)</a:t>
            </a:r>
            <a:endParaRPr lang="es-MX" sz="1200" b="0" i="0" u="none" strike="noStrike" kern="1200" cap="none" spc="0" normalizeH="0" baseline="0" noProof="0">
              <a:ln>
                <a:noFill/>
              </a:ln>
              <a:solidFill>
                <a:srgbClr val="000000"/>
              </a:solidFill>
              <a:effectLst/>
              <a:uLnTx/>
              <a:uFillTx/>
              <a:latin typeface="EYInterstate Light"/>
            </a:endParaRPr>
          </a:p>
          <a:p>
            <a:pPr marL="356870" marR="0" lvl="1" indent="-171450" algn="l" defTabSz="914400" rtl="0" eaLnBrk="1" fontAlgn="auto" latinLnBrk="0" hangingPunct="1">
              <a:lnSpc>
                <a:spcPct val="100000"/>
              </a:lnSpc>
              <a:spcBef>
                <a:spcPts val="0"/>
              </a:spcBef>
              <a:spcAft>
                <a:spcPts val="0"/>
              </a:spcAft>
              <a:buClr>
                <a:srgbClr val="FFE600"/>
              </a:buClr>
              <a:buSzTx/>
              <a:buFont typeface="EYInterstate Light" panose="02000506000000020004" pitchFamily="2" charset="0"/>
              <a:buChar char="•"/>
              <a:tabLst/>
              <a:defRPr/>
            </a:pPr>
            <a:r>
              <a:rPr lang="es-MX" sz="1200">
                <a:solidFill>
                  <a:srgbClr val="000000"/>
                </a:solidFill>
                <a:latin typeface="EYInterstate Light"/>
              </a:rPr>
              <a:t>Eliminación de beneficios fiscales por financiamiento </a:t>
            </a:r>
            <a:r>
              <a:rPr lang="es-MX" sz="1200" err="1">
                <a:solidFill>
                  <a:srgbClr val="000000"/>
                </a:solidFill>
                <a:latin typeface="EYInterstate Light"/>
              </a:rPr>
              <a:t>inter-compañía</a:t>
            </a:r>
            <a:r>
              <a:rPr lang="es-MX" sz="1200">
                <a:solidFill>
                  <a:srgbClr val="000000"/>
                </a:solidFill>
                <a:latin typeface="EYInterstate Light"/>
              </a:rPr>
              <a:t> (SOFOM)</a:t>
            </a:r>
            <a:endParaRPr lang="es-MX" sz="1200" b="0" i="0" u="none" strike="noStrike" kern="1200" cap="none" spc="0" normalizeH="0" baseline="0" noProof="0">
              <a:ln>
                <a:noFill/>
              </a:ln>
              <a:solidFill>
                <a:srgbClr val="000000"/>
              </a:solidFill>
              <a:effectLst/>
              <a:uLnTx/>
              <a:uFillTx/>
              <a:latin typeface="EYInterstate Light"/>
            </a:endParaRPr>
          </a:p>
          <a:p>
            <a:pPr marL="356870" lvl="1" indent="-171450">
              <a:buClr>
                <a:srgbClr val="FFE600"/>
              </a:buClr>
              <a:buFont typeface="EYInterstate Light" panose="02000506000000020004" pitchFamily="2" charset="0"/>
              <a:buChar char="•"/>
              <a:defRPr/>
            </a:pPr>
            <a:r>
              <a:rPr lang="es-MX" sz="1200">
                <a:solidFill>
                  <a:srgbClr val="000000"/>
                </a:solidFill>
                <a:latin typeface="EYInterstate Light"/>
              </a:rPr>
              <a:t>Se incorpora el requisito de “razón de negocios” para reestructuras corporativas y operaciones de financiamiento, y como nueva obligación en caso de fusiones y escisiones. </a:t>
            </a:r>
            <a:endParaRPr lang="es-MX" sz="1200" b="0" i="0" u="none" strike="noStrike" kern="1200" cap="none" spc="0" normalizeH="0" baseline="0" noProof="0">
              <a:ln>
                <a:noFill/>
              </a:ln>
              <a:solidFill>
                <a:srgbClr val="000000"/>
              </a:solidFill>
              <a:effectLst/>
              <a:uLnTx/>
              <a:uFillTx/>
              <a:latin typeface="EYInterstate Light" panose="02000506000000020004" pitchFamily="2" charset="0"/>
            </a:endParaRPr>
          </a:p>
          <a:p>
            <a:pPr marL="356870" lvl="1" indent="-171450">
              <a:buClr>
                <a:srgbClr val="FFE600"/>
              </a:buClr>
              <a:buFont typeface="EYInterstate Light" panose="02000506000000020004" pitchFamily="2" charset="0"/>
              <a:buChar char="•"/>
              <a:defRPr/>
            </a:pPr>
            <a:r>
              <a:rPr lang="es-MX" sz="1200">
                <a:solidFill>
                  <a:srgbClr val="000000"/>
                </a:solidFill>
                <a:latin typeface="EYInterstate Light"/>
              </a:rPr>
              <a:t>Obligación de informar de las transferencias de acciones entre residentes en el extranjero y representantes legales. </a:t>
            </a:r>
            <a:endParaRPr lang="es-MX" sz="1200">
              <a:solidFill>
                <a:srgbClr val="000000"/>
              </a:solidFill>
              <a:latin typeface="EYInterstate Light" panose="02000506000000020004" pitchFamily="2" charset="0"/>
            </a:endParaRPr>
          </a:p>
          <a:p>
            <a:pPr marL="356870" marR="0" lvl="1" indent="-171450" algn="l" defTabSz="914400" rtl="0" eaLnBrk="1" fontAlgn="auto" latinLnBrk="0" hangingPunct="1">
              <a:lnSpc>
                <a:spcPct val="100000"/>
              </a:lnSpc>
              <a:spcBef>
                <a:spcPts val="0"/>
              </a:spcBef>
              <a:spcAft>
                <a:spcPts val="0"/>
              </a:spcAft>
              <a:buClr>
                <a:srgbClr val="FFE600"/>
              </a:buClr>
              <a:buSzTx/>
              <a:buFont typeface="EYInterstate Light" panose="02000506000000020004" pitchFamily="2" charset="0"/>
              <a:buChar char="•"/>
              <a:tabLst/>
              <a:defRPr/>
            </a:pPr>
            <a:r>
              <a:rPr lang="es-MX" sz="1200">
                <a:solidFill>
                  <a:srgbClr val="000000"/>
                </a:solidFill>
                <a:latin typeface="EYInterstate Light"/>
              </a:rPr>
              <a:t>Nueva obligación de identificar y conservar la información relativa a los beneficiarios efectivos (“UBO”).</a:t>
            </a:r>
          </a:p>
          <a:p>
            <a:pPr marL="356870" lvl="1" indent="-171450">
              <a:buClr>
                <a:srgbClr val="FFE600"/>
              </a:buClr>
              <a:buFont typeface="EYInterstate Light" panose="02000506000000020004" pitchFamily="2" charset="0"/>
              <a:buChar char="•"/>
              <a:defRPr/>
            </a:pPr>
            <a:r>
              <a:rPr lang="es-MX" sz="1200">
                <a:solidFill>
                  <a:srgbClr val="000000"/>
                </a:solidFill>
                <a:latin typeface="EYInterstate Light"/>
              </a:rPr>
              <a:t>Rechazo de los créditos de IVA por actividades realizadas fuera de México o no contempladas en la Ley del IVA. </a:t>
            </a:r>
            <a:endParaRPr lang="es-MX" sz="1200" b="0" i="0" u="none" strike="noStrike" kern="1200" cap="none" spc="0" normalizeH="0" baseline="0" noProof="0">
              <a:ln>
                <a:noFill/>
              </a:ln>
              <a:solidFill>
                <a:srgbClr val="000000"/>
              </a:solidFill>
              <a:effectLst/>
              <a:uLnTx/>
              <a:uFillTx/>
              <a:latin typeface="EYInterstate Light" panose="02000506000000020004" pitchFamily="2" charset="0"/>
            </a:endParaRPr>
          </a:p>
        </p:txBody>
      </p:sp>
      <p:pic>
        <p:nvPicPr>
          <p:cNvPr id="3" name="Imagen 3" descr="Imagen que contiene alimentos, dibujo&#10;&#10;Descripción generada automáticamente">
            <a:extLst>
              <a:ext uri="{FF2B5EF4-FFF2-40B4-BE49-F238E27FC236}">
                <a16:creationId xmlns:a16="http://schemas.microsoft.com/office/drawing/2014/main" id="{977AAFCB-B561-8741-73BE-B8A9438037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71429" y="-3452"/>
            <a:ext cx="1619062" cy="987698"/>
          </a:xfrm>
          <a:prstGeom prst="rect">
            <a:avLst/>
          </a:prstGeom>
        </p:spPr>
      </p:pic>
      <p:sp>
        <p:nvSpPr>
          <p:cNvPr id="4" name="CuadroTexto 3">
            <a:extLst>
              <a:ext uri="{FF2B5EF4-FFF2-40B4-BE49-F238E27FC236}">
                <a16:creationId xmlns:a16="http://schemas.microsoft.com/office/drawing/2014/main" id="{D19FAAE9-9262-823F-050F-78A87024A953}"/>
              </a:ext>
            </a:extLst>
          </p:cNvPr>
          <p:cNvSpPr txBox="1"/>
          <p:nvPr/>
        </p:nvSpPr>
        <p:spPr>
          <a:xfrm>
            <a:off x="6365717" y="5587685"/>
            <a:ext cx="2123723" cy="274434"/>
          </a:xfrm>
          <a:prstGeom prst="rect">
            <a:avLst/>
          </a:prstGeom>
          <a:noFill/>
        </p:spPr>
        <p:txBody>
          <a:bodyPr rot="0" spcFirstLastPara="0" vertOverflow="overflow" horzOverflow="overflow" vert="horz" wrap="none" lIns="0" tIns="36576" rIns="0" bIns="0" numCol="1" spcCol="0" rtlCol="0" fromWordArt="0" anchor="t" anchorCtr="0" forceAA="0" compatLnSpc="1">
            <a:prstTxWarp prst="textNoShape">
              <a:avLst/>
            </a:prstTxWarp>
            <a:spAutoFit/>
          </a:bodyPr>
          <a:lstStyle/>
          <a:p>
            <a:pPr>
              <a:lnSpc>
                <a:spcPct val="85000"/>
              </a:lnSpc>
              <a:spcAft>
                <a:spcPts val="600"/>
              </a:spcAft>
              <a:buClr>
                <a:schemeClr val="accent2"/>
              </a:buClr>
              <a:buSzPct val="70000"/>
            </a:pPr>
            <a:r>
              <a:rPr lang="es-ES" b="1">
                <a:solidFill>
                  <a:schemeClr val="bg1"/>
                </a:solidFill>
                <a:latin typeface="EYInterstate Light"/>
                <a:cs typeface="Arial"/>
              </a:rPr>
              <a:t>¿Reforma Fiscal 2024?</a:t>
            </a:r>
          </a:p>
        </p:txBody>
      </p:sp>
    </p:spTree>
    <p:extLst>
      <p:ext uri="{BB962C8B-B14F-4D97-AF65-F5344CB8AC3E}">
        <p14:creationId xmlns:p14="http://schemas.microsoft.com/office/powerpoint/2010/main" val="1893224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2750">
                <a:latin typeface="EYInterstate Light"/>
                <a:cs typeface="Arial"/>
              </a:rPr>
              <a:t>Reformas Fiscales en Perú, Argentina y Brasil </a:t>
            </a:r>
            <a:endParaRPr lang="es-MX" sz="2750">
              <a:latin typeface="EYInterstate Light" panose="02000506000000020004" pitchFamily="2" charset="0"/>
            </a:endParaRPr>
          </a:p>
        </p:txBody>
      </p:sp>
      <p:sp>
        <p:nvSpPr>
          <p:cNvPr id="3" name="TextBox 6">
            <a:extLst>
              <a:ext uri="{FF2B5EF4-FFF2-40B4-BE49-F238E27FC236}">
                <a16:creationId xmlns:a16="http://schemas.microsoft.com/office/drawing/2014/main" id="{5F11A0BE-EC92-30FF-3389-84A48A56A8B9}"/>
              </a:ext>
            </a:extLst>
          </p:cNvPr>
          <p:cNvSpPr txBox="1"/>
          <p:nvPr/>
        </p:nvSpPr>
        <p:spPr>
          <a:xfrm>
            <a:off x="2026056" y="1089623"/>
            <a:ext cx="9476050" cy="5730800"/>
          </a:xfrm>
          <a:prstGeom prst="rect">
            <a:avLst/>
          </a:prstGeom>
          <a:noFill/>
        </p:spPr>
        <p:txBody>
          <a:bodyPr wrap="square" lIns="91440" tIns="45720" rIns="91440" bIns="45720" anchor="t">
            <a:spAutoFit/>
          </a:bodyPr>
          <a:lstStyle/>
          <a:p>
            <a:pPr algn="just"/>
            <a:r>
              <a:rPr lang="es-MX" sz="1600">
                <a:latin typeface="EYInterstate Light"/>
                <a:cs typeface="Arial"/>
              </a:rPr>
              <a:t>En Perú el panorama político hace impensable una reforma fiscal. El presidente Pedro Castillo está bajo presión debido a diversas acusaciones, incluyendo corrupción y liderar una organización criminal, por lo que es poco viable una reforma fiscal. Pedro Castillo es el 5° presidente en 5 años. </a:t>
            </a:r>
          </a:p>
          <a:p>
            <a:pPr algn="just"/>
            <a:endParaRPr lang="es-MX" sz="1600">
              <a:latin typeface="EYInterstate Light" panose="02000506000000020004" pitchFamily="2" charset="0"/>
              <a:cs typeface="Arial"/>
            </a:endParaRPr>
          </a:p>
          <a:p>
            <a:pPr algn="just"/>
            <a:r>
              <a:rPr lang="es-MX" sz="1600">
                <a:latin typeface="EYInterstate Light"/>
                <a:cs typeface="Arial"/>
              </a:rPr>
              <a:t>El único tema que parecería modificarse es el relacionado con la recuperación anticipada del IVA en periodo preoperativo, se platea prorrogar el régimen por 3 años. </a:t>
            </a:r>
            <a:endParaRPr lang="es-MX" sz="1600">
              <a:latin typeface="EYInterstate Light" panose="02000506000000020004" pitchFamily="2" charset="0"/>
              <a:cs typeface="Arial"/>
            </a:endParaRPr>
          </a:p>
          <a:p>
            <a:pPr algn="just"/>
            <a:endParaRPr lang="es-MX" sz="1600">
              <a:latin typeface="EYInterstate Light" panose="02000506000000020004" pitchFamily="2" charset="0"/>
              <a:cs typeface="Arial"/>
            </a:endParaRPr>
          </a:p>
          <a:p>
            <a:pPr algn="just"/>
            <a:endParaRPr lang="es-MX" sz="1600">
              <a:latin typeface="EYInterstate Light" panose="02000506000000020004" pitchFamily="2" charset="0"/>
              <a:cs typeface="Arial"/>
            </a:endParaRPr>
          </a:p>
          <a:p>
            <a:pPr algn="just"/>
            <a:r>
              <a:rPr lang="es-MX" sz="1600">
                <a:latin typeface="EYInterstate Light"/>
                <a:cs typeface="Arial"/>
              </a:rPr>
              <a:t>En Argentina la inflación alcanza cifras que no se veían desde los años 90's (se espera que sea del 100% en 2022), las principales medidas que se plantean: (i) "dólar minero", tipo de cambio preferencial para la conversión de dólares, ya que la inflación es más alta que la devaluación del peso y (</a:t>
            </a:r>
            <a:r>
              <a:rPr lang="es-MX" sz="1600" err="1">
                <a:latin typeface="EYInterstate Light"/>
                <a:cs typeface="Arial"/>
              </a:rPr>
              <a:t>ii</a:t>
            </a:r>
            <a:r>
              <a:rPr lang="es-MX" sz="1600">
                <a:latin typeface="EYInterstate Light"/>
                <a:cs typeface="Arial"/>
              </a:rPr>
              <a:t>) eliminar derechos/retenciones a las exportaciones (8% para oro y 4.5% para litio y plata) para fomentar exportaciones. No se prevén cambios en el corto plazo que impacten específicamente al sector minero.</a:t>
            </a:r>
            <a:endParaRPr lang="es-MX" sz="1600">
              <a:latin typeface="EYInterstate Light" panose="02000506000000020004" pitchFamily="2" charset="0"/>
              <a:cs typeface="Arial"/>
            </a:endParaRPr>
          </a:p>
          <a:p>
            <a:pPr algn="just"/>
            <a:endParaRPr lang="es-MX" sz="1600">
              <a:latin typeface="EYInterstate Light"/>
              <a:cs typeface="Arial"/>
            </a:endParaRPr>
          </a:p>
          <a:p>
            <a:pPr algn="just"/>
            <a:endParaRPr lang="es-MX" sz="1600">
              <a:latin typeface="EYInterstate Light"/>
              <a:cs typeface="Arial"/>
            </a:endParaRPr>
          </a:p>
          <a:p>
            <a:pPr algn="just"/>
            <a:r>
              <a:rPr lang="es-MX" sz="1600">
                <a:latin typeface="EYInterstate Light"/>
                <a:cs typeface="Arial"/>
              </a:rPr>
              <a:t>En Brasil, la reciente elección de Lula como presidente plantea retos interesantes para el sector. Se espera que continúe la reforma fiscal que está siendo analizada por el Congreso, pero con importantes modificaciones como parte de la agenda de la nueva administración. Es muy temprano para saber el impacto para el sector minero.   </a:t>
            </a:r>
            <a:endParaRPr lang="es-MX" sz="1600">
              <a:latin typeface="EYInterstate Light" panose="02000506000000020004" pitchFamily="2" charset="0"/>
              <a:cs typeface="Arial"/>
            </a:endParaRPr>
          </a:p>
          <a:p>
            <a:pPr algn="just">
              <a:lnSpc>
                <a:spcPct val="85000"/>
              </a:lnSpc>
              <a:spcAft>
                <a:spcPts val="600"/>
              </a:spcAft>
              <a:buClr>
                <a:srgbClr val="FFE600"/>
              </a:buClr>
              <a:buSzPct val="70000"/>
            </a:pPr>
            <a:endParaRPr lang="es-MX" sz="1200">
              <a:latin typeface="EYInterstate Light" panose="02000506000000020004" pitchFamily="2" charset="0"/>
              <a:cs typeface="Arial"/>
            </a:endParaRPr>
          </a:p>
          <a:p>
            <a:pPr algn="just">
              <a:lnSpc>
                <a:spcPct val="85000"/>
              </a:lnSpc>
              <a:spcAft>
                <a:spcPts val="600"/>
              </a:spcAft>
              <a:buClr>
                <a:srgbClr val="FFE600"/>
              </a:buClr>
              <a:buSzPct val="70000"/>
            </a:pPr>
            <a:endParaRPr lang="es-MX" sz="1200" b="1">
              <a:latin typeface="EYInterstate Light" panose="02000506000000020004" pitchFamily="2" charset="0"/>
              <a:cs typeface="Arial"/>
            </a:endParaRPr>
          </a:p>
          <a:p>
            <a:pPr algn="just"/>
            <a:endParaRPr lang="es-MX" sz="1600">
              <a:latin typeface="EYInterstate Light" panose="02000506000000020004" pitchFamily="2" charset="0"/>
            </a:endParaRPr>
          </a:p>
        </p:txBody>
      </p:sp>
      <p:pic>
        <p:nvPicPr>
          <p:cNvPr id="4" name="Imagen 4">
            <a:extLst>
              <a:ext uri="{FF2B5EF4-FFF2-40B4-BE49-F238E27FC236}">
                <a16:creationId xmlns:a16="http://schemas.microsoft.com/office/drawing/2014/main" id="{FEAA10CE-AE85-57CA-D26D-19339DB607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2618" y="5151917"/>
            <a:ext cx="1241834" cy="763840"/>
          </a:xfrm>
          <a:prstGeom prst="rect">
            <a:avLst/>
          </a:prstGeom>
        </p:spPr>
      </p:pic>
      <p:pic>
        <p:nvPicPr>
          <p:cNvPr id="5" name="Imagen 5" descr="Imagen que contiene Diagrama&#10;&#10;Descripción generada automáticamente">
            <a:extLst>
              <a:ext uri="{FF2B5EF4-FFF2-40B4-BE49-F238E27FC236}">
                <a16:creationId xmlns:a16="http://schemas.microsoft.com/office/drawing/2014/main" id="{CD7E39AD-A3D2-449D-228B-EADDDD08E5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636" y="3416267"/>
            <a:ext cx="1246267" cy="776619"/>
          </a:xfrm>
          <a:prstGeom prst="rect">
            <a:avLst/>
          </a:prstGeom>
        </p:spPr>
      </p:pic>
      <p:pic>
        <p:nvPicPr>
          <p:cNvPr id="6" name="Imagen 7" descr="Logotipo, nombre de la empresa&#10;&#10;Descripción generada automáticamente">
            <a:extLst>
              <a:ext uri="{FF2B5EF4-FFF2-40B4-BE49-F238E27FC236}">
                <a16:creationId xmlns:a16="http://schemas.microsoft.com/office/drawing/2014/main" id="{8A3687D4-AAC6-552F-45D6-9F3BFA0085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5636" y="1431424"/>
            <a:ext cx="1238816" cy="859230"/>
          </a:xfrm>
          <a:prstGeom prst="rect">
            <a:avLst/>
          </a:prstGeom>
        </p:spPr>
      </p:pic>
    </p:spTree>
    <p:extLst>
      <p:ext uri="{BB962C8B-B14F-4D97-AF65-F5344CB8AC3E}">
        <p14:creationId xmlns:p14="http://schemas.microsoft.com/office/powerpoint/2010/main" val="2961524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25B2A9-A0B0-7E05-0192-013674D7062D}"/>
              </a:ext>
            </a:extLst>
          </p:cNvPr>
          <p:cNvSpPr>
            <a:spLocks noGrp="1"/>
          </p:cNvSpPr>
          <p:nvPr>
            <p:ph type="ctrTitle"/>
          </p:nvPr>
        </p:nvSpPr>
        <p:spPr>
          <a:xfrm>
            <a:off x="4807240" y="2380199"/>
            <a:ext cx="6397468" cy="860400"/>
          </a:xfrm>
        </p:spPr>
        <p:txBody>
          <a:bodyPr anchor="t">
            <a:normAutofit/>
          </a:bodyPr>
          <a:lstStyle/>
          <a:p>
            <a:pPr>
              <a:spcBef>
                <a:spcPct val="20000"/>
              </a:spcBef>
              <a:buClr>
                <a:schemeClr val="accent2"/>
              </a:buClr>
              <a:buSzPct val="70000"/>
            </a:pPr>
            <a:r>
              <a:rPr lang="es-ES" sz="3000">
                <a:latin typeface="EYInterstate Light" panose="02000506000000020004" pitchFamily="2" charset="0"/>
                <a:ea typeface="+mn-lt"/>
                <a:cs typeface="+mn-lt"/>
              </a:rPr>
              <a:t>TEMA 4</a:t>
            </a:r>
          </a:p>
        </p:txBody>
      </p:sp>
      <p:sp>
        <p:nvSpPr>
          <p:cNvPr id="8" name="Subtitle 2">
            <a:extLst>
              <a:ext uri="{FF2B5EF4-FFF2-40B4-BE49-F238E27FC236}">
                <a16:creationId xmlns:a16="http://schemas.microsoft.com/office/drawing/2014/main" id="{C9D5F2EE-521B-E2B2-2780-7E3BF2236023}"/>
              </a:ext>
            </a:extLst>
          </p:cNvPr>
          <p:cNvSpPr>
            <a:spLocks noGrp="1"/>
          </p:cNvSpPr>
          <p:nvPr>
            <p:ph type="subTitle" idx="1"/>
          </p:nvPr>
        </p:nvSpPr>
        <p:spPr>
          <a:xfrm>
            <a:off x="4807240" y="3291759"/>
            <a:ext cx="6397468" cy="645742"/>
          </a:xfrm>
        </p:spPr>
        <p:txBody>
          <a:bodyPr/>
          <a:lstStyle/>
          <a:p>
            <a:r>
              <a:rPr lang="es-MX" sz="1950">
                <a:latin typeface="EYInterstate Light" panose="02000506000000020004" pitchFamily="2" charset="0"/>
                <a:ea typeface="+mn-lt"/>
                <a:cs typeface="+mn-lt"/>
              </a:rPr>
              <a:t>Tendencias internacionales</a:t>
            </a:r>
          </a:p>
          <a:p>
            <a:endParaRPr lang="es-MX" sz="1950">
              <a:latin typeface="EYInterstate Light" panose="02000506000000020004" pitchFamily="2" charset="0"/>
              <a:ea typeface="+mn-lt"/>
              <a:cs typeface="+mn-lt"/>
            </a:endParaRPr>
          </a:p>
        </p:txBody>
      </p:sp>
    </p:spTree>
    <p:extLst>
      <p:ext uri="{BB962C8B-B14F-4D97-AF65-F5344CB8AC3E}">
        <p14:creationId xmlns:p14="http://schemas.microsoft.com/office/powerpoint/2010/main" val="3916903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2750">
                <a:latin typeface="EYInterstate Light" panose="02000506000000020004" pitchFamily="2" charset="0"/>
              </a:rPr>
              <a:t>Tendencias internacionales: Chile</a:t>
            </a:r>
          </a:p>
        </p:txBody>
      </p:sp>
      <p:pic>
        <p:nvPicPr>
          <p:cNvPr id="4" name="Imagen 3" descr="Imagen que contiene Icono&#10;&#10;Descripción generada automáticamente">
            <a:extLst>
              <a:ext uri="{FF2B5EF4-FFF2-40B4-BE49-F238E27FC236}">
                <a16:creationId xmlns:a16="http://schemas.microsoft.com/office/drawing/2014/main" id="{2C10209F-29C5-4B23-A4DA-043FB17853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71430" y="2456"/>
            <a:ext cx="1619062" cy="998514"/>
          </a:xfrm>
          <a:prstGeom prst="rect">
            <a:avLst/>
          </a:prstGeom>
        </p:spPr>
      </p:pic>
      <p:sp>
        <p:nvSpPr>
          <p:cNvPr id="5" name="TextBox 6">
            <a:extLst>
              <a:ext uri="{FF2B5EF4-FFF2-40B4-BE49-F238E27FC236}">
                <a16:creationId xmlns:a16="http://schemas.microsoft.com/office/drawing/2014/main" id="{E183E4EA-3C68-497D-A1DD-FA6D9ED23D27}"/>
              </a:ext>
            </a:extLst>
          </p:cNvPr>
          <p:cNvSpPr txBox="1"/>
          <p:nvPr/>
        </p:nvSpPr>
        <p:spPr>
          <a:xfrm>
            <a:off x="609601" y="1089623"/>
            <a:ext cx="10972800" cy="4493538"/>
          </a:xfrm>
          <a:prstGeom prst="rect">
            <a:avLst/>
          </a:prstGeom>
          <a:noFill/>
        </p:spPr>
        <p:txBody>
          <a:bodyPr wrap="square" lIns="91440" tIns="45720" rIns="91440" bIns="45720" anchor="t">
            <a:spAutoFit/>
          </a:bodyPr>
          <a:lstStyle/>
          <a:p>
            <a:pPr algn="just"/>
            <a:r>
              <a:rPr lang="es-MX" sz="1600" b="1" dirty="0">
                <a:solidFill>
                  <a:schemeClr val="tx1">
                    <a:lumMod val="75000"/>
                    <a:lumOff val="25000"/>
                  </a:schemeClr>
                </a:solidFill>
                <a:latin typeface="EYInterstate Light"/>
                <a:cs typeface="Arial"/>
              </a:rPr>
              <a:t>Propuesta de reforma</a:t>
            </a:r>
          </a:p>
          <a:p>
            <a:pPr algn="just"/>
            <a:endParaRPr lang="es-MX" sz="1400" dirty="0">
              <a:solidFill>
                <a:schemeClr val="tx1">
                  <a:lumMod val="75000"/>
                  <a:lumOff val="25000"/>
                </a:schemeClr>
              </a:solidFill>
              <a:latin typeface="EYInterstate Light"/>
              <a:cs typeface="Arial"/>
            </a:endParaRPr>
          </a:p>
          <a:p>
            <a:pPr marL="173038" lvl="1" indent="-171450" algn="just">
              <a:buClr>
                <a:srgbClr val="FFE600"/>
              </a:buClr>
              <a:buFont typeface="EYInterstate Light" panose="02000506000000020004" pitchFamily="2" charset="0"/>
              <a:buChar char="•"/>
              <a:defRPr/>
            </a:pPr>
            <a:r>
              <a:rPr lang="es-MX" sz="1600" b="1" dirty="0">
                <a:solidFill>
                  <a:schemeClr val="tx1">
                    <a:lumMod val="75000"/>
                    <a:lumOff val="25000"/>
                  </a:schemeClr>
                </a:solidFill>
                <a:latin typeface="EYInterstate Light"/>
              </a:rPr>
              <a:t>Jurisdicciones de baja tributación</a:t>
            </a:r>
          </a:p>
          <a:p>
            <a:pPr marL="817200" lvl="2" indent="-171450" algn="just">
              <a:buClr>
                <a:srgbClr val="FFE600"/>
              </a:buClr>
              <a:buFont typeface="EYInterstate Light" panose="02000506000000020004" pitchFamily="2" charset="0"/>
              <a:buChar char="•"/>
              <a:defRPr/>
            </a:pPr>
            <a:r>
              <a:rPr lang="es-MX" sz="1400" dirty="0">
                <a:solidFill>
                  <a:schemeClr val="tx1">
                    <a:lumMod val="75000"/>
                    <a:lumOff val="25000"/>
                  </a:schemeClr>
                </a:solidFill>
                <a:latin typeface="EYInterstate Light" panose="02000506000000020004" pitchFamily="2" charset="0"/>
              </a:rPr>
              <a:t>Se revisan los requisitos para calificar como "jurisdicciones de baja tributación“. </a:t>
            </a:r>
          </a:p>
          <a:p>
            <a:pPr algn="just"/>
            <a:endParaRPr lang="es-MX" sz="1400" dirty="0">
              <a:solidFill>
                <a:schemeClr val="tx1">
                  <a:lumMod val="75000"/>
                  <a:lumOff val="25000"/>
                </a:schemeClr>
              </a:solidFill>
              <a:latin typeface="EYInterstate Light" panose="02000506000000020004" pitchFamily="2" charset="0"/>
            </a:endParaRPr>
          </a:p>
          <a:p>
            <a:pPr marL="114300" indent="-171450" algn="just">
              <a:buClr>
                <a:srgbClr val="FFE600"/>
              </a:buClr>
              <a:buFont typeface="EYInterstate Light" panose="02000506000000020004" pitchFamily="2" charset="0"/>
              <a:buChar char="•"/>
              <a:defRPr/>
            </a:pPr>
            <a:r>
              <a:rPr lang="es-MX" sz="1600" b="1" dirty="0">
                <a:solidFill>
                  <a:schemeClr val="tx1">
                    <a:lumMod val="75000"/>
                    <a:lumOff val="25000"/>
                  </a:schemeClr>
                </a:solidFill>
                <a:latin typeface="EYInterstate Light"/>
              </a:rPr>
              <a:t>Creación del Registro de Beneficiarios Efectivos</a:t>
            </a:r>
          </a:p>
          <a:p>
            <a:pPr marL="817200" lvl="2" indent="-171450" algn="just" fontAlgn="t">
              <a:buClr>
                <a:srgbClr val="FFE600"/>
              </a:buClr>
              <a:buSzPct val="70000"/>
              <a:buFont typeface="EYInterstate Light" panose="02000506000000020004" pitchFamily="2" charset="0"/>
              <a:buChar char="•"/>
              <a:defRPr/>
            </a:pPr>
            <a:r>
              <a:rPr lang="es-MX" sz="1400" dirty="0">
                <a:solidFill>
                  <a:schemeClr val="tx1">
                    <a:lumMod val="75000"/>
                    <a:lumOff val="25000"/>
                  </a:schemeClr>
                </a:solidFill>
                <a:latin typeface="EYInterstate Light" panose="02000506000000020004" pitchFamily="2" charset="0"/>
              </a:rPr>
              <a:t>Nuevo registro para inscribir a las personas que se benefician en última instancia de las ganancias de las empresas. </a:t>
            </a:r>
          </a:p>
          <a:p>
            <a:pPr marL="356438" lvl="1" indent="-356438" defTabSz="913943" fontAlgn="t">
              <a:buClr>
                <a:srgbClr val="FFE600"/>
              </a:buClr>
              <a:buSzPct val="70000"/>
              <a:buFont typeface="Arial" pitchFamily="34" charset="0"/>
              <a:buChar char="►"/>
              <a:defRPr/>
            </a:pPr>
            <a:endParaRPr lang="es-MX" sz="1400" dirty="0">
              <a:solidFill>
                <a:schemeClr val="tx1">
                  <a:lumMod val="75000"/>
                  <a:lumOff val="25000"/>
                </a:schemeClr>
              </a:solidFill>
              <a:latin typeface="EYInterstate Light" panose="02000506000000020004" pitchFamily="2" charset="0"/>
            </a:endParaRPr>
          </a:p>
          <a:p>
            <a:pPr marL="114300" indent="-171450" algn="just">
              <a:buClr>
                <a:srgbClr val="FFE600"/>
              </a:buClr>
              <a:buFont typeface="EYInterstate Light" panose="02000506000000020004" pitchFamily="2" charset="0"/>
              <a:buChar char="•"/>
              <a:defRPr/>
            </a:pPr>
            <a:r>
              <a:rPr lang="es-MX" sz="1600" b="1" dirty="0">
                <a:solidFill>
                  <a:schemeClr val="tx1">
                    <a:lumMod val="75000"/>
                    <a:lumOff val="25000"/>
                  </a:schemeClr>
                </a:solidFill>
                <a:latin typeface="EYInterstate Light"/>
              </a:rPr>
              <a:t>Conceptos de "Responsabilidad Tributaria" y "</a:t>
            </a:r>
            <a:r>
              <a:rPr lang="es-MX" sz="1600" b="1" dirty="0" err="1">
                <a:solidFill>
                  <a:schemeClr val="tx1">
                    <a:lumMod val="75000"/>
                    <a:lumOff val="25000"/>
                  </a:schemeClr>
                </a:solidFill>
                <a:latin typeface="EYInterstate Light"/>
              </a:rPr>
              <a:t>Whistle-Blower</a:t>
            </a:r>
            <a:r>
              <a:rPr lang="es-MX" sz="1600" b="1" dirty="0">
                <a:solidFill>
                  <a:schemeClr val="tx1">
                    <a:lumMod val="75000"/>
                    <a:lumOff val="25000"/>
                  </a:schemeClr>
                </a:solidFill>
                <a:latin typeface="EYInterstate Light"/>
              </a:rPr>
              <a:t>” (Denunciante)</a:t>
            </a:r>
            <a:endParaRPr lang="es-MX" sz="1400" dirty="0">
              <a:solidFill>
                <a:schemeClr val="tx1">
                  <a:lumMod val="75000"/>
                  <a:lumOff val="25000"/>
                </a:schemeClr>
              </a:solidFill>
              <a:latin typeface="EYInterstate Light" panose="02000506000000020004" pitchFamily="2" charset="0"/>
            </a:endParaRPr>
          </a:p>
          <a:p>
            <a:pPr marL="817200" lvl="2" indent="-171450" algn="just" fontAlgn="t">
              <a:buClr>
                <a:srgbClr val="FFE600"/>
              </a:buClr>
              <a:buSzPct val="70000"/>
              <a:buFont typeface="EYInterstate Light" panose="02000506000000020004" pitchFamily="2" charset="0"/>
              <a:buChar char="•"/>
              <a:defRPr/>
            </a:pPr>
            <a:r>
              <a:rPr lang="es-MX" sz="1400" dirty="0">
                <a:solidFill>
                  <a:schemeClr val="tx1">
                    <a:lumMod val="75000"/>
                    <a:lumOff val="25000"/>
                  </a:schemeClr>
                </a:solidFill>
                <a:latin typeface="EYInterstate Light" panose="02000506000000020004" pitchFamily="2" charset="0"/>
              </a:rPr>
              <a:t>Opción de certificar Responsabilidad Tributaria de operaciones y estrategias fiscales.</a:t>
            </a:r>
          </a:p>
          <a:p>
            <a:pPr marL="817200" lvl="2" indent="-171450" algn="just" fontAlgn="t">
              <a:buClr>
                <a:srgbClr val="FFE600"/>
              </a:buClr>
              <a:buSzPct val="70000"/>
              <a:buFont typeface="EYInterstate Light" panose="02000506000000020004" pitchFamily="2" charset="0"/>
              <a:buChar char="•"/>
              <a:defRPr/>
            </a:pPr>
            <a:r>
              <a:rPr lang="es-MX" sz="1400" dirty="0">
                <a:solidFill>
                  <a:schemeClr val="tx1">
                    <a:lumMod val="75000"/>
                    <a:lumOff val="25000"/>
                  </a:schemeClr>
                </a:solidFill>
                <a:latin typeface="EYInterstate Light" panose="02000506000000020004" pitchFamily="2" charset="0"/>
              </a:rPr>
              <a:t>Se define el concepto de "denunciante anónimo" y se excluye, entre otros, a quienes hayan participado en la conducta sancionada o tengan un cargo administrativo en la entidad denunciada.</a:t>
            </a:r>
          </a:p>
          <a:p>
            <a:pPr marL="114300" lvl="2" indent="-171450" algn="just" fontAlgn="t">
              <a:buClr>
                <a:srgbClr val="FFE600"/>
              </a:buClr>
              <a:buSzPct val="70000"/>
              <a:buFont typeface="EYInterstate Light" panose="02000506000000020004" pitchFamily="2" charset="0"/>
              <a:buChar char="•"/>
              <a:defRPr/>
            </a:pPr>
            <a:endParaRPr lang="es-MX" sz="1600" b="1" dirty="0">
              <a:solidFill>
                <a:schemeClr val="tx1">
                  <a:lumMod val="75000"/>
                  <a:lumOff val="25000"/>
                </a:schemeClr>
              </a:solidFill>
              <a:latin typeface="EYInterstate Light"/>
            </a:endParaRPr>
          </a:p>
          <a:p>
            <a:pPr marL="114300" lvl="1" indent="-171450" algn="just" fontAlgn="t">
              <a:buClr>
                <a:srgbClr val="FFE600"/>
              </a:buClr>
              <a:buSzPct val="70000"/>
              <a:buFont typeface="EYInterstate Light" panose="02000506000000020004" pitchFamily="2" charset="0"/>
              <a:buChar char="•"/>
              <a:defRPr/>
            </a:pPr>
            <a:r>
              <a:rPr lang="es-MX" sz="1600" b="1" dirty="0">
                <a:solidFill>
                  <a:schemeClr val="tx1">
                    <a:lumMod val="75000"/>
                    <a:lumOff val="25000"/>
                  </a:schemeClr>
                </a:solidFill>
                <a:latin typeface="EYInterstate Light"/>
              </a:rPr>
              <a:t>Impuestos ambientales</a:t>
            </a:r>
          </a:p>
          <a:p>
            <a:pPr marL="817200" lvl="2" indent="-171450" algn="just" fontAlgn="t">
              <a:buClr>
                <a:srgbClr val="FFE600"/>
              </a:buClr>
              <a:buSzPct val="70000"/>
              <a:buFont typeface="EYInterstate Light" panose="02000506000000020004" pitchFamily="2" charset="0"/>
              <a:buChar char="•"/>
              <a:defRPr/>
            </a:pPr>
            <a:r>
              <a:rPr lang="es-MX" sz="1400" dirty="0">
                <a:solidFill>
                  <a:schemeClr val="tx1">
                    <a:lumMod val="75000"/>
                    <a:lumOff val="25000"/>
                  </a:schemeClr>
                </a:solidFill>
                <a:latin typeface="EYInterstate Light" panose="02000506000000020004" pitchFamily="2" charset="0"/>
              </a:rPr>
              <a:t>Fuentes móviles y fuentes fijas por la emisión de </a:t>
            </a:r>
            <a:r>
              <a:rPr lang="es-MX" sz="1400" dirty="0" err="1">
                <a:solidFill>
                  <a:schemeClr val="tx1">
                    <a:lumMod val="75000"/>
                    <a:lumOff val="25000"/>
                  </a:schemeClr>
                </a:solidFill>
                <a:latin typeface="EYInterstate Light" panose="02000506000000020004" pitchFamily="2" charset="0"/>
              </a:rPr>
              <a:t>NOx</a:t>
            </a:r>
            <a:r>
              <a:rPr lang="es-MX" sz="1400" dirty="0">
                <a:solidFill>
                  <a:schemeClr val="tx1">
                    <a:lumMod val="75000"/>
                    <a:lumOff val="25000"/>
                  </a:schemeClr>
                </a:solidFill>
                <a:latin typeface="EYInterstate Light" panose="02000506000000020004" pitchFamily="2" charset="0"/>
              </a:rPr>
              <a:t>, SO2 y CO2.</a:t>
            </a:r>
          </a:p>
          <a:p>
            <a:pPr marL="114300" indent="-171450" algn="just">
              <a:buClr>
                <a:srgbClr val="FFE600"/>
              </a:buClr>
              <a:buFont typeface="EYInterstate Light" panose="02000506000000020004" pitchFamily="2" charset="0"/>
              <a:buChar char="•"/>
              <a:defRPr/>
            </a:pPr>
            <a:endParaRPr lang="es-MX" sz="1600" b="1" dirty="0">
              <a:solidFill>
                <a:schemeClr val="tx1">
                  <a:lumMod val="75000"/>
                  <a:lumOff val="25000"/>
                </a:schemeClr>
              </a:solidFill>
              <a:latin typeface="EYInterstate Light"/>
            </a:endParaRPr>
          </a:p>
          <a:p>
            <a:pPr marL="114300" indent="-171450" algn="just">
              <a:buClr>
                <a:srgbClr val="FFE600"/>
              </a:buClr>
              <a:buFont typeface="EYInterstate Light" panose="02000506000000020004" pitchFamily="2" charset="0"/>
              <a:buChar char="•"/>
              <a:defRPr/>
            </a:pPr>
            <a:r>
              <a:rPr lang="es-MX" sz="1600" b="1" dirty="0">
                <a:solidFill>
                  <a:schemeClr val="tx1">
                    <a:lumMod val="75000"/>
                    <a:lumOff val="25000"/>
                  </a:schemeClr>
                </a:solidFill>
                <a:latin typeface="EYInterstate Light"/>
              </a:rPr>
              <a:t>Estímulos energías renovables</a:t>
            </a:r>
          </a:p>
          <a:p>
            <a:pPr marL="114300" indent="-171450" algn="just">
              <a:buClr>
                <a:srgbClr val="FFE600"/>
              </a:buClr>
              <a:buFont typeface="EYInterstate Light" panose="02000506000000020004" pitchFamily="2" charset="0"/>
              <a:buChar char="•"/>
              <a:defRPr/>
            </a:pPr>
            <a:endParaRPr lang="es-MX" sz="1600" b="1" dirty="0">
              <a:solidFill>
                <a:schemeClr val="tx1">
                  <a:lumMod val="75000"/>
                  <a:lumOff val="25000"/>
                </a:schemeClr>
              </a:solidFill>
              <a:latin typeface="EYInterstate Light"/>
            </a:endParaRPr>
          </a:p>
          <a:p>
            <a:pPr marL="114300" indent="-171450" algn="just">
              <a:buClr>
                <a:srgbClr val="FFE600"/>
              </a:buClr>
              <a:buFont typeface="EYInterstate Light" panose="02000506000000020004" pitchFamily="2" charset="0"/>
              <a:buChar char="•"/>
              <a:defRPr/>
            </a:pPr>
            <a:r>
              <a:rPr lang="es-ES" sz="1600" b="1" dirty="0">
                <a:solidFill>
                  <a:schemeClr val="tx1">
                    <a:lumMod val="75000"/>
                    <a:lumOff val="25000"/>
                  </a:schemeClr>
                </a:solidFill>
                <a:latin typeface="EYInterstate Light"/>
              </a:rPr>
              <a:t>Introducción del principio de “legítima razón de negocios" para neutralidad tributaria en divisiones y fusiones</a:t>
            </a:r>
            <a:endParaRPr lang="es-MX" sz="1600" b="1" dirty="0">
              <a:solidFill>
                <a:schemeClr val="tx1">
                  <a:lumMod val="75000"/>
                  <a:lumOff val="25000"/>
                </a:schemeClr>
              </a:solidFill>
              <a:latin typeface="EYInterstate Light"/>
            </a:endParaRPr>
          </a:p>
        </p:txBody>
      </p:sp>
    </p:spTree>
    <p:extLst>
      <p:ext uri="{BB962C8B-B14F-4D97-AF65-F5344CB8AC3E}">
        <p14:creationId xmlns:p14="http://schemas.microsoft.com/office/powerpoint/2010/main" val="1122097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9FE9A-6E72-441B-B3D4-227ECCAA240C}"/>
              </a:ext>
            </a:extLst>
          </p:cNvPr>
          <p:cNvSpPr>
            <a:spLocks noGrp="1"/>
          </p:cNvSpPr>
          <p:nvPr>
            <p:ph type="title"/>
          </p:nvPr>
        </p:nvSpPr>
        <p:spPr/>
        <p:txBody>
          <a:bodyPr/>
          <a:lstStyle/>
          <a:p>
            <a:r>
              <a:rPr lang="es-MX">
                <a:latin typeface="EYInterstate Light" panose="02000506000000020004" pitchFamily="2" charset="0"/>
              </a:rPr>
              <a:t>Tendencias internacionales: Perú</a:t>
            </a:r>
          </a:p>
        </p:txBody>
      </p:sp>
      <p:pic>
        <p:nvPicPr>
          <p:cNvPr id="5" name="Picture 4" descr="A picture containing logo&#10;&#10;Description automatically generated">
            <a:extLst>
              <a:ext uri="{FF2B5EF4-FFF2-40B4-BE49-F238E27FC236}">
                <a16:creationId xmlns:a16="http://schemas.microsoft.com/office/drawing/2014/main" id="{01A4B18D-D7F0-437C-92CE-48097E8035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05845" y="-1"/>
            <a:ext cx="1486156" cy="988292"/>
          </a:xfrm>
          <a:prstGeom prst="rect">
            <a:avLst/>
          </a:prstGeom>
        </p:spPr>
      </p:pic>
      <p:sp>
        <p:nvSpPr>
          <p:cNvPr id="7" name="TextBox 6">
            <a:extLst>
              <a:ext uri="{FF2B5EF4-FFF2-40B4-BE49-F238E27FC236}">
                <a16:creationId xmlns:a16="http://schemas.microsoft.com/office/drawing/2014/main" id="{F115AEF1-4394-450D-A46B-87B700FC720D}"/>
              </a:ext>
            </a:extLst>
          </p:cNvPr>
          <p:cNvSpPr txBox="1"/>
          <p:nvPr/>
        </p:nvSpPr>
        <p:spPr>
          <a:xfrm>
            <a:off x="609601" y="1089623"/>
            <a:ext cx="10972800" cy="3077766"/>
          </a:xfrm>
          <a:prstGeom prst="rect">
            <a:avLst/>
          </a:prstGeom>
          <a:noFill/>
        </p:spPr>
        <p:txBody>
          <a:bodyPr wrap="square" lIns="91440" tIns="45720" rIns="91440" bIns="45720" anchor="t">
            <a:spAutoFit/>
          </a:bodyPr>
          <a:lstStyle/>
          <a:p>
            <a:pPr marL="360000" marR="0" lvl="1" indent="-171450" algn="just" defTabSz="914400" rtl="0" eaLnBrk="1" fontAlgn="auto" latinLnBrk="0" hangingPunct="1">
              <a:lnSpc>
                <a:spcPct val="100000"/>
              </a:lnSpc>
              <a:spcBef>
                <a:spcPts val="0"/>
              </a:spcBef>
              <a:spcAft>
                <a:spcPts val="600"/>
              </a:spcAft>
              <a:buClr>
                <a:srgbClr val="FFE600"/>
              </a:buClr>
              <a:buSzTx/>
              <a:buFont typeface="EYInterstate Light" panose="02000506000000020004" pitchFamily="2" charset="0"/>
              <a:buChar char="•"/>
              <a:tabLst/>
              <a:defRPr/>
            </a:pPr>
            <a:r>
              <a:rPr kumimoji="0" lang="es-MX" sz="1400" b="1" i="0" u="none" strike="noStrike" kern="1200" cap="none" spc="0" normalizeH="0" baseline="0" dirty="0">
                <a:ln>
                  <a:noFill/>
                </a:ln>
                <a:solidFill>
                  <a:schemeClr val="tx1">
                    <a:lumMod val="75000"/>
                    <a:lumOff val="25000"/>
                  </a:schemeClr>
                </a:solidFill>
                <a:effectLst/>
                <a:uLnTx/>
                <a:uFillTx/>
                <a:latin typeface="EYInterstate Light"/>
                <a:ea typeface="+mn-ea"/>
                <a:cs typeface="+mn-cs"/>
              </a:rPr>
              <a:t>Beneficiario final</a:t>
            </a:r>
          </a:p>
          <a:p>
            <a:pPr marL="817200" marR="0" lvl="2" indent="-171450" algn="just" defTabSz="914400" rtl="0" eaLnBrk="1" fontAlgn="auto" latinLnBrk="0" hangingPunct="1">
              <a:lnSpc>
                <a:spcPct val="100000"/>
              </a:lnSpc>
              <a:spcBef>
                <a:spcPts val="0"/>
              </a:spcBef>
              <a:spcAft>
                <a:spcPts val="600"/>
              </a:spcAft>
              <a:buClr>
                <a:srgbClr val="FFE600"/>
              </a:buClr>
              <a:buSzTx/>
              <a:buFont typeface="EYInterstate Light" panose="02000506000000020004" pitchFamily="2" charset="0"/>
              <a:buChar char="•"/>
              <a:tabLst/>
              <a:defRPr/>
            </a:pPr>
            <a:r>
              <a:rPr kumimoji="0" lang="es-MX" sz="1400" b="0" i="0" u="none" strike="noStrike" kern="1200" cap="none" spc="0" normalizeH="0" baseline="0" dirty="0">
                <a:ln>
                  <a:noFill/>
                </a:ln>
                <a:solidFill>
                  <a:schemeClr val="tx1">
                    <a:lumMod val="75000"/>
                    <a:lumOff val="25000"/>
                  </a:schemeClr>
                </a:solidFill>
                <a:effectLst/>
                <a:uLnTx/>
                <a:uFillTx/>
                <a:latin typeface="EYInterstate Light"/>
                <a:ea typeface="+mn-ea"/>
                <a:cs typeface="+mn-cs"/>
              </a:rPr>
              <a:t>Obligación de informar a la autoridad fiscal quiénes son sus “beneficiarios finales”, es decir las personas “naturales” dueñas de las empresas.</a:t>
            </a:r>
          </a:p>
          <a:p>
            <a:pPr marL="360000" lvl="1" indent="-171450" algn="just">
              <a:spcAft>
                <a:spcPts val="600"/>
              </a:spcAft>
              <a:buClr>
                <a:srgbClr val="FFE600"/>
              </a:buClr>
              <a:buFont typeface="EYInterstate Light" panose="02000506000000020004" pitchFamily="2" charset="0"/>
              <a:buChar char="•"/>
              <a:defRPr/>
            </a:pPr>
            <a:r>
              <a:rPr lang="es-MX" sz="1400" b="1" dirty="0">
                <a:solidFill>
                  <a:schemeClr val="tx1">
                    <a:lumMod val="75000"/>
                    <a:lumOff val="25000"/>
                  </a:schemeClr>
                </a:solidFill>
                <a:latin typeface="EYInterstate Light"/>
              </a:rPr>
              <a:t>Regla General Antiabuso</a:t>
            </a:r>
          </a:p>
          <a:p>
            <a:pPr marL="817200" lvl="2" indent="-171450" algn="just">
              <a:spcAft>
                <a:spcPts val="600"/>
              </a:spcAft>
              <a:buClr>
                <a:srgbClr val="FFE600"/>
              </a:buClr>
              <a:buFont typeface="EYInterstate Light" panose="02000506000000020004" pitchFamily="2" charset="0"/>
              <a:buChar char="•"/>
              <a:defRPr/>
            </a:pPr>
            <a:r>
              <a:rPr lang="es-MX" sz="1400" dirty="0">
                <a:solidFill>
                  <a:schemeClr val="tx1">
                    <a:lumMod val="75000"/>
                    <a:lumOff val="25000"/>
                  </a:schemeClr>
                </a:solidFill>
                <a:latin typeface="EYInterstate Light"/>
              </a:rPr>
              <a:t>La autoridad peruana publica listas de “esquemas de alto riesgo” por los cuales podría aplicarse la regla general antiabuso. Dentro de los esquemas de alto riesgo se encuentra la intermediación en venta de minerales a través de una entidad sin substancia económica.</a:t>
            </a:r>
          </a:p>
          <a:p>
            <a:pPr marL="360000" marR="0" lvl="1" indent="-171450" algn="just" fontAlgn="auto">
              <a:lnSpc>
                <a:spcPct val="100000"/>
              </a:lnSpc>
              <a:spcBef>
                <a:spcPts val="0"/>
              </a:spcBef>
              <a:spcAft>
                <a:spcPts val="600"/>
              </a:spcAft>
              <a:buClr>
                <a:srgbClr val="FFE600"/>
              </a:buClr>
              <a:buSzTx/>
              <a:buFont typeface="EYInterstate Light" panose="02000506000000020004" pitchFamily="2" charset="0"/>
              <a:buChar char="•"/>
              <a:tabLst/>
              <a:defRPr/>
            </a:pPr>
            <a:r>
              <a:rPr lang="es-MX" sz="1400" b="1" dirty="0">
                <a:solidFill>
                  <a:schemeClr val="tx1">
                    <a:lumMod val="75000"/>
                    <a:lumOff val="25000"/>
                  </a:schemeClr>
                </a:solidFill>
                <a:latin typeface="EYInterstate Light"/>
              </a:rPr>
              <a:t>Implementación de del Instrumento Multilateral (MLI)</a:t>
            </a:r>
          </a:p>
          <a:p>
            <a:pPr marL="817200" lvl="2" indent="-171450" algn="just">
              <a:spcAft>
                <a:spcPts val="600"/>
              </a:spcAft>
              <a:buClr>
                <a:srgbClr val="FFE600"/>
              </a:buClr>
              <a:buFont typeface="EYInterstate Light" panose="02000506000000020004" pitchFamily="2" charset="0"/>
              <a:buChar char="•"/>
              <a:defRPr/>
            </a:pPr>
            <a:r>
              <a:rPr lang="es-MX" sz="1400" dirty="0">
                <a:solidFill>
                  <a:schemeClr val="tx1">
                    <a:lumMod val="75000"/>
                    <a:lumOff val="25000"/>
                  </a:schemeClr>
                </a:solidFill>
                <a:latin typeface="EYInterstate Light"/>
              </a:rPr>
              <a:t>Proyecto de ley que promulga MLI, presentado al Congreso en septiembre de 2022</a:t>
            </a:r>
          </a:p>
          <a:p>
            <a:pPr marL="817200" marR="0" lvl="2" indent="-171450" algn="just" defTabSz="914400" rtl="0" eaLnBrk="1" fontAlgn="auto" latinLnBrk="0" hangingPunct="1">
              <a:lnSpc>
                <a:spcPct val="100000"/>
              </a:lnSpc>
              <a:spcBef>
                <a:spcPts val="0"/>
              </a:spcBef>
              <a:spcAft>
                <a:spcPts val="600"/>
              </a:spcAft>
              <a:buClr>
                <a:srgbClr val="FFE600"/>
              </a:buClr>
              <a:buSzTx/>
              <a:buFont typeface="EYInterstate Light" panose="02000506000000020004" pitchFamily="2" charset="0"/>
              <a:buChar char="•"/>
              <a:tabLst/>
              <a:defRPr/>
            </a:pPr>
            <a:r>
              <a:rPr kumimoji="0" lang="es-MX" sz="1400" b="0" i="0" u="none" strike="noStrike" kern="1200" cap="none" spc="0" normalizeH="0" baseline="0" dirty="0">
                <a:ln>
                  <a:noFill/>
                </a:ln>
                <a:solidFill>
                  <a:schemeClr val="tx1">
                    <a:lumMod val="75000"/>
                    <a:lumOff val="25000"/>
                  </a:schemeClr>
                </a:solidFill>
                <a:effectLst/>
                <a:uLnTx/>
                <a:uFillTx/>
                <a:latin typeface="EYInterstate Light"/>
                <a:ea typeface="+mn-ea"/>
                <a:cs typeface="+mn-cs"/>
              </a:rPr>
              <a:t>Una vez aprobado, el Gobierno debe ratificar el proyecto de ley </a:t>
            </a:r>
          </a:p>
          <a:p>
            <a:pPr marL="817200" marR="0" lvl="2" indent="-171450" algn="just" defTabSz="914400" rtl="0" eaLnBrk="1" fontAlgn="auto" latinLnBrk="0" hangingPunct="1">
              <a:lnSpc>
                <a:spcPct val="100000"/>
              </a:lnSpc>
              <a:spcBef>
                <a:spcPts val="0"/>
              </a:spcBef>
              <a:spcAft>
                <a:spcPts val="600"/>
              </a:spcAft>
              <a:buClr>
                <a:srgbClr val="FFE600"/>
              </a:buClr>
              <a:buSzTx/>
              <a:buFont typeface="EYInterstate Light" panose="02000506000000020004" pitchFamily="2" charset="0"/>
              <a:buChar char="•"/>
              <a:tabLst/>
              <a:defRPr/>
            </a:pPr>
            <a:r>
              <a:rPr kumimoji="0" lang="es-MX" sz="1400" b="0" i="0" u="none" strike="noStrike" kern="1200" cap="none" spc="0" normalizeH="0" baseline="0" dirty="0">
                <a:ln>
                  <a:noFill/>
                </a:ln>
                <a:solidFill>
                  <a:schemeClr val="tx1">
                    <a:lumMod val="75000"/>
                    <a:lumOff val="25000"/>
                  </a:schemeClr>
                </a:solidFill>
                <a:effectLst/>
                <a:uLnTx/>
                <a:uFillTx/>
                <a:latin typeface="EYInterstate Light"/>
                <a:ea typeface="+mn-ea"/>
                <a:cs typeface="+mn-cs"/>
              </a:rPr>
              <a:t>Los efectos de MLI podrían producirse solo a partir del 1 de enero de 2024</a:t>
            </a:r>
          </a:p>
          <a:p>
            <a:pPr marL="817200" marR="0" lvl="2" indent="-171450" algn="just" defTabSz="914400" rtl="0" eaLnBrk="1" fontAlgn="auto" latinLnBrk="0" hangingPunct="1">
              <a:lnSpc>
                <a:spcPct val="100000"/>
              </a:lnSpc>
              <a:spcBef>
                <a:spcPts val="0"/>
              </a:spcBef>
              <a:spcAft>
                <a:spcPts val="600"/>
              </a:spcAft>
              <a:buClr>
                <a:srgbClr val="FFE600"/>
              </a:buClr>
              <a:buSzTx/>
              <a:buFont typeface="EYInterstate Light" panose="02000506000000020004" pitchFamily="2" charset="0"/>
              <a:buChar char="•"/>
              <a:tabLst/>
              <a:defRPr/>
            </a:pPr>
            <a:r>
              <a:rPr kumimoji="0" lang="es-MX" sz="1400" b="0" i="0" u="none" strike="noStrike" kern="1200" cap="none" spc="0" normalizeH="0" baseline="0" dirty="0">
                <a:ln>
                  <a:noFill/>
                </a:ln>
                <a:solidFill>
                  <a:schemeClr val="tx1">
                    <a:lumMod val="75000"/>
                    <a:lumOff val="25000"/>
                  </a:schemeClr>
                </a:solidFill>
                <a:effectLst/>
                <a:uLnTx/>
                <a:uFillTx/>
                <a:latin typeface="EYInterstate Light"/>
                <a:ea typeface="+mn-ea"/>
                <a:cs typeface="+mn-cs"/>
              </a:rPr>
              <a:t>A la fecha, los convenios cubiertos por Perú para el MLI son los siguientes:</a:t>
            </a:r>
          </a:p>
        </p:txBody>
      </p:sp>
      <p:graphicFrame>
        <p:nvGraphicFramePr>
          <p:cNvPr id="3" name="Table 3">
            <a:extLst>
              <a:ext uri="{FF2B5EF4-FFF2-40B4-BE49-F238E27FC236}">
                <a16:creationId xmlns:a16="http://schemas.microsoft.com/office/drawing/2014/main" id="{6D6F3037-9F20-4355-836F-578BB2DE75D0}"/>
              </a:ext>
            </a:extLst>
          </p:cNvPr>
          <p:cNvGraphicFramePr>
            <a:graphicFrameLocks noGrp="1"/>
          </p:cNvGraphicFramePr>
          <p:nvPr>
            <p:extLst>
              <p:ext uri="{D42A27DB-BD31-4B8C-83A1-F6EECF244321}">
                <p14:modId xmlns:p14="http://schemas.microsoft.com/office/powerpoint/2010/main" val="3360711867"/>
              </p:ext>
            </p:extLst>
          </p:nvPr>
        </p:nvGraphicFramePr>
        <p:xfrm>
          <a:off x="2780721" y="4521987"/>
          <a:ext cx="3600000" cy="1526334"/>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3884932495"/>
                    </a:ext>
                  </a:extLst>
                </a:gridCol>
                <a:gridCol w="1800000">
                  <a:extLst>
                    <a:ext uri="{9D8B030D-6E8A-4147-A177-3AD203B41FA5}">
                      <a16:colId xmlns:a16="http://schemas.microsoft.com/office/drawing/2014/main" val="2214865939"/>
                    </a:ext>
                  </a:extLst>
                </a:gridCol>
              </a:tblGrid>
              <a:tr h="403222">
                <a:tc gridSpan="2">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dirty="0">
                          <a:ln>
                            <a:noFill/>
                          </a:ln>
                          <a:solidFill>
                            <a:schemeClr val="tx1">
                              <a:lumMod val="75000"/>
                              <a:lumOff val="25000"/>
                            </a:schemeClr>
                          </a:solidFill>
                          <a:effectLst/>
                          <a:uLnTx/>
                          <a:uFillTx/>
                          <a:latin typeface="EYInterstate Light"/>
                          <a:ea typeface="+mn-ea"/>
                          <a:cs typeface="+mn-cs"/>
                        </a:rPr>
                        <a:t>Tratados cubiertos por Perú</a:t>
                      </a:r>
                      <a:endParaRPr lang="es-MX" sz="1200" dirty="0"/>
                    </a:p>
                  </a:txBody>
                  <a:tcPr marL="90577" marR="90577" marT="45289" marB="45289" anchor="ctr">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endParaRPr lang="es-MX" sz="12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52306396"/>
                  </a:ext>
                </a:extLst>
              </a:tr>
              <a:tr h="312632">
                <a:tc>
                  <a:txBody>
                    <a:bodyPr/>
                    <a:lstStyle/>
                    <a:p>
                      <a:r>
                        <a:rPr kumimoji="0" lang="es-MX" sz="1200" b="0" i="0" u="none" strike="noStrike" kern="1200" cap="none" spc="0" normalizeH="0" baseline="0">
                          <a:ln>
                            <a:noFill/>
                          </a:ln>
                          <a:solidFill>
                            <a:schemeClr val="tx1">
                              <a:lumMod val="75000"/>
                              <a:lumOff val="25000"/>
                            </a:schemeClr>
                          </a:solidFill>
                          <a:effectLst/>
                          <a:uLnTx/>
                          <a:uFillTx/>
                          <a:latin typeface="EYInterstate Light"/>
                          <a:ea typeface="+mn-ea"/>
                          <a:cs typeface="+mn-cs"/>
                        </a:rPr>
                        <a:t>Brasil</a:t>
                      </a:r>
                      <a:endParaRPr lang="es-MX" sz="1200"/>
                    </a:p>
                  </a:txBody>
                  <a:tcPr marL="87285" marR="87285" marT="43640" marB="43640" anchor="ctr">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s-MX" sz="1200" b="0" i="0" u="none" strike="noStrike" kern="1200" cap="none" spc="0" normalizeH="0" baseline="0" dirty="0">
                          <a:ln>
                            <a:noFill/>
                          </a:ln>
                          <a:solidFill>
                            <a:schemeClr val="tx1">
                              <a:lumMod val="75000"/>
                              <a:lumOff val="25000"/>
                            </a:schemeClr>
                          </a:solidFill>
                          <a:effectLst/>
                          <a:uLnTx/>
                          <a:uFillTx/>
                          <a:latin typeface="EYInterstate Light"/>
                          <a:ea typeface="+mn-ea"/>
                          <a:cs typeface="+mn-cs"/>
                        </a:rPr>
                        <a:t>México</a:t>
                      </a:r>
                      <a:endParaRPr lang="es-MX" sz="1200" dirty="0"/>
                    </a:p>
                  </a:txBody>
                  <a:tcPr marL="87285" marR="87285" marT="43640" marB="43640" anchor="ctr">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3757829"/>
                  </a:ext>
                </a:extLst>
              </a:tr>
              <a:tr h="259876">
                <a:tc>
                  <a:txBody>
                    <a:bodyPr/>
                    <a:lstStyle/>
                    <a:p>
                      <a:r>
                        <a:rPr kumimoji="0" lang="es-MX" sz="1200" b="0" i="0" u="none" strike="noStrike" kern="1200" cap="none" spc="0" normalizeH="0" baseline="0">
                          <a:ln>
                            <a:noFill/>
                          </a:ln>
                          <a:solidFill>
                            <a:schemeClr val="tx1">
                              <a:lumMod val="75000"/>
                              <a:lumOff val="25000"/>
                            </a:schemeClr>
                          </a:solidFill>
                          <a:effectLst/>
                          <a:uLnTx/>
                          <a:uFillTx/>
                          <a:latin typeface="EYInterstate Light"/>
                          <a:ea typeface="+mn-ea"/>
                          <a:cs typeface="+mn-cs"/>
                        </a:rPr>
                        <a:t>Canadá</a:t>
                      </a:r>
                      <a:endParaRPr lang="es-MX" sz="1200"/>
                    </a:p>
                  </a:txBody>
                  <a:tcPr marL="87285" marR="87285" marT="43640" marB="43640" anchor="ctr">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s-MX" sz="1200" b="0" i="0" u="none" strike="noStrike" kern="1200" cap="none" spc="0" normalizeH="0" baseline="0" dirty="0">
                          <a:ln>
                            <a:noFill/>
                          </a:ln>
                          <a:solidFill>
                            <a:schemeClr val="tx1">
                              <a:lumMod val="75000"/>
                              <a:lumOff val="25000"/>
                            </a:schemeClr>
                          </a:solidFill>
                          <a:effectLst/>
                          <a:uLnTx/>
                          <a:uFillTx/>
                          <a:latin typeface="EYInterstate Light"/>
                          <a:ea typeface="+mn-ea"/>
                          <a:cs typeface="+mn-cs"/>
                        </a:rPr>
                        <a:t>Portugal</a:t>
                      </a:r>
                      <a:endParaRPr lang="es-MX" sz="1200" dirty="0"/>
                    </a:p>
                  </a:txBody>
                  <a:tcPr marL="87285" marR="87285" marT="43640" marB="43640" anchor="ctr">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3822663"/>
                  </a:ext>
                </a:extLst>
              </a:tr>
              <a:tr h="259876">
                <a:tc>
                  <a:txBody>
                    <a:bodyPr/>
                    <a:lstStyle/>
                    <a:p>
                      <a:r>
                        <a:rPr kumimoji="0" lang="es-MX" sz="1200" b="0" i="0" u="none" strike="noStrike" kern="1200" cap="none" spc="0" normalizeH="0" baseline="0">
                          <a:ln>
                            <a:noFill/>
                          </a:ln>
                          <a:solidFill>
                            <a:schemeClr val="tx1">
                              <a:lumMod val="75000"/>
                              <a:lumOff val="25000"/>
                            </a:schemeClr>
                          </a:solidFill>
                          <a:effectLst/>
                          <a:uLnTx/>
                          <a:uFillTx/>
                          <a:latin typeface="EYInterstate Light"/>
                          <a:ea typeface="+mn-ea"/>
                          <a:cs typeface="+mn-cs"/>
                        </a:rPr>
                        <a:t>Chile</a:t>
                      </a:r>
                      <a:endParaRPr lang="es-MX" sz="1200"/>
                    </a:p>
                  </a:txBody>
                  <a:tcPr marL="87285" marR="87285" marT="43640" marB="43640" anchor="ctr">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s-MX" sz="1200" b="0" i="0" u="none" strike="noStrike" kern="1200" cap="none" spc="0" normalizeH="0" baseline="0" dirty="0">
                          <a:ln>
                            <a:noFill/>
                          </a:ln>
                          <a:solidFill>
                            <a:schemeClr val="tx1">
                              <a:lumMod val="75000"/>
                              <a:lumOff val="25000"/>
                            </a:schemeClr>
                          </a:solidFill>
                          <a:effectLst/>
                          <a:uLnTx/>
                          <a:uFillTx/>
                          <a:latin typeface="EYInterstate Light"/>
                          <a:ea typeface="+mn-ea"/>
                          <a:cs typeface="+mn-cs"/>
                        </a:rPr>
                        <a:t>Suiza</a:t>
                      </a:r>
                      <a:endParaRPr lang="es-MX" sz="1200" dirty="0"/>
                    </a:p>
                  </a:txBody>
                  <a:tcPr marL="87285" marR="87285" marT="43640" marB="43640" anchor="ctr">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2396789"/>
                  </a:ext>
                </a:extLst>
              </a:tr>
              <a:tr h="259876">
                <a:tc>
                  <a:txBody>
                    <a:bodyPr/>
                    <a:lstStyle/>
                    <a:p>
                      <a:r>
                        <a:rPr kumimoji="0" lang="es-MX" sz="1200" b="0" i="0" u="none" strike="noStrike" kern="1200" cap="none" spc="0" normalizeH="0" baseline="0">
                          <a:ln>
                            <a:noFill/>
                          </a:ln>
                          <a:solidFill>
                            <a:schemeClr val="tx1">
                              <a:lumMod val="75000"/>
                              <a:lumOff val="25000"/>
                            </a:schemeClr>
                          </a:solidFill>
                          <a:effectLst/>
                          <a:uLnTx/>
                          <a:uFillTx/>
                          <a:latin typeface="EYInterstate Light"/>
                          <a:ea typeface="+mn-ea"/>
                          <a:cs typeface="+mn-cs"/>
                        </a:rPr>
                        <a:t>Corea</a:t>
                      </a:r>
                      <a:endParaRPr lang="es-MX" sz="1200"/>
                    </a:p>
                  </a:txBody>
                  <a:tcPr marL="87285" marR="87285" marT="43640" marB="43640" anchor="ctr">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MX" sz="1200" dirty="0"/>
                    </a:p>
                  </a:txBody>
                  <a:tcPr marL="87285" marR="87285" marT="43640" marB="43640" anchor="ctr">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0414441"/>
                  </a:ext>
                </a:extLst>
              </a:tr>
            </a:tbl>
          </a:graphicData>
        </a:graphic>
      </p:graphicFrame>
      <p:graphicFrame>
        <p:nvGraphicFramePr>
          <p:cNvPr id="4" name="Table 3">
            <a:extLst>
              <a:ext uri="{FF2B5EF4-FFF2-40B4-BE49-F238E27FC236}">
                <a16:creationId xmlns:a16="http://schemas.microsoft.com/office/drawing/2014/main" id="{61910390-2D72-444A-8CF4-F6FC8AC66F21}"/>
              </a:ext>
            </a:extLst>
          </p:cNvPr>
          <p:cNvGraphicFramePr>
            <a:graphicFrameLocks noGrp="1"/>
          </p:cNvGraphicFramePr>
          <p:nvPr>
            <p:extLst>
              <p:ext uri="{D42A27DB-BD31-4B8C-83A1-F6EECF244321}">
                <p14:modId xmlns:p14="http://schemas.microsoft.com/office/powerpoint/2010/main" val="4079362877"/>
              </p:ext>
            </p:extLst>
          </p:nvPr>
        </p:nvGraphicFramePr>
        <p:xfrm>
          <a:off x="6380721" y="4521987"/>
          <a:ext cx="2464039" cy="1526334"/>
        </p:xfrm>
        <a:graphic>
          <a:graphicData uri="http://schemas.openxmlformats.org/drawingml/2006/table">
            <a:tbl>
              <a:tblPr firstRow="1" bandRow="1">
                <a:tableStyleId>{5C22544A-7EE6-4342-B048-85BDC9FD1C3A}</a:tableStyleId>
              </a:tblPr>
              <a:tblGrid>
                <a:gridCol w="2464039">
                  <a:extLst>
                    <a:ext uri="{9D8B030D-6E8A-4147-A177-3AD203B41FA5}">
                      <a16:colId xmlns:a16="http://schemas.microsoft.com/office/drawing/2014/main" val="1304258069"/>
                    </a:ext>
                  </a:extLst>
                </a:gridCol>
              </a:tblGrid>
              <a:tr h="402514">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dirty="0">
                          <a:ln>
                            <a:noFill/>
                          </a:ln>
                          <a:solidFill>
                            <a:schemeClr val="tx1">
                              <a:lumMod val="75000"/>
                              <a:lumOff val="25000"/>
                            </a:schemeClr>
                          </a:solidFill>
                          <a:effectLst/>
                          <a:uLnTx/>
                          <a:uFillTx/>
                          <a:latin typeface="EYInterstate Light"/>
                          <a:ea typeface="+mn-ea"/>
                          <a:cs typeface="+mn-cs"/>
                        </a:rPr>
                        <a:t> </a:t>
                      </a:r>
                      <a:r>
                        <a:rPr kumimoji="0" lang="es-MX" sz="1200" b="1" i="0" u="none" strike="noStrike" kern="1200" cap="none" spc="0" normalizeH="0" baseline="0" dirty="0">
                          <a:ln>
                            <a:noFill/>
                          </a:ln>
                          <a:solidFill>
                            <a:schemeClr val="tx1">
                              <a:lumMod val="75000"/>
                              <a:lumOff val="25000"/>
                            </a:schemeClr>
                          </a:solidFill>
                          <a:effectLst/>
                          <a:uLnTx/>
                          <a:uFillTx/>
                          <a:latin typeface="EYInterstate Light"/>
                          <a:ea typeface="+mn-ea"/>
                          <a:cs typeface="+mn-cs"/>
                        </a:rPr>
                        <a:t>Tratados que no cubren a Perú</a:t>
                      </a:r>
                      <a:endParaRPr lang="es-MX" sz="1200" dirty="0"/>
                    </a:p>
                  </a:txBody>
                  <a:tcPr anchor="ctr">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4029547732"/>
                  </a:ext>
                </a:extLst>
              </a:tr>
              <a:tr h="561910">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dirty="0">
                          <a:ln>
                            <a:noFill/>
                          </a:ln>
                          <a:solidFill>
                            <a:schemeClr val="tx1">
                              <a:lumMod val="75000"/>
                              <a:lumOff val="25000"/>
                            </a:schemeClr>
                          </a:solidFill>
                          <a:effectLst/>
                          <a:uLnTx/>
                          <a:uFillTx/>
                          <a:latin typeface="EYInterstate Light"/>
                          <a:ea typeface="+mn-ea"/>
                          <a:cs typeface="+mn-cs"/>
                        </a:rPr>
                        <a:t>Suiza | No incluye Perú como tratado cubierto</a:t>
                      </a:r>
                      <a:endParaRPr lang="es-MX" sz="1200" dirty="0"/>
                    </a:p>
                  </a:txBody>
                  <a:tcPr anchor="ctr">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5137546"/>
                  </a:ext>
                </a:extLst>
              </a:tr>
              <a:tr h="561910">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dirty="0">
                          <a:ln>
                            <a:noFill/>
                          </a:ln>
                          <a:solidFill>
                            <a:schemeClr val="tx1">
                              <a:lumMod val="75000"/>
                              <a:lumOff val="25000"/>
                            </a:schemeClr>
                          </a:solidFill>
                          <a:effectLst/>
                          <a:uLnTx/>
                          <a:uFillTx/>
                          <a:latin typeface="EYInterstate Light"/>
                          <a:ea typeface="+mn-ea"/>
                          <a:cs typeface="+mn-cs"/>
                        </a:rPr>
                        <a:t>Brasil | No ha firmado el MLI</a:t>
                      </a:r>
                      <a:endParaRPr lang="es-MX" sz="1200" dirty="0"/>
                    </a:p>
                  </a:txBody>
                  <a:tcPr anchor="ctr">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7522474"/>
                  </a:ext>
                </a:extLst>
              </a:tr>
            </a:tbl>
          </a:graphicData>
        </a:graphic>
      </p:graphicFrame>
    </p:spTree>
    <p:extLst>
      <p:ext uri="{BB962C8B-B14F-4D97-AF65-F5344CB8AC3E}">
        <p14:creationId xmlns:p14="http://schemas.microsoft.com/office/powerpoint/2010/main" val="1974795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A781C-4083-4F2D-AAF9-C4654D9A10AC}"/>
              </a:ext>
            </a:extLst>
          </p:cNvPr>
          <p:cNvSpPr>
            <a:spLocks noGrp="1"/>
          </p:cNvSpPr>
          <p:nvPr>
            <p:ph type="title"/>
          </p:nvPr>
        </p:nvSpPr>
        <p:spPr/>
        <p:txBody>
          <a:bodyPr/>
          <a:lstStyle/>
          <a:p>
            <a:r>
              <a:rPr lang="es-MX">
                <a:latin typeface="EYInterstate Light" panose="02000506000000020004" pitchFamily="2" charset="0"/>
              </a:rPr>
              <a:t>Tendencias internacionales: México </a:t>
            </a:r>
          </a:p>
        </p:txBody>
      </p:sp>
      <p:sp>
        <p:nvSpPr>
          <p:cNvPr id="7" name="TextBox 6">
            <a:extLst>
              <a:ext uri="{FF2B5EF4-FFF2-40B4-BE49-F238E27FC236}">
                <a16:creationId xmlns:a16="http://schemas.microsoft.com/office/drawing/2014/main" id="{418D0489-AF4D-4AEE-8A05-D738A1477CC9}"/>
              </a:ext>
            </a:extLst>
          </p:cNvPr>
          <p:cNvSpPr txBox="1"/>
          <p:nvPr/>
        </p:nvSpPr>
        <p:spPr>
          <a:xfrm>
            <a:off x="609601" y="1089623"/>
            <a:ext cx="10972800" cy="4662815"/>
          </a:xfrm>
          <a:prstGeom prst="rect">
            <a:avLst/>
          </a:prstGeom>
          <a:noFill/>
        </p:spPr>
        <p:txBody>
          <a:bodyPr wrap="square" lIns="91440" tIns="45720" rIns="91440" bIns="45720" anchor="t">
            <a:spAutoFit/>
          </a:bodyPr>
          <a:lstStyle/>
          <a:p>
            <a:pPr marL="360000" marR="0" lvl="1" indent="-171450" algn="just" defTabSz="914400" rtl="0" eaLnBrk="1" fontAlgn="auto" latinLnBrk="0" hangingPunct="1">
              <a:lnSpc>
                <a:spcPct val="100000"/>
              </a:lnSpc>
              <a:spcBef>
                <a:spcPts val="0"/>
              </a:spcBef>
              <a:spcAft>
                <a:spcPts val="600"/>
              </a:spcAft>
              <a:buClr>
                <a:srgbClr val="FFE600"/>
              </a:buClr>
              <a:buSzTx/>
              <a:buFont typeface="EYInterstate Light" panose="02000506000000020004" pitchFamily="2" charset="0"/>
              <a:buChar char="•"/>
              <a:tabLst/>
              <a:defRPr/>
            </a:pPr>
            <a:r>
              <a:rPr kumimoji="0" lang="es-MX" sz="1800" b="1" i="0" u="none" strike="noStrike" kern="1200" cap="none" spc="0" normalizeH="0" baseline="0">
                <a:ln>
                  <a:noFill/>
                </a:ln>
                <a:solidFill>
                  <a:schemeClr val="tx1">
                    <a:lumMod val="75000"/>
                    <a:lumOff val="25000"/>
                  </a:schemeClr>
                </a:solidFill>
                <a:effectLst/>
                <a:uLnTx/>
                <a:uFillTx/>
                <a:latin typeface="EYInterstate Light"/>
                <a:ea typeface="+mn-ea"/>
                <a:cs typeface="+mn-cs"/>
              </a:rPr>
              <a:t>Avanza la ratificación de la MLI</a:t>
            </a:r>
          </a:p>
          <a:p>
            <a:pPr marL="817200" marR="0" lvl="2" indent="-171450" algn="just" defTabSz="914400" rtl="0" eaLnBrk="1" fontAlgn="auto" latinLnBrk="0" hangingPunct="1">
              <a:lnSpc>
                <a:spcPct val="100000"/>
              </a:lnSpc>
              <a:spcBef>
                <a:spcPts val="0"/>
              </a:spcBef>
              <a:spcAft>
                <a:spcPts val="600"/>
              </a:spcAft>
              <a:buClr>
                <a:srgbClr val="FFE600"/>
              </a:buClr>
              <a:buSzTx/>
              <a:buFont typeface="EYInterstate Light" panose="02000506000000020004" pitchFamily="2" charset="0"/>
              <a:buChar char="•"/>
              <a:tabLst/>
              <a:defRPr/>
            </a:pPr>
            <a:r>
              <a:rPr kumimoji="0" lang="es-MX" sz="1600" b="0" i="0" u="none" strike="noStrike" kern="1200" cap="none" spc="0" normalizeH="0" baseline="0">
                <a:ln>
                  <a:noFill/>
                </a:ln>
                <a:solidFill>
                  <a:schemeClr val="tx1">
                    <a:lumMod val="75000"/>
                    <a:lumOff val="25000"/>
                  </a:schemeClr>
                </a:solidFill>
                <a:effectLst/>
                <a:uLnTx/>
                <a:uFillTx/>
                <a:latin typeface="EYInterstate Light"/>
                <a:ea typeface="+mn-ea"/>
                <a:cs typeface="+mn-cs"/>
              </a:rPr>
              <a:t>El 12 de octubre de 2022, el Senado aprobó el MLI.</a:t>
            </a:r>
          </a:p>
          <a:p>
            <a:pPr marL="817200" marR="0" lvl="2" indent="-171450" algn="just" defTabSz="914400" rtl="0" eaLnBrk="1" fontAlgn="auto" latinLnBrk="0" hangingPunct="1">
              <a:lnSpc>
                <a:spcPct val="100000"/>
              </a:lnSpc>
              <a:spcBef>
                <a:spcPts val="0"/>
              </a:spcBef>
              <a:spcAft>
                <a:spcPts val="600"/>
              </a:spcAft>
              <a:buClr>
                <a:srgbClr val="FFE600"/>
              </a:buClr>
              <a:buSzTx/>
              <a:buFont typeface="EYInterstate Light" panose="02000506000000020004" pitchFamily="2" charset="0"/>
              <a:buChar char="•"/>
              <a:tabLst/>
              <a:defRPr/>
            </a:pPr>
            <a:r>
              <a:rPr kumimoji="0" lang="es-MX" sz="1600" b="0" i="0" u="none" strike="noStrike" kern="1200" cap="none" spc="0" normalizeH="0" baseline="0">
                <a:ln>
                  <a:noFill/>
                </a:ln>
                <a:solidFill>
                  <a:schemeClr val="tx1">
                    <a:lumMod val="75000"/>
                    <a:lumOff val="25000"/>
                  </a:schemeClr>
                </a:solidFill>
                <a:effectLst/>
                <a:uLnTx/>
                <a:uFillTx/>
                <a:latin typeface="EYInterstate Light"/>
                <a:ea typeface="+mn-ea"/>
                <a:cs typeface="+mn-cs"/>
              </a:rPr>
              <a:t>El proceso de ratificación no requiere la aprobación de ambas Cámaras del Congreso.</a:t>
            </a:r>
          </a:p>
          <a:p>
            <a:pPr marL="817200" marR="0" lvl="2" indent="-171450" algn="just" defTabSz="914400" rtl="0" eaLnBrk="1" fontAlgn="auto" latinLnBrk="0" hangingPunct="1">
              <a:lnSpc>
                <a:spcPct val="100000"/>
              </a:lnSpc>
              <a:spcBef>
                <a:spcPts val="0"/>
              </a:spcBef>
              <a:spcAft>
                <a:spcPts val="600"/>
              </a:spcAft>
              <a:buClr>
                <a:srgbClr val="FFE600"/>
              </a:buClr>
              <a:buSzTx/>
              <a:buFont typeface="EYInterstate Light" panose="02000506000000020004" pitchFamily="2" charset="0"/>
              <a:buChar char="•"/>
              <a:tabLst/>
              <a:defRPr/>
            </a:pPr>
            <a:r>
              <a:rPr kumimoji="0" lang="es-MX" sz="1600" b="0" i="0" u="none" strike="noStrike" kern="1200" cap="none" spc="0" normalizeH="0" baseline="0">
                <a:ln>
                  <a:noFill/>
                </a:ln>
                <a:solidFill>
                  <a:schemeClr val="tx1">
                    <a:lumMod val="75000"/>
                    <a:lumOff val="25000"/>
                  </a:schemeClr>
                </a:solidFill>
                <a:effectLst/>
                <a:uLnTx/>
                <a:uFillTx/>
                <a:latin typeface="EYInterstate Light"/>
                <a:ea typeface="+mn-ea"/>
                <a:cs typeface="+mn-cs"/>
              </a:rPr>
              <a:t>El único paso pendiente es la publicación en el Diario Oficial y su posterior depósito en la OCDE.</a:t>
            </a:r>
          </a:p>
          <a:p>
            <a:pPr marL="817200" marR="0" lvl="2" indent="-171450" algn="just" defTabSz="914400" rtl="0" eaLnBrk="1" fontAlgn="auto" latinLnBrk="0" hangingPunct="1">
              <a:lnSpc>
                <a:spcPct val="100000"/>
              </a:lnSpc>
              <a:spcBef>
                <a:spcPts val="0"/>
              </a:spcBef>
              <a:spcAft>
                <a:spcPts val="600"/>
              </a:spcAft>
              <a:buClr>
                <a:srgbClr val="FFE600"/>
              </a:buClr>
              <a:buSzTx/>
              <a:buFont typeface="EYInterstate Light" panose="02000506000000020004" pitchFamily="2" charset="0"/>
              <a:buChar char="•"/>
              <a:tabLst/>
              <a:defRPr/>
            </a:pPr>
            <a:r>
              <a:rPr lang="es-MX" sz="1600">
                <a:solidFill>
                  <a:schemeClr val="tx1">
                    <a:lumMod val="75000"/>
                    <a:lumOff val="25000"/>
                  </a:schemeClr>
                </a:solidFill>
                <a:latin typeface="EYInterstate Light"/>
              </a:rPr>
              <a:t>Se espera que sea aplicable no antes del 1 de enero de 2024.</a:t>
            </a:r>
          </a:p>
          <a:p>
            <a:pPr marL="645750" marR="0" lvl="2" algn="just" defTabSz="914400" rtl="0" eaLnBrk="1" fontAlgn="auto" latinLnBrk="0" hangingPunct="1">
              <a:lnSpc>
                <a:spcPct val="100000"/>
              </a:lnSpc>
              <a:spcBef>
                <a:spcPts val="0"/>
              </a:spcBef>
              <a:spcAft>
                <a:spcPts val="600"/>
              </a:spcAft>
              <a:buClr>
                <a:srgbClr val="FFE600"/>
              </a:buClr>
              <a:buSzTx/>
              <a:tabLst/>
              <a:defRPr/>
            </a:pPr>
            <a:endParaRPr kumimoji="0" lang="es-MX" sz="1800" b="0" i="0" u="none" strike="noStrike" kern="1200" cap="none" spc="0" normalizeH="0" baseline="0">
              <a:ln>
                <a:noFill/>
              </a:ln>
              <a:solidFill>
                <a:schemeClr val="tx1">
                  <a:lumMod val="75000"/>
                  <a:lumOff val="25000"/>
                </a:schemeClr>
              </a:solidFill>
              <a:effectLst/>
              <a:uLnTx/>
              <a:uFillTx/>
              <a:latin typeface="EYInterstate Light"/>
              <a:ea typeface="+mn-ea"/>
              <a:cs typeface="+mn-cs"/>
            </a:endParaRPr>
          </a:p>
          <a:p>
            <a:pPr marL="360000" marR="0" lvl="1" indent="-171450" algn="just" defTabSz="914400" rtl="0" eaLnBrk="1" fontAlgn="auto" latinLnBrk="0" hangingPunct="1">
              <a:lnSpc>
                <a:spcPct val="100000"/>
              </a:lnSpc>
              <a:spcBef>
                <a:spcPts val="0"/>
              </a:spcBef>
              <a:spcAft>
                <a:spcPts val="600"/>
              </a:spcAft>
              <a:buClr>
                <a:srgbClr val="FFE600"/>
              </a:buClr>
              <a:buSzTx/>
              <a:buFont typeface="EYInterstate Light" panose="02000506000000020004" pitchFamily="2" charset="0"/>
              <a:buChar char="•"/>
              <a:tabLst/>
              <a:defRPr/>
            </a:pPr>
            <a:r>
              <a:rPr kumimoji="0" lang="es-MX" sz="1800" b="1" i="0" u="none" strike="noStrike" kern="1200" cap="none" spc="0" normalizeH="0" baseline="0">
                <a:ln>
                  <a:noFill/>
                </a:ln>
                <a:solidFill>
                  <a:schemeClr val="tx1">
                    <a:lumMod val="75000"/>
                    <a:lumOff val="25000"/>
                  </a:schemeClr>
                </a:solidFill>
                <a:effectLst/>
                <a:uLnTx/>
                <a:uFillTx/>
                <a:latin typeface="EYInterstate Light"/>
                <a:ea typeface="+mn-ea"/>
                <a:cs typeface="+mn-cs"/>
              </a:rPr>
              <a:t>Pagos a jurisdicciones de baja imposición (2020)</a:t>
            </a:r>
          </a:p>
          <a:p>
            <a:pPr marL="817200" marR="0" lvl="2" indent="-171450" algn="just" defTabSz="914400" rtl="0" eaLnBrk="1" fontAlgn="auto" latinLnBrk="0" hangingPunct="1">
              <a:lnSpc>
                <a:spcPct val="100000"/>
              </a:lnSpc>
              <a:spcBef>
                <a:spcPts val="0"/>
              </a:spcBef>
              <a:spcAft>
                <a:spcPts val="600"/>
              </a:spcAft>
              <a:buClr>
                <a:srgbClr val="FFE600"/>
              </a:buClr>
              <a:buSzTx/>
              <a:buFont typeface="EYInterstate Light" panose="02000506000000020004" pitchFamily="2" charset="0"/>
              <a:buChar char="•"/>
              <a:tabLst/>
              <a:defRPr/>
            </a:pPr>
            <a:r>
              <a:rPr kumimoji="0" lang="es-MX" sz="1600" b="0" i="0" u="none" strike="noStrike" kern="1200" cap="none" spc="0" normalizeH="0" baseline="0">
                <a:ln>
                  <a:noFill/>
                </a:ln>
                <a:solidFill>
                  <a:schemeClr val="tx1">
                    <a:lumMod val="75000"/>
                    <a:lumOff val="25000"/>
                  </a:schemeClr>
                </a:solidFill>
                <a:effectLst/>
                <a:uLnTx/>
                <a:uFillTx/>
                <a:latin typeface="EYInterstate Light"/>
                <a:ea typeface="+mn-ea"/>
                <a:cs typeface="+mn-cs"/>
              </a:rPr>
              <a:t>No deducibilidad de pagos sujetos a una tasa efectiva menor del 22,5%. </a:t>
            </a:r>
          </a:p>
          <a:p>
            <a:pPr marL="817200" marR="0" lvl="2" indent="-171450" algn="just" defTabSz="914400" rtl="0" eaLnBrk="1" fontAlgn="auto" latinLnBrk="0" hangingPunct="1">
              <a:lnSpc>
                <a:spcPct val="100000"/>
              </a:lnSpc>
              <a:spcBef>
                <a:spcPts val="0"/>
              </a:spcBef>
              <a:spcAft>
                <a:spcPts val="600"/>
              </a:spcAft>
              <a:buClr>
                <a:srgbClr val="FFE600"/>
              </a:buClr>
              <a:buSzTx/>
              <a:buFont typeface="EYInterstate Light" panose="02000506000000020004" pitchFamily="2" charset="0"/>
              <a:buChar char="•"/>
              <a:tabLst/>
              <a:defRPr/>
            </a:pPr>
            <a:r>
              <a:rPr kumimoji="0" lang="es-MX" sz="1600" b="0" i="0" u="none" strike="noStrike" kern="1200" cap="none" spc="0" normalizeH="0" baseline="0">
                <a:ln>
                  <a:noFill/>
                </a:ln>
                <a:solidFill>
                  <a:schemeClr val="tx1">
                    <a:lumMod val="75000"/>
                    <a:lumOff val="25000"/>
                  </a:schemeClr>
                </a:solidFill>
                <a:effectLst/>
                <a:uLnTx/>
                <a:uFillTx/>
                <a:latin typeface="EYInterstate Light"/>
                <a:ea typeface="+mn-ea"/>
                <a:cs typeface="+mn-cs"/>
              </a:rPr>
              <a:t>Incluye pagos directos e indirectos</a:t>
            </a:r>
          </a:p>
          <a:p>
            <a:pPr marL="817200" marR="0" lvl="2" indent="-171450" algn="just" defTabSz="914400" rtl="0" eaLnBrk="1" fontAlgn="auto" latinLnBrk="0" hangingPunct="1">
              <a:lnSpc>
                <a:spcPct val="100000"/>
              </a:lnSpc>
              <a:spcBef>
                <a:spcPts val="0"/>
              </a:spcBef>
              <a:spcAft>
                <a:spcPts val="600"/>
              </a:spcAft>
              <a:buClr>
                <a:srgbClr val="FFE600"/>
              </a:buClr>
              <a:buSzTx/>
              <a:buFont typeface="EYInterstate Light" panose="02000506000000020004" pitchFamily="2" charset="0"/>
              <a:buChar char="•"/>
              <a:tabLst/>
              <a:defRPr/>
            </a:pPr>
            <a:r>
              <a:rPr kumimoji="0" lang="es-MX" sz="1600" b="0" i="0" u="none" strike="noStrike" kern="1200" cap="none" spc="0" normalizeH="0" baseline="0">
                <a:ln>
                  <a:noFill/>
                </a:ln>
                <a:solidFill>
                  <a:schemeClr val="tx1">
                    <a:lumMod val="75000"/>
                    <a:lumOff val="25000"/>
                  </a:schemeClr>
                </a:solidFill>
                <a:effectLst/>
                <a:uLnTx/>
                <a:uFillTx/>
                <a:latin typeface="EYInterstate Light"/>
                <a:ea typeface="+mn-ea"/>
                <a:cs typeface="+mn-cs"/>
              </a:rPr>
              <a:t>Necesidad de rastrear pagos</a:t>
            </a:r>
          </a:p>
          <a:p>
            <a:pPr marL="817200" marR="0" lvl="2" indent="-171450" algn="just" defTabSz="914400" rtl="0" eaLnBrk="1" fontAlgn="auto" latinLnBrk="0" hangingPunct="1">
              <a:lnSpc>
                <a:spcPct val="100000"/>
              </a:lnSpc>
              <a:spcBef>
                <a:spcPts val="0"/>
              </a:spcBef>
              <a:spcAft>
                <a:spcPts val="600"/>
              </a:spcAft>
              <a:buClr>
                <a:srgbClr val="FFE600"/>
              </a:buClr>
              <a:buSzTx/>
              <a:buFont typeface="EYInterstate Light" panose="02000506000000020004" pitchFamily="2" charset="0"/>
              <a:buChar char="•"/>
              <a:tabLst/>
              <a:defRPr/>
            </a:pPr>
            <a:r>
              <a:rPr kumimoji="0" lang="es-MX" sz="1600" b="0" i="0" u="none" strike="noStrike" kern="1200" cap="none" spc="0" normalizeH="0" baseline="0">
                <a:ln>
                  <a:noFill/>
                </a:ln>
                <a:solidFill>
                  <a:schemeClr val="tx1">
                    <a:lumMod val="75000"/>
                    <a:lumOff val="25000"/>
                  </a:schemeClr>
                </a:solidFill>
                <a:effectLst/>
                <a:uLnTx/>
                <a:uFillTx/>
                <a:latin typeface="EYInterstate Light"/>
                <a:ea typeface="+mn-ea"/>
                <a:cs typeface="+mn-cs"/>
              </a:rPr>
              <a:t>Todos los tipos de pagos están cubiertos</a:t>
            </a:r>
          </a:p>
          <a:p>
            <a:pPr marL="817200" marR="0" lvl="2" indent="-171450" algn="just" defTabSz="914400" rtl="0" eaLnBrk="1" fontAlgn="auto" latinLnBrk="0" hangingPunct="1">
              <a:lnSpc>
                <a:spcPct val="100000"/>
              </a:lnSpc>
              <a:spcBef>
                <a:spcPts val="0"/>
              </a:spcBef>
              <a:spcAft>
                <a:spcPts val="600"/>
              </a:spcAft>
              <a:buClr>
                <a:srgbClr val="FFE600"/>
              </a:buClr>
              <a:buSzTx/>
              <a:buFont typeface="EYInterstate Light" panose="02000506000000020004" pitchFamily="2" charset="0"/>
              <a:buChar char="•"/>
              <a:tabLst/>
              <a:defRPr/>
            </a:pPr>
            <a:r>
              <a:rPr kumimoji="0" lang="es-MX" sz="1600" b="0" i="0" u="none" strike="noStrike" kern="1200" cap="none" spc="0" normalizeH="0" baseline="0">
                <a:ln>
                  <a:noFill/>
                </a:ln>
                <a:solidFill>
                  <a:schemeClr val="tx1">
                    <a:lumMod val="75000"/>
                    <a:lumOff val="25000"/>
                  </a:schemeClr>
                </a:solidFill>
                <a:effectLst/>
                <a:uLnTx/>
                <a:uFillTx/>
                <a:latin typeface="EYInterstate Light"/>
                <a:ea typeface="+mn-ea"/>
                <a:cs typeface="+mn-cs"/>
              </a:rPr>
              <a:t>Necesidad de demostrar la existencia de actividad empresarial</a:t>
            </a:r>
          </a:p>
          <a:p>
            <a:pPr marL="817200" marR="0" lvl="2" indent="-171450" algn="just" defTabSz="914400" rtl="0" eaLnBrk="1" fontAlgn="auto" latinLnBrk="0" hangingPunct="1">
              <a:lnSpc>
                <a:spcPct val="100000"/>
              </a:lnSpc>
              <a:spcBef>
                <a:spcPts val="0"/>
              </a:spcBef>
              <a:spcAft>
                <a:spcPts val="600"/>
              </a:spcAft>
              <a:buClr>
                <a:srgbClr val="FFE600"/>
              </a:buClr>
              <a:buSzTx/>
              <a:buFont typeface="EYInterstate Light" panose="02000506000000020004" pitchFamily="2" charset="0"/>
              <a:buChar char="•"/>
              <a:tabLst/>
              <a:defRPr/>
            </a:pPr>
            <a:endParaRPr kumimoji="0" lang="es-MX" sz="1600" b="0" i="0" u="none" strike="noStrike" kern="1200" cap="none" spc="0" normalizeH="0" baseline="0">
              <a:ln>
                <a:noFill/>
              </a:ln>
              <a:solidFill>
                <a:schemeClr val="tx1">
                  <a:lumMod val="75000"/>
                  <a:lumOff val="25000"/>
                </a:schemeClr>
              </a:solidFill>
              <a:effectLst/>
              <a:uLnTx/>
              <a:uFillTx/>
              <a:latin typeface="EYInterstate Light"/>
              <a:ea typeface="+mn-ea"/>
              <a:cs typeface="+mn-cs"/>
            </a:endParaRPr>
          </a:p>
          <a:p>
            <a:pPr marL="817200" marR="0" lvl="2" indent="-171450" algn="just" defTabSz="914400" rtl="0" eaLnBrk="1" fontAlgn="auto" latinLnBrk="0" hangingPunct="1">
              <a:lnSpc>
                <a:spcPct val="100000"/>
              </a:lnSpc>
              <a:spcBef>
                <a:spcPts val="0"/>
              </a:spcBef>
              <a:spcAft>
                <a:spcPts val="600"/>
              </a:spcAft>
              <a:buClr>
                <a:srgbClr val="FFE600"/>
              </a:buClr>
              <a:buSzTx/>
              <a:buFont typeface="EYInterstate Light" panose="02000506000000020004" pitchFamily="2" charset="0"/>
              <a:buChar char="•"/>
              <a:tabLst/>
              <a:defRPr/>
            </a:pPr>
            <a:endParaRPr kumimoji="0" lang="es-MX" sz="1800" b="0" i="0" u="none" strike="noStrike" kern="1200" cap="none" spc="0" normalizeH="0" baseline="0">
              <a:ln>
                <a:noFill/>
              </a:ln>
              <a:solidFill>
                <a:schemeClr val="tx1">
                  <a:lumMod val="75000"/>
                  <a:lumOff val="25000"/>
                </a:schemeClr>
              </a:solidFill>
              <a:effectLst/>
              <a:uLnTx/>
              <a:uFillTx/>
              <a:latin typeface="EYInterstate Light"/>
              <a:ea typeface="+mn-ea"/>
              <a:cs typeface="+mn-cs"/>
            </a:endParaRPr>
          </a:p>
        </p:txBody>
      </p:sp>
      <p:pic>
        <p:nvPicPr>
          <p:cNvPr id="8" name="Imagen 3" descr="Imagen que contiene alimentos, dibujo&#10;&#10;Descripción generada automáticamente">
            <a:extLst>
              <a:ext uri="{FF2B5EF4-FFF2-40B4-BE49-F238E27FC236}">
                <a16:creationId xmlns:a16="http://schemas.microsoft.com/office/drawing/2014/main" id="{84E88575-00DF-478F-A301-AF1BDB5B48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71429" y="-3452"/>
            <a:ext cx="1619062" cy="987698"/>
          </a:xfrm>
          <a:prstGeom prst="rect">
            <a:avLst/>
          </a:prstGeom>
        </p:spPr>
      </p:pic>
    </p:spTree>
    <p:extLst>
      <p:ext uri="{BB962C8B-B14F-4D97-AF65-F5344CB8AC3E}">
        <p14:creationId xmlns:p14="http://schemas.microsoft.com/office/powerpoint/2010/main" val="4157356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A781C-4083-4F2D-AAF9-C4654D9A10AC}"/>
              </a:ext>
            </a:extLst>
          </p:cNvPr>
          <p:cNvSpPr>
            <a:spLocks noGrp="1"/>
          </p:cNvSpPr>
          <p:nvPr>
            <p:ph type="title"/>
          </p:nvPr>
        </p:nvSpPr>
        <p:spPr/>
        <p:txBody>
          <a:bodyPr/>
          <a:lstStyle/>
          <a:p>
            <a:r>
              <a:rPr lang="es-MX">
                <a:latin typeface="EYInterstate Light" panose="02000506000000020004" pitchFamily="2" charset="0"/>
              </a:rPr>
              <a:t>Tendencias internacionales: México </a:t>
            </a:r>
          </a:p>
        </p:txBody>
      </p:sp>
      <p:sp>
        <p:nvSpPr>
          <p:cNvPr id="7" name="TextBox 6">
            <a:extLst>
              <a:ext uri="{FF2B5EF4-FFF2-40B4-BE49-F238E27FC236}">
                <a16:creationId xmlns:a16="http://schemas.microsoft.com/office/drawing/2014/main" id="{418D0489-AF4D-4AEE-8A05-D738A1477CC9}"/>
              </a:ext>
            </a:extLst>
          </p:cNvPr>
          <p:cNvSpPr txBox="1"/>
          <p:nvPr/>
        </p:nvSpPr>
        <p:spPr>
          <a:xfrm>
            <a:off x="609601" y="1089623"/>
            <a:ext cx="10972800" cy="5216813"/>
          </a:xfrm>
          <a:prstGeom prst="rect">
            <a:avLst/>
          </a:prstGeom>
          <a:noFill/>
        </p:spPr>
        <p:txBody>
          <a:bodyPr wrap="square" lIns="91440" tIns="45720" rIns="91440" bIns="45720" anchor="t">
            <a:spAutoFit/>
          </a:bodyPr>
          <a:lstStyle/>
          <a:p>
            <a:pPr marL="360000" marR="0" lvl="1" indent="-171450" algn="just" defTabSz="914400" rtl="0" eaLnBrk="1" fontAlgn="auto" latinLnBrk="0" hangingPunct="1">
              <a:lnSpc>
                <a:spcPct val="100000"/>
              </a:lnSpc>
              <a:spcBef>
                <a:spcPts val="0"/>
              </a:spcBef>
              <a:spcAft>
                <a:spcPts val="600"/>
              </a:spcAft>
              <a:buClr>
                <a:srgbClr val="FFE600"/>
              </a:buClr>
              <a:buSzTx/>
              <a:buFont typeface="EYInterstate Light" panose="02000506000000020004" pitchFamily="2" charset="0"/>
              <a:buChar char="•"/>
              <a:tabLst/>
              <a:defRPr/>
            </a:pPr>
            <a:r>
              <a:rPr kumimoji="0" lang="es-MX" sz="1800" b="1" i="0" u="none" strike="noStrike" kern="1200" cap="none" spc="0" normalizeH="0" baseline="0" dirty="0">
                <a:ln>
                  <a:noFill/>
                </a:ln>
                <a:solidFill>
                  <a:schemeClr val="tx1">
                    <a:lumMod val="75000"/>
                    <a:lumOff val="25000"/>
                  </a:schemeClr>
                </a:solidFill>
                <a:effectLst/>
                <a:uLnTx/>
                <a:uFillTx/>
                <a:latin typeface="EYInterstate Light"/>
                <a:ea typeface="+mn-ea"/>
                <a:cs typeface="+mn-cs"/>
              </a:rPr>
              <a:t>Reforma de la Subcontratación Laboral (2021)</a:t>
            </a:r>
          </a:p>
          <a:p>
            <a:pPr marL="817200" marR="0" lvl="2" indent="-171450" algn="just" defTabSz="914400" rtl="0" eaLnBrk="1" fontAlgn="auto" latinLnBrk="0" hangingPunct="1">
              <a:lnSpc>
                <a:spcPct val="100000"/>
              </a:lnSpc>
              <a:spcBef>
                <a:spcPts val="0"/>
              </a:spcBef>
              <a:spcAft>
                <a:spcPts val="600"/>
              </a:spcAft>
              <a:buClr>
                <a:srgbClr val="FFE600"/>
              </a:buClr>
              <a:buSzTx/>
              <a:buFont typeface="EYInterstate Light" panose="02000506000000020004" pitchFamily="2" charset="0"/>
              <a:buChar char="•"/>
              <a:tabLst/>
              <a:defRPr/>
            </a:pPr>
            <a:r>
              <a:rPr kumimoji="0" lang="es-MX" sz="1600" b="0" i="0" u="none" strike="noStrike" kern="1200" cap="none" spc="0" normalizeH="0" baseline="0" dirty="0">
                <a:ln>
                  <a:noFill/>
                </a:ln>
                <a:solidFill>
                  <a:schemeClr val="tx1">
                    <a:lumMod val="75000"/>
                    <a:lumOff val="25000"/>
                  </a:schemeClr>
                </a:solidFill>
                <a:effectLst/>
                <a:uLnTx/>
                <a:uFillTx/>
                <a:latin typeface="EYInterstate Light"/>
                <a:ea typeface="+mn-ea"/>
                <a:cs typeface="+mn-cs"/>
              </a:rPr>
              <a:t>La subcontratación generalmente está prohibida, pero pueden aplicar excepciones.</a:t>
            </a:r>
          </a:p>
          <a:p>
            <a:pPr marL="817200" marR="0" lvl="2" indent="-171450" algn="just" defTabSz="914400" rtl="0" eaLnBrk="1" fontAlgn="auto" latinLnBrk="0" hangingPunct="1">
              <a:lnSpc>
                <a:spcPct val="100000"/>
              </a:lnSpc>
              <a:spcBef>
                <a:spcPts val="0"/>
              </a:spcBef>
              <a:spcAft>
                <a:spcPts val="600"/>
              </a:spcAft>
              <a:buClr>
                <a:srgbClr val="FFE600"/>
              </a:buClr>
              <a:buSzTx/>
              <a:buFont typeface="EYInterstate Light" panose="02000506000000020004" pitchFamily="2" charset="0"/>
              <a:buChar char="•"/>
              <a:tabLst/>
              <a:defRPr/>
            </a:pPr>
            <a:r>
              <a:rPr kumimoji="0" lang="es-MX" sz="1600" b="0" i="0" u="none" strike="noStrike" kern="1200" cap="none" spc="0" normalizeH="0" baseline="0" dirty="0">
                <a:ln>
                  <a:noFill/>
                </a:ln>
                <a:solidFill>
                  <a:schemeClr val="tx1">
                    <a:lumMod val="75000"/>
                    <a:lumOff val="25000"/>
                  </a:schemeClr>
                </a:solidFill>
                <a:effectLst/>
                <a:uLnTx/>
                <a:uFillTx/>
                <a:latin typeface="EYInterstate Light"/>
                <a:ea typeface="+mn-ea"/>
                <a:cs typeface="+mn-cs"/>
              </a:rPr>
              <a:t>La definición de subcontratación es amplia y puede abarcar a los empleados que realizan su trabajo en las instalaciones del contratista, ya sea de forma permanente, indefinida o periódica.</a:t>
            </a:r>
          </a:p>
          <a:p>
            <a:pPr marL="817200" marR="0" lvl="2" indent="-171450" algn="just" defTabSz="914400" rtl="0" eaLnBrk="1" fontAlgn="auto" latinLnBrk="0" hangingPunct="1">
              <a:lnSpc>
                <a:spcPct val="100000"/>
              </a:lnSpc>
              <a:spcBef>
                <a:spcPts val="0"/>
              </a:spcBef>
              <a:spcAft>
                <a:spcPts val="600"/>
              </a:spcAft>
              <a:buClr>
                <a:srgbClr val="FFE600"/>
              </a:buClr>
              <a:buSzTx/>
              <a:buFont typeface="EYInterstate Light" panose="02000506000000020004" pitchFamily="2" charset="0"/>
              <a:buChar char="•"/>
              <a:tabLst/>
              <a:defRPr/>
            </a:pPr>
            <a:r>
              <a:rPr kumimoji="0" lang="es-MX" sz="1600" b="0" i="0" u="none" strike="noStrike" kern="1200" cap="none" spc="0" normalizeH="0" baseline="0" dirty="0">
                <a:ln>
                  <a:noFill/>
                </a:ln>
                <a:solidFill>
                  <a:schemeClr val="tx1">
                    <a:lumMod val="75000"/>
                    <a:lumOff val="25000"/>
                  </a:schemeClr>
                </a:solidFill>
                <a:effectLst/>
                <a:uLnTx/>
                <a:uFillTx/>
                <a:latin typeface="EYInterstate Light"/>
                <a:ea typeface="+mn-ea"/>
                <a:cs typeface="+mn-cs"/>
              </a:rPr>
              <a:t>Los servicios de subcontratación permitidos requieren el cumplimiento de ciertos requisitos.</a:t>
            </a:r>
          </a:p>
          <a:p>
            <a:pPr marL="817200" marR="0" lvl="2" indent="-171450" algn="just" defTabSz="914400" rtl="0" eaLnBrk="1" fontAlgn="auto" latinLnBrk="0" hangingPunct="1">
              <a:lnSpc>
                <a:spcPct val="100000"/>
              </a:lnSpc>
              <a:spcBef>
                <a:spcPts val="0"/>
              </a:spcBef>
              <a:spcAft>
                <a:spcPts val="600"/>
              </a:spcAft>
              <a:buClr>
                <a:srgbClr val="FFE600"/>
              </a:buClr>
              <a:buSzTx/>
              <a:buFont typeface="EYInterstate Light" panose="02000506000000020004" pitchFamily="2" charset="0"/>
              <a:buChar char="•"/>
              <a:tabLst/>
              <a:defRPr/>
            </a:pPr>
            <a:r>
              <a:rPr kumimoji="0" lang="es-MX" sz="1600" b="0" i="0" u="none" strike="noStrike" kern="1200" cap="none" spc="0" normalizeH="0" baseline="0" dirty="0">
                <a:ln>
                  <a:noFill/>
                </a:ln>
                <a:solidFill>
                  <a:schemeClr val="tx1">
                    <a:lumMod val="75000"/>
                    <a:lumOff val="25000"/>
                  </a:schemeClr>
                </a:solidFill>
                <a:effectLst/>
                <a:uLnTx/>
                <a:uFillTx/>
                <a:latin typeface="EYInterstate Light"/>
                <a:ea typeface="+mn-ea"/>
                <a:cs typeface="+mn-cs"/>
              </a:rPr>
              <a:t>En caso de incumplimiento, podrán aplicarse sanciones y se podrán negar los créditos de IVA y la deducibilidad de estos pagos.</a:t>
            </a:r>
          </a:p>
          <a:p>
            <a:pPr marL="817200" marR="0" lvl="2" indent="-171450" algn="just" defTabSz="914400" rtl="0" eaLnBrk="1" fontAlgn="auto" latinLnBrk="0" hangingPunct="1">
              <a:lnSpc>
                <a:spcPct val="100000"/>
              </a:lnSpc>
              <a:spcBef>
                <a:spcPts val="0"/>
              </a:spcBef>
              <a:spcAft>
                <a:spcPts val="600"/>
              </a:spcAft>
              <a:buClr>
                <a:srgbClr val="FFE600"/>
              </a:buClr>
              <a:buSzTx/>
              <a:buFont typeface="EYInterstate Light" panose="02000506000000020004" pitchFamily="2" charset="0"/>
              <a:buChar char="•"/>
              <a:tabLst/>
              <a:defRPr/>
            </a:pPr>
            <a:endParaRPr kumimoji="0" lang="es-MX" sz="1800" b="0" i="0" u="none" strike="noStrike" kern="1200" cap="none" spc="0" normalizeH="0" baseline="0" dirty="0">
              <a:ln>
                <a:noFill/>
              </a:ln>
              <a:solidFill>
                <a:schemeClr val="tx1">
                  <a:lumMod val="75000"/>
                  <a:lumOff val="25000"/>
                </a:schemeClr>
              </a:solidFill>
              <a:effectLst/>
              <a:uLnTx/>
              <a:uFillTx/>
              <a:latin typeface="EYInterstate Light"/>
              <a:ea typeface="+mn-ea"/>
              <a:cs typeface="+mn-cs"/>
            </a:endParaRPr>
          </a:p>
          <a:p>
            <a:pPr marL="360000" marR="0" lvl="1" indent="-171450" algn="just" defTabSz="914400" rtl="0" eaLnBrk="1" fontAlgn="auto" latinLnBrk="0" hangingPunct="1">
              <a:lnSpc>
                <a:spcPct val="100000"/>
              </a:lnSpc>
              <a:spcBef>
                <a:spcPts val="0"/>
              </a:spcBef>
              <a:spcAft>
                <a:spcPts val="600"/>
              </a:spcAft>
              <a:buClr>
                <a:srgbClr val="FFE600"/>
              </a:buClr>
              <a:buSzTx/>
              <a:buFont typeface="EYInterstate Light" panose="02000506000000020004" pitchFamily="2" charset="0"/>
              <a:buChar char="•"/>
              <a:tabLst/>
              <a:defRPr/>
            </a:pPr>
            <a:r>
              <a:rPr kumimoji="0" lang="es-MX" sz="1800" b="1" i="0" u="none" strike="noStrike" kern="1200" cap="none" spc="0" normalizeH="0" baseline="0" dirty="0">
                <a:ln>
                  <a:noFill/>
                </a:ln>
                <a:solidFill>
                  <a:schemeClr val="tx1">
                    <a:lumMod val="75000"/>
                    <a:lumOff val="25000"/>
                  </a:schemeClr>
                </a:solidFill>
                <a:effectLst/>
                <a:uLnTx/>
                <a:uFillTx/>
                <a:latin typeface="EYInterstate Light"/>
                <a:ea typeface="+mn-ea"/>
                <a:cs typeface="+mn-cs"/>
              </a:rPr>
              <a:t>Reformas 2022:</a:t>
            </a:r>
            <a:endParaRPr lang="es-MX" sz="1600" dirty="0">
              <a:solidFill>
                <a:schemeClr val="tx1">
                  <a:lumMod val="75000"/>
                  <a:lumOff val="25000"/>
                </a:schemeClr>
              </a:solidFill>
              <a:latin typeface="EYInterstate Light"/>
            </a:endParaRPr>
          </a:p>
          <a:p>
            <a:pPr marL="817200" lvl="2" indent="-171450" algn="just">
              <a:spcAft>
                <a:spcPts val="600"/>
              </a:spcAft>
              <a:buClr>
                <a:srgbClr val="FFE600"/>
              </a:buClr>
              <a:buFont typeface="EYInterstate Light" panose="02000506000000020004" pitchFamily="2" charset="0"/>
              <a:buChar char="•"/>
              <a:defRPr/>
            </a:pPr>
            <a:r>
              <a:rPr lang="es-MX" b="1" dirty="0">
                <a:solidFill>
                  <a:schemeClr val="tx1">
                    <a:lumMod val="75000"/>
                    <a:lumOff val="25000"/>
                  </a:schemeClr>
                </a:solidFill>
                <a:latin typeface="EYInterstate Light"/>
              </a:rPr>
              <a:t>Divulgación de Beneficiario controlador (“UBO”) </a:t>
            </a:r>
          </a:p>
          <a:p>
            <a:pPr marL="1274400" lvl="3" indent="-171450" algn="just">
              <a:spcAft>
                <a:spcPts val="600"/>
              </a:spcAft>
              <a:buClr>
                <a:srgbClr val="FFE600"/>
              </a:buClr>
              <a:buFont typeface="EYInterstate Light" panose="02000506000000020004" pitchFamily="2" charset="0"/>
              <a:buChar char="•"/>
              <a:defRPr/>
            </a:pPr>
            <a:r>
              <a:rPr kumimoji="0" lang="es-MX" sz="1600" b="0" i="0" u="none" strike="noStrike" kern="1200" cap="none" spc="0" normalizeH="0" baseline="0" dirty="0">
                <a:ln>
                  <a:noFill/>
                </a:ln>
                <a:solidFill>
                  <a:schemeClr val="tx1">
                    <a:lumMod val="75000"/>
                    <a:lumOff val="25000"/>
                  </a:schemeClr>
                </a:solidFill>
                <a:effectLst/>
                <a:uLnTx/>
                <a:uFillTx/>
                <a:latin typeface="EYInterstate Light"/>
                <a:ea typeface="+mn-ea"/>
                <a:cs typeface="+mn-cs"/>
              </a:rPr>
              <a:t>22 elementos de información, definición amplia de UBO y necesidad de tener un “defense file”. </a:t>
            </a:r>
          </a:p>
          <a:p>
            <a:pPr marL="817200" marR="0" lvl="2" indent="-171450" algn="just" defTabSz="914400" rtl="0" eaLnBrk="1" fontAlgn="auto" latinLnBrk="0" hangingPunct="1">
              <a:lnSpc>
                <a:spcPct val="100000"/>
              </a:lnSpc>
              <a:spcBef>
                <a:spcPts val="0"/>
              </a:spcBef>
              <a:spcAft>
                <a:spcPts val="600"/>
              </a:spcAft>
              <a:buClr>
                <a:srgbClr val="FFE600"/>
              </a:buClr>
              <a:buSzTx/>
              <a:buFont typeface="EYInterstate Light" panose="02000506000000020004" pitchFamily="2" charset="0"/>
              <a:buChar char="•"/>
              <a:tabLst/>
              <a:defRPr/>
            </a:pPr>
            <a:r>
              <a:rPr kumimoji="0" lang="es-MX" sz="1800" b="1" i="0" u="none" strike="noStrike" kern="1200" cap="none" spc="0" normalizeH="0" baseline="0" noProof="0" dirty="0">
                <a:ln>
                  <a:noFill/>
                </a:ln>
                <a:solidFill>
                  <a:schemeClr val="tx1">
                    <a:lumMod val="75000"/>
                    <a:lumOff val="25000"/>
                  </a:schemeClr>
                </a:solidFill>
                <a:effectLst/>
                <a:uLnTx/>
                <a:uFillTx/>
                <a:latin typeface="EYInterstate Light"/>
                <a:ea typeface="+mn-ea"/>
                <a:cs typeface="+mn-cs"/>
              </a:rPr>
              <a:t>Residentes extranjeros con ingresos de origen mexicano</a:t>
            </a:r>
          </a:p>
          <a:p>
            <a:pPr marL="1274400" marR="0" lvl="3" indent="-171450" algn="just" defTabSz="914400" rtl="0" eaLnBrk="1" fontAlgn="auto" latinLnBrk="0" hangingPunct="1">
              <a:lnSpc>
                <a:spcPct val="100000"/>
              </a:lnSpc>
              <a:spcBef>
                <a:spcPts val="0"/>
              </a:spcBef>
              <a:spcAft>
                <a:spcPts val="600"/>
              </a:spcAft>
              <a:buClr>
                <a:srgbClr val="FFE600"/>
              </a:buClr>
              <a:buSzTx/>
              <a:buFont typeface="EYInterstate Light" panose="02000506000000020004" pitchFamily="2" charset="0"/>
              <a:buChar char="•"/>
              <a:tabLst/>
              <a:defRPr/>
            </a:pPr>
            <a:r>
              <a:rPr kumimoji="0" lang="es-MX" sz="1600" b="0" i="0" u="none" strike="noStrike" kern="1200" cap="none" spc="0" normalizeH="0" baseline="0" noProof="0" dirty="0">
                <a:ln>
                  <a:noFill/>
                </a:ln>
                <a:solidFill>
                  <a:schemeClr val="tx1">
                    <a:lumMod val="75000"/>
                    <a:lumOff val="25000"/>
                  </a:schemeClr>
                </a:solidFill>
                <a:effectLst/>
                <a:uLnTx/>
                <a:uFillTx/>
                <a:latin typeface="EYInterstate Light"/>
                <a:ea typeface="+mn-ea"/>
                <a:cs typeface="+mn-cs"/>
              </a:rPr>
              <a:t>Nuevos avisos y requisitos más estrictos para los representantes legales designados </a:t>
            </a:r>
          </a:p>
          <a:p>
            <a:pPr marL="817200" marR="0" lvl="2" indent="-171450" algn="just" defTabSz="914400" rtl="0" eaLnBrk="1" fontAlgn="auto" latinLnBrk="0" hangingPunct="1">
              <a:lnSpc>
                <a:spcPct val="100000"/>
              </a:lnSpc>
              <a:spcBef>
                <a:spcPts val="0"/>
              </a:spcBef>
              <a:spcAft>
                <a:spcPts val="600"/>
              </a:spcAft>
              <a:buClr>
                <a:srgbClr val="FFE600"/>
              </a:buClr>
              <a:buSzTx/>
              <a:buFont typeface="EYInterstate Light" panose="02000506000000020004" pitchFamily="2" charset="0"/>
              <a:buChar char="•"/>
              <a:tabLst/>
              <a:defRPr/>
            </a:pPr>
            <a:r>
              <a:rPr lang="es-MX" b="1" dirty="0">
                <a:solidFill>
                  <a:schemeClr val="tx1">
                    <a:lumMod val="75000"/>
                    <a:lumOff val="25000"/>
                  </a:schemeClr>
                </a:solidFill>
                <a:latin typeface="EYInterstate Light"/>
              </a:rPr>
              <a:t>Nuevos casos de responsabilidad solidaria</a:t>
            </a:r>
          </a:p>
          <a:p>
            <a:pPr marL="1274400" marR="0" lvl="3" indent="-171450" algn="just" defTabSz="914400" rtl="0" eaLnBrk="1" fontAlgn="auto" latinLnBrk="0" hangingPunct="1">
              <a:lnSpc>
                <a:spcPct val="100000"/>
              </a:lnSpc>
              <a:spcBef>
                <a:spcPts val="0"/>
              </a:spcBef>
              <a:spcAft>
                <a:spcPts val="600"/>
              </a:spcAft>
              <a:buClr>
                <a:srgbClr val="FFE600"/>
              </a:buClr>
              <a:buSzTx/>
              <a:buFont typeface="EYInterstate Light" panose="02000506000000020004" pitchFamily="2" charset="0"/>
              <a:buChar char="•"/>
              <a:tabLst/>
              <a:defRPr/>
            </a:pPr>
            <a:r>
              <a:rPr kumimoji="0" lang="es-MX" sz="1600" b="0" i="0" u="none" strike="noStrike" kern="1200" cap="none" spc="0" normalizeH="0" baseline="0" noProof="0" dirty="0">
                <a:ln>
                  <a:noFill/>
                </a:ln>
                <a:solidFill>
                  <a:schemeClr val="tx1">
                    <a:lumMod val="75000"/>
                    <a:lumOff val="25000"/>
                  </a:schemeClr>
                </a:solidFill>
                <a:effectLst/>
                <a:uLnTx/>
                <a:uFillTx/>
                <a:latin typeface="EYInterstate Light"/>
                <a:ea typeface="+mn-ea"/>
                <a:cs typeface="+mn-cs"/>
              </a:rPr>
              <a:t>Transferencia de empresa en funcionamiento</a:t>
            </a:r>
          </a:p>
          <a:p>
            <a:pPr marL="1274400" marR="0" lvl="3" indent="-171450" algn="just" defTabSz="914400" rtl="0" eaLnBrk="1" fontAlgn="auto" latinLnBrk="0" hangingPunct="1">
              <a:lnSpc>
                <a:spcPct val="100000"/>
              </a:lnSpc>
              <a:spcBef>
                <a:spcPts val="0"/>
              </a:spcBef>
              <a:spcAft>
                <a:spcPts val="600"/>
              </a:spcAft>
              <a:buClr>
                <a:srgbClr val="FFE600"/>
              </a:buClr>
              <a:buSzTx/>
              <a:buFont typeface="EYInterstate Light" panose="02000506000000020004" pitchFamily="2" charset="0"/>
              <a:buChar char="•"/>
              <a:tabLst/>
              <a:defRPr/>
            </a:pPr>
            <a:r>
              <a:rPr kumimoji="0" lang="es-MX" sz="1600" b="0" i="0" u="none" strike="noStrike" kern="1200" cap="none" spc="0" normalizeH="0" baseline="0" noProof="0" dirty="0">
                <a:ln>
                  <a:noFill/>
                </a:ln>
                <a:solidFill>
                  <a:schemeClr val="tx1">
                    <a:lumMod val="75000"/>
                    <a:lumOff val="25000"/>
                  </a:schemeClr>
                </a:solidFill>
                <a:effectLst/>
                <a:uLnTx/>
                <a:uFillTx/>
                <a:latin typeface="EYInterstate Light"/>
                <a:ea typeface="+mn-ea"/>
                <a:cs typeface="+mn-cs"/>
              </a:rPr>
              <a:t>Representantes legales</a:t>
            </a:r>
            <a:endParaRPr lang="es-MX" sz="1600" dirty="0">
              <a:solidFill>
                <a:schemeClr val="tx1">
                  <a:lumMod val="75000"/>
                  <a:lumOff val="25000"/>
                </a:schemeClr>
              </a:solidFill>
              <a:latin typeface="EYInterstate Light" panose="02000506000000020004" pitchFamily="2" charset="0"/>
            </a:endParaRPr>
          </a:p>
        </p:txBody>
      </p:sp>
      <p:pic>
        <p:nvPicPr>
          <p:cNvPr id="4" name="Imagen 3" descr="Imagen que contiene alimentos, dibujo&#10;&#10;Descripción generada automáticamente">
            <a:extLst>
              <a:ext uri="{FF2B5EF4-FFF2-40B4-BE49-F238E27FC236}">
                <a16:creationId xmlns:a16="http://schemas.microsoft.com/office/drawing/2014/main" id="{175AB925-A43E-4C33-99B6-8BA436DB09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71429" y="-3452"/>
            <a:ext cx="1619062" cy="987698"/>
          </a:xfrm>
          <a:prstGeom prst="rect">
            <a:avLst/>
          </a:prstGeom>
        </p:spPr>
      </p:pic>
    </p:spTree>
    <p:extLst>
      <p:ext uri="{BB962C8B-B14F-4D97-AF65-F5344CB8AC3E}">
        <p14:creationId xmlns:p14="http://schemas.microsoft.com/office/powerpoint/2010/main" val="2892631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25B2A9-A0B0-7E05-0192-013674D7062D}"/>
              </a:ext>
            </a:extLst>
          </p:cNvPr>
          <p:cNvSpPr>
            <a:spLocks noGrp="1"/>
          </p:cNvSpPr>
          <p:nvPr>
            <p:ph type="ctrTitle"/>
          </p:nvPr>
        </p:nvSpPr>
        <p:spPr>
          <a:xfrm>
            <a:off x="4807240" y="2380199"/>
            <a:ext cx="6397468" cy="860400"/>
          </a:xfrm>
        </p:spPr>
        <p:txBody>
          <a:bodyPr anchor="t">
            <a:normAutofit/>
          </a:bodyPr>
          <a:lstStyle/>
          <a:p>
            <a:pPr>
              <a:spcBef>
                <a:spcPct val="20000"/>
              </a:spcBef>
              <a:buClr>
                <a:schemeClr val="accent2"/>
              </a:buClr>
              <a:buSzPct val="70000"/>
            </a:pPr>
            <a:r>
              <a:rPr lang="es-ES" sz="3000">
                <a:latin typeface="EYInterstate Light" panose="02000506000000020004" pitchFamily="2" charset="0"/>
                <a:ea typeface="+mn-lt"/>
                <a:cs typeface="+mn-lt"/>
              </a:rPr>
              <a:t>TEMA 5</a:t>
            </a:r>
          </a:p>
        </p:txBody>
      </p:sp>
      <p:sp>
        <p:nvSpPr>
          <p:cNvPr id="8" name="Subtitle 2">
            <a:extLst>
              <a:ext uri="{FF2B5EF4-FFF2-40B4-BE49-F238E27FC236}">
                <a16:creationId xmlns:a16="http://schemas.microsoft.com/office/drawing/2014/main" id="{C9D5F2EE-521B-E2B2-2780-7E3BF2236023}"/>
              </a:ext>
            </a:extLst>
          </p:cNvPr>
          <p:cNvSpPr>
            <a:spLocks noGrp="1"/>
          </p:cNvSpPr>
          <p:nvPr>
            <p:ph type="subTitle" idx="1"/>
          </p:nvPr>
        </p:nvSpPr>
        <p:spPr>
          <a:xfrm>
            <a:off x="4807240" y="3291759"/>
            <a:ext cx="6397468" cy="645742"/>
          </a:xfrm>
        </p:spPr>
        <p:txBody>
          <a:bodyPr/>
          <a:lstStyle/>
          <a:p>
            <a:r>
              <a:rPr lang="es-MX" sz="1950">
                <a:latin typeface="EYInterstate Light" panose="02000506000000020004" pitchFamily="2" charset="0"/>
                <a:ea typeface="+mn-lt"/>
                <a:cs typeface="+mn-lt"/>
              </a:rPr>
              <a:t>Contribución de la minería a la economía y finanzas públicas de la región</a:t>
            </a:r>
          </a:p>
          <a:p>
            <a:endParaRPr lang="es-MX" sz="1950">
              <a:latin typeface="EYInterstate Light" panose="02000506000000020004" pitchFamily="2" charset="0"/>
              <a:ea typeface="+mn-lt"/>
              <a:cs typeface="+mn-lt"/>
            </a:endParaRPr>
          </a:p>
          <a:p>
            <a:endParaRPr lang="es-MX" sz="1950">
              <a:latin typeface="EYInterstate Light" panose="02000506000000020004" pitchFamily="2" charset="0"/>
              <a:ea typeface="+mn-lt"/>
              <a:cs typeface="+mn-lt"/>
            </a:endParaRPr>
          </a:p>
        </p:txBody>
      </p:sp>
    </p:spTree>
    <p:extLst>
      <p:ext uri="{BB962C8B-B14F-4D97-AF65-F5344CB8AC3E}">
        <p14:creationId xmlns:p14="http://schemas.microsoft.com/office/powerpoint/2010/main" val="4026519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3587B-DFF0-4B8F-A1AD-7DC3D7032FBF}"/>
              </a:ext>
            </a:extLst>
          </p:cNvPr>
          <p:cNvSpPr>
            <a:spLocks noGrp="1"/>
          </p:cNvSpPr>
          <p:nvPr>
            <p:ph type="title"/>
          </p:nvPr>
        </p:nvSpPr>
        <p:spPr/>
        <p:txBody>
          <a:bodyPr/>
          <a:lstStyle/>
          <a:p>
            <a:r>
              <a:rPr lang="es-MX">
                <a:latin typeface="EYInterstate Light" panose="02000506000000020004" pitchFamily="2" charset="0"/>
              </a:rPr>
              <a:t>Chile</a:t>
            </a:r>
          </a:p>
        </p:txBody>
      </p:sp>
      <p:sp>
        <p:nvSpPr>
          <p:cNvPr id="4" name="Content Placeholder 1282">
            <a:extLst>
              <a:ext uri="{FF2B5EF4-FFF2-40B4-BE49-F238E27FC236}">
                <a16:creationId xmlns:a16="http://schemas.microsoft.com/office/drawing/2014/main" id="{7E60223D-B81C-439D-BEA1-E36A3394F4BC}"/>
              </a:ext>
            </a:extLst>
          </p:cNvPr>
          <p:cNvSpPr txBox="1">
            <a:spLocks/>
          </p:cNvSpPr>
          <p:nvPr/>
        </p:nvSpPr>
        <p:spPr bwMode="gray">
          <a:xfrm>
            <a:off x="4048277" y="1209110"/>
            <a:ext cx="3636722" cy="333997"/>
          </a:xfrm>
          <a:prstGeom prst="rect">
            <a:avLst/>
          </a:prstGeom>
          <a:solidFill>
            <a:srgbClr val="FFE600"/>
          </a:solidFill>
          <a:ln>
            <a:solidFill>
              <a:srgbClr val="FFE600"/>
            </a:solidFill>
          </a:ln>
        </p:spPr>
        <p:txBody>
          <a:bodyPr vert="horz" wrap="none" lIns="45696" tIns="45696" rIns="45696" bIns="45696" rtlCol="0" anchor="ctr" anchorCtr="0">
            <a:noAutofit/>
          </a:bodyPr>
          <a:lstStyle>
            <a:lvl1pPr marL="0" indent="0" algn="l" defTabSz="1043056" rtl="0" eaLnBrk="1" latinLnBrk="0" hangingPunct="1">
              <a:spcBef>
                <a:spcPts val="0"/>
              </a:spcBef>
              <a:spcAft>
                <a:spcPts val="500"/>
              </a:spcAft>
              <a:buFont typeface="Arial" pitchFamily="34" charset="0"/>
              <a:buNone/>
              <a:defRPr sz="1000" kern="1200">
                <a:solidFill>
                  <a:srgbClr val="404040"/>
                </a:solidFill>
                <a:latin typeface="+mn-lt"/>
                <a:ea typeface="+mn-ea"/>
                <a:cs typeface="+mn-cs"/>
              </a:defRPr>
            </a:lvl1pPr>
            <a:lvl2pPr marL="0" indent="0" algn="l" defTabSz="1043056" rtl="0" eaLnBrk="1" latinLnBrk="0" hangingPunct="1">
              <a:spcBef>
                <a:spcPts val="200"/>
              </a:spcBef>
              <a:spcAft>
                <a:spcPts val="500"/>
              </a:spcAft>
              <a:buFontTx/>
              <a:buNone/>
              <a:defRPr sz="1400" b="1" kern="1200">
                <a:solidFill>
                  <a:srgbClr val="404040"/>
                </a:solidFill>
                <a:latin typeface="+mn-lt"/>
                <a:ea typeface="+mn-ea"/>
                <a:cs typeface="+mn-cs"/>
              </a:defRPr>
            </a:lvl2pPr>
            <a:lvl3pPr marL="0" indent="0" algn="l" defTabSz="1043056" rtl="0" eaLnBrk="1" latinLnBrk="0" hangingPunct="1">
              <a:spcBef>
                <a:spcPts val="200"/>
              </a:spcBef>
              <a:spcAft>
                <a:spcPts val="500"/>
              </a:spcAft>
              <a:buFontTx/>
              <a:buNone/>
              <a:defRPr sz="1200" b="1" kern="1200">
                <a:solidFill>
                  <a:srgbClr val="404040"/>
                </a:solidFill>
                <a:latin typeface="+mn-lt"/>
                <a:ea typeface="+mn-ea"/>
                <a:cs typeface="+mn-cs"/>
              </a:defRPr>
            </a:lvl3pPr>
            <a:lvl4pPr marL="177800" indent="-177800" algn="l" defTabSz="1043056" rtl="0" eaLnBrk="1" latinLnBrk="0" hangingPunct="1">
              <a:spcBef>
                <a:spcPts val="0"/>
              </a:spcBef>
              <a:spcAft>
                <a:spcPts val="500"/>
              </a:spcAft>
              <a:buSzPct val="70000"/>
              <a:buFont typeface="Arial" pitchFamily="34" charset="0"/>
              <a:buChar char="►"/>
              <a:defRPr sz="1000" kern="1200">
                <a:solidFill>
                  <a:srgbClr val="404040"/>
                </a:solidFill>
                <a:latin typeface="+mn-lt"/>
                <a:ea typeface="+mn-ea"/>
                <a:cs typeface="+mn-cs"/>
              </a:defRPr>
            </a:lvl4pPr>
            <a:lvl5pPr marL="342900" indent="-165100" algn="l" defTabSz="1043056" rtl="0" eaLnBrk="1" latinLnBrk="0" hangingPunct="1">
              <a:spcBef>
                <a:spcPts val="0"/>
              </a:spcBef>
              <a:spcAft>
                <a:spcPts val="500"/>
              </a:spcAft>
              <a:buSzPct val="70000"/>
              <a:buFont typeface="Arial" pitchFamily="34" charset="0"/>
              <a:buChar char="►"/>
              <a:defRPr sz="1000" kern="1200">
                <a:solidFill>
                  <a:srgbClr val="404040"/>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a:spcAft>
                <a:spcPts val="0"/>
              </a:spcAft>
            </a:pPr>
            <a:r>
              <a:rPr lang="en-US" sz="1399" b="1">
                <a:solidFill>
                  <a:schemeClr val="bg1"/>
                </a:solidFill>
                <a:latin typeface="EYInterstate Light" panose="02000506000000020004" pitchFamily="2" charset="0"/>
              </a:rPr>
              <a:t>Chile</a:t>
            </a:r>
          </a:p>
        </p:txBody>
      </p:sp>
      <p:grpSp>
        <p:nvGrpSpPr>
          <p:cNvPr id="5" name="Group 4">
            <a:extLst>
              <a:ext uri="{FF2B5EF4-FFF2-40B4-BE49-F238E27FC236}">
                <a16:creationId xmlns:a16="http://schemas.microsoft.com/office/drawing/2014/main" id="{F297E36D-7F48-4F0C-B415-38D6DE26AD8D}"/>
              </a:ext>
            </a:extLst>
          </p:cNvPr>
          <p:cNvGrpSpPr/>
          <p:nvPr/>
        </p:nvGrpSpPr>
        <p:grpSpPr>
          <a:xfrm>
            <a:off x="4050220" y="1716653"/>
            <a:ext cx="438357" cy="438357"/>
            <a:chOff x="609919" y="1790267"/>
            <a:chExt cx="438585" cy="438585"/>
          </a:xfrm>
        </p:grpSpPr>
        <p:sp>
          <p:nvSpPr>
            <p:cNvPr id="6" name="Oval 5">
              <a:extLst>
                <a:ext uri="{FF2B5EF4-FFF2-40B4-BE49-F238E27FC236}">
                  <a16:creationId xmlns:a16="http://schemas.microsoft.com/office/drawing/2014/main" id="{63AC57AC-81D6-4DFF-BB9E-1B73D2DAC304}"/>
                </a:ext>
              </a:extLst>
            </p:cNvPr>
            <p:cNvSpPr/>
            <p:nvPr/>
          </p:nvSpPr>
          <p:spPr>
            <a:xfrm>
              <a:off x="609919" y="1790267"/>
              <a:ext cx="438585" cy="438585"/>
            </a:xfrm>
            <a:prstGeom prst="ellipse">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45696" rIns="45696" rtlCol="0" anchor="t" anchorCtr="0"/>
            <a:lstStyle/>
            <a:p>
              <a:pPr marL="228486" indent="-228486" algn="ctr">
                <a:spcAft>
                  <a:spcPts val="600"/>
                </a:spcAft>
                <a:buClr>
                  <a:schemeClr val="accent2"/>
                </a:buClr>
                <a:buSzPct val="70000"/>
                <a:buFont typeface="Arial" pitchFamily="34" charset="0"/>
                <a:buChar char="►"/>
              </a:pPr>
              <a:endParaRPr lang="en-IN" sz="999">
                <a:solidFill>
                  <a:schemeClr val="bg1"/>
                </a:solidFill>
                <a:latin typeface="EYInterstate Light" panose="02000506000000020004" pitchFamily="2" charset="0"/>
              </a:endParaRPr>
            </a:p>
          </p:txBody>
        </p:sp>
        <p:sp>
          <p:nvSpPr>
            <p:cNvPr id="7" name="Freeform 15">
              <a:extLst>
                <a:ext uri="{FF2B5EF4-FFF2-40B4-BE49-F238E27FC236}">
                  <a16:creationId xmlns:a16="http://schemas.microsoft.com/office/drawing/2014/main" id="{CBAD418B-00FE-4DCC-9ECB-23A4BEAECBC7}"/>
                </a:ext>
              </a:extLst>
            </p:cNvPr>
            <p:cNvSpPr>
              <a:spLocks noEditPoints="1"/>
            </p:cNvSpPr>
            <p:nvPr/>
          </p:nvSpPr>
          <p:spPr bwMode="auto">
            <a:xfrm>
              <a:off x="699929" y="1860870"/>
              <a:ext cx="268091" cy="297378"/>
            </a:xfrm>
            <a:custGeom>
              <a:avLst/>
              <a:gdLst>
                <a:gd name="T0" fmla="*/ 136 w 198"/>
                <a:gd name="T1" fmla="*/ 93 h 220"/>
                <a:gd name="T2" fmla="*/ 67 w 198"/>
                <a:gd name="T3" fmla="*/ 88 h 220"/>
                <a:gd name="T4" fmla="*/ 53 w 198"/>
                <a:gd name="T5" fmla="*/ 142 h 220"/>
                <a:gd name="T6" fmla="*/ 58 w 198"/>
                <a:gd name="T7" fmla="*/ 149 h 220"/>
                <a:gd name="T8" fmla="*/ 144 w 198"/>
                <a:gd name="T9" fmla="*/ 147 h 220"/>
                <a:gd name="T10" fmla="*/ 65 w 198"/>
                <a:gd name="T11" fmla="*/ 138 h 220"/>
                <a:gd name="T12" fmla="*/ 73 w 198"/>
                <a:gd name="T13" fmla="*/ 134 h 220"/>
                <a:gd name="T14" fmla="*/ 127 w 198"/>
                <a:gd name="T15" fmla="*/ 107 h 220"/>
                <a:gd name="T16" fmla="*/ 65 w 198"/>
                <a:gd name="T17" fmla="*/ 138 h 220"/>
                <a:gd name="T18" fmla="*/ 84 w 198"/>
                <a:gd name="T19" fmla="*/ 164 h 220"/>
                <a:gd name="T20" fmla="*/ 15 w 198"/>
                <a:gd name="T21" fmla="*/ 159 h 220"/>
                <a:gd name="T22" fmla="*/ 1 w 198"/>
                <a:gd name="T23" fmla="*/ 213 h 220"/>
                <a:gd name="T24" fmla="*/ 6 w 198"/>
                <a:gd name="T25" fmla="*/ 220 h 220"/>
                <a:gd name="T26" fmla="*/ 92 w 198"/>
                <a:gd name="T27" fmla="*/ 218 h 220"/>
                <a:gd name="T28" fmla="*/ 13 w 198"/>
                <a:gd name="T29" fmla="*/ 209 h 220"/>
                <a:gd name="T30" fmla="*/ 21 w 198"/>
                <a:gd name="T31" fmla="*/ 205 h 220"/>
                <a:gd name="T32" fmla="*/ 75 w 198"/>
                <a:gd name="T33" fmla="*/ 177 h 220"/>
                <a:gd name="T34" fmla="*/ 13 w 198"/>
                <a:gd name="T35" fmla="*/ 209 h 220"/>
                <a:gd name="T36" fmla="*/ 188 w 198"/>
                <a:gd name="T37" fmla="*/ 164 h 220"/>
                <a:gd name="T38" fmla="*/ 120 w 198"/>
                <a:gd name="T39" fmla="*/ 159 h 220"/>
                <a:gd name="T40" fmla="*/ 105 w 198"/>
                <a:gd name="T41" fmla="*/ 213 h 220"/>
                <a:gd name="T42" fmla="*/ 110 w 198"/>
                <a:gd name="T43" fmla="*/ 220 h 220"/>
                <a:gd name="T44" fmla="*/ 196 w 198"/>
                <a:gd name="T45" fmla="*/ 218 h 220"/>
                <a:gd name="T46" fmla="*/ 117 w 198"/>
                <a:gd name="T47" fmla="*/ 209 h 220"/>
                <a:gd name="T48" fmla="*/ 126 w 198"/>
                <a:gd name="T49" fmla="*/ 205 h 220"/>
                <a:gd name="T50" fmla="*/ 180 w 198"/>
                <a:gd name="T51" fmla="*/ 177 h 220"/>
                <a:gd name="T52" fmla="*/ 117 w 198"/>
                <a:gd name="T53" fmla="*/ 209 h 220"/>
                <a:gd name="T54" fmla="*/ 68 w 198"/>
                <a:gd name="T55" fmla="*/ 14 h 220"/>
                <a:gd name="T56" fmla="*/ 80 w 198"/>
                <a:gd name="T57" fmla="*/ 23 h 220"/>
                <a:gd name="T58" fmla="*/ 63 w 198"/>
                <a:gd name="T59" fmla="*/ 41 h 220"/>
                <a:gd name="T60" fmla="*/ 54 w 198"/>
                <a:gd name="T61" fmla="*/ 28 h 220"/>
                <a:gd name="T62" fmla="*/ 43 w 198"/>
                <a:gd name="T63" fmla="*/ 20 h 220"/>
                <a:gd name="T64" fmla="*/ 60 w 198"/>
                <a:gd name="T65" fmla="*/ 1 h 220"/>
                <a:gd name="T66" fmla="*/ 32 w 198"/>
                <a:gd name="T67" fmla="*/ 54 h 220"/>
                <a:gd name="T68" fmla="*/ 49 w 198"/>
                <a:gd name="T69" fmla="*/ 73 h 220"/>
                <a:gd name="T70" fmla="*/ 38 w 198"/>
                <a:gd name="T71" fmla="*/ 81 h 220"/>
                <a:gd name="T72" fmla="*/ 29 w 198"/>
                <a:gd name="T73" fmla="*/ 94 h 220"/>
                <a:gd name="T74" fmla="*/ 13 w 198"/>
                <a:gd name="T75" fmla="*/ 76 h 220"/>
                <a:gd name="T76" fmla="*/ 24 w 198"/>
                <a:gd name="T77" fmla="*/ 68 h 220"/>
                <a:gd name="T78" fmla="*/ 32 w 198"/>
                <a:gd name="T79" fmla="*/ 54 h 220"/>
                <a:gd name="T80" fmla="*/ 123 w 198"/>
                <a:gd name="T81" fmla="*/ 40 h 220"/>
                <a:gd name="T82" fmla="*/ 134 w 198"/>
                <a:gd name="T83" fmla="*/ 48 h 220"/>
                <a:gd name="T84" fmla="*/ 118 w 198"/>
                <a:gd name="T85" fmla="*/ 66 h 220"/>
                <a:gd name="T86" fmla="*/ 109 w 198"/>
                <a:gd name="T87" fmla="*/ 53 h 220"/>
                <a:gd name="T88" fmla="*/ 98 w 198"/>
                <a:gd name="T89" fmla="*/ 45 h 220"/>
                <a:gd name="T90" fmla="*/ 115 w 198"/>
                <a:gd name="T91" fmla="*/ 2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220">
                  <a:moveTo>
                    <a:pt x="145" y="142"/>
                  </a:moveTo>
                  <a:cubicBezTo>
                    <a:pt x="136" y="93"/>
                    <a:pt x="136" y="93"/>
                    <a:pt x="136" y="93"/>
                  </a:cubicBezTo>
                  <a:cubicBezTo>
                    <a:pt x="136" y="90"/>
                    <a:pt x="133" y="88"/>
                    <a:pt x="131" y="88"/>
                  </a:cubicBezTo>
                  <a:cubicBezTo>
                    <a:pt x="67" y="88"/>
                    <a:pt x="67" y="88"/>
                    <a:pt x="67" y="88"/>
                  </a:cubicBezTo>
                  <a:cubicBezTo>
                    <a:pt x="65" y="88"/>
                    <a:pt x="62" y="90"/>
                    <a:pt x="62" y="93"/>
                  </a:cubicBezTo>
                  <a:cubicBezTo>
                    <a:pt x="53" y="142"/>
                    <a:pt x="53" y="142"/>
                    <a:pt x="53" y="142"/>
                  </a:cubicBezTo>
                  <a:cubicBezTo>
                    <a:pt x="53" y="144"/>
                    <a:pt x="53" y="145"/>
                    <a:pt x="54" y="147"/>
                  </a:cubicBezTo>
                  <a:cubicBezTo>
                    <a:pt x="55" y="148"/>
                    <a:pt x="57" y="149"/>
                    <a:pt x="58" y="149"/>
                  </a:cubicBezTo>
                  <a:cubicBezTo>
                    <a:pt x="140" y="149"/>
                    <a:pt x="140" y="149"/>
                    <a:pt x="140" y="149"/>
                  </a:cubicBezTo>
                  <a:cubicBezTo>
                    <a:pt x="141" y="149"/>
                    <a:pt x="143" y="148"/>
                    <a:pt x="144" y="147"/>
                  </a:cubicBezTo>
                  <a:cubicBezTo>
                    <a:pt x="145" y="145"/>
                    <a:pt x="145" y="144"/>
                    <a:pt x="145" y="142"/>
                  </a:cubicBezTo>
                  <a:close/>
                  <a:moveTo>
                    <a:pt x="65" y="138"/>
                  </a:moveTo>
                  <a:cubicBezTo>
                    <a:pt x="70" y="112"/>
                    <a:pt x="70" y="112"/>
                    <a:pt x="70" y="112"/>
                  </a:cubicBezTo>
                  <a:cubicBezTo>
                    <a:pt x="73" y="134"/>
                    <a:pt x="73" y="134"/>
                    <a:pt x="73" y="134"/>
                  </a:cubicBezTo>
                  <a:cubicBezTo>
                    <a:pt x="73" y="134"/>
                    <a:pt x="78" y="100"/>
                    <a:pt x="94" y="118"/>
                  </a:cubicBezTo>
                  <a:cubicBezTo>
                    <a:pt x="105" y="131"/>
                    <a:pt x="120" y="117"/>
                    <a:pt x="127" y="107"/>
                  </a:cubicBezTo>
                  <a:cubicBezTo>
                    <a:pt x="133" y="138"/>
                    <a:pt x="133" y="138"/>
                    <a:pt x="133" y="138"/>
                  </a:cubicBezTo>
                  <a:lnTo>
                    <a:pt x="65" y="138"/>
                  </a:lnTo>
                  <a:close/>
                  <a:moveTo>
                    <a:pt x="93" y="213"/>
                  </a:moveTo>
                  <a:cubicBezTo>
                    <a:pt x="84" y="164"/>
                    <a:pt x="84" y="164"/>
                    <a:pt x="84" y="164"/>
                  </a:cubicBezTo>
                  <a:cubicBezTo>
                    <a:pt x="83" y="161"/>
                    <a:pt x="81" y="159"/>
                    <a:pt x="78" y="159"/>
                  </a:cubicBezTo>
                  <a:cubicBezTo>
                    <a:pt x="15" y="159"/>
                    <a:pt x="15" y="159"/>
                    <a:pt x="15" y="159"/>
                  </a:cubicBezTo>
                  <a:cubicBezTo>
                    <a:pt x="13" y="159"/>
                    <a:pt x="10" y="161"/>
                    <a:pt x="10" y="164"/>
                  </a:cubicBezTo>
                  <a:cubicBezTo>
                    <a:pt x="1" y="213"/>
                    <a:pt x="1" y="213"/>
                    <a:pt x="1" y="213"/>
                  </a:cubicBezTo>
                  <a:cubicBezTo>
                    <a:pt x="0" y="215"/>
                    <a:pt x="1" y="216"/>
                    <a:pt x="2" y="218"/>
                  </a:cubicBezTo>
                  <a:cubicBezTo>
                    <a:pt x="3" y="219"/>
                    <a:pt x="4" y="220"/>
                    <a:pt x="6" y="220"/>
                  </a:cubicBezTo>
                  <a:cubicBezTo>
                    <a:pt x="88" y="220"/>
                    <a:pt x="88" y="220"/>
                    <a:pt x="88" y="220"/>
                  </a:cubicBezTo>
                  <a:cubicBezTo>
                    <a:pt x="89" y="220"/>
                    <a:pt x="91" y="219"/>
                    <a:pt x="92" y="218"/>
                  </a:cubicBezTo>
                  <a:cubicBezTo>
                    <a:pt x="93" y="216"/>
                    <a:pt x="93" y="215"/>
                    <a:pt x="93" y="213"/>
                  </a:cubicBezTo>
                  <a:close/>
                  <a:moveTo>
                    <a:pt x="13" y="209"/>
                  </a:moveTo>
                  <a:cubicBezTo>
                    <a:pt x="17" y="183"/>
                    <a:pt x="17" y="183"/>
                    <a:pt x="17" y="183"/>
                  </a:cubicBezTo>
                  <a:cubicBezTo>
                    <a:pt x="21" y="205"/>
                    <a:pt x="21" y="205"/>
                    <a:pt x="21" y="205"/>
                  </a:cubicBezTo>
                  <a:cubicBezTo>
                    <a:pt x="21" y="205"/>
                    <a:pt x="26" y="171"/>
                    <a:pt x="42" y="189"/>
                  </a:cubicBezTo>
                  <a:cubicBezTo>
                    <a:pt x="53" y="202"/>
                    <a:pt x="67" y="188"/>
                    <a:pt x="75" y="177"/>
                  </a:cubicBezTo>
                  <a:cubicBezTo>
                    <a:pt x="81" y="209"/>
                    <a:pt x="81" y="209"/>
                    <a:pt x="81" y="209"/>
                  </a:cubicBezTo>
                  <a:lnTo>
                    <a:pt x="13" y="209"/>
                  </a:lnTo>
                  <a:close/>
                  <a:moveTo>
                    <a:pt x="197" y="213"/>
                  </a:moveTo>
                  <a:cubicBezTo>
                    <a:pt x="188" y="164"/>
                    <a:pt x="188" y="164"/>
                    <a:pt x="188" y="164"/>
                  </a:cubicBezTo>
                  <a:cubicBezTo>
                    <a:pt x="188" y="161"/>
                    <a:pt x="185" y="159"/>
                    <a:pt x="183" y="159"/>
                  </a:cubicBezTo>
                  <a:cubicBezTo>
                    <a:pt x="120" y="159"/>
                    <a:pt x="120" y="159"/>
                    <a:pt x="120" y="159"/>
                  </a:cubicBezTo>
                  <a:cubicBezTo>
                    <a:pt x="117" y="159"/>
                    <a:pt x="115" y="161"/>
                    <a:pt x="114" y="164"/>
                  </a:cubicBezTo>
                  <a:cubicBezTo>
                    <a:pt x="105" y="213"/>
                    <a:pt x="105" y="213"/>
                    <a:pt x="105" y="213"/>
                  </a:cubicBezTo>
                  <a:cubicBezTo>
                    <a:pt x="105" y="215"/>
                    <a:pt x="105" y="216"/>
                    <a:pt x="106" y="218"/>
                  </a:cubicBezTo>
                  <a:cubicBezTo>
                    <a:pt x="107" y="219"/>
                    <a:pt x="109" y="220"/>
                    <a:pt x="110" y="220"/>
                  </a:cubicBezTo>
                  <a:cubicBezTo>
                    <a:pt x="192" y="220"/>
                    <a:pt x="192" y="220"/>
                    <a:pt x="192" y="220"/>
                  </a:cubicBezTo>
                  <a:cubicBezTo>
                    <a:pt x="194" y="220"/>
                    <a:pt x="195" y="219"/>
                    <a:pt x="196" y="218"/>
                  </a:cubicBezTo>
                  <a:cubicBezTo>
                    <a:pt x="197" y="216"/>
                    <a:pt x="198" y="215"/>
                    <a:pt x="197" y="213"/>
                  </a:cubicBezTo>
                  <a:close/>
                  <a:moveTo>
                    <a:pt x="117" y="209"/>
                  </a:moveTo>
                  <a:cubicBezTo>
                    <a:pt x="122" y="183"/>
                    <a:pt x="122" y="183"/>
                    <a:pt x="122" y="183"/>
                  </a:cubicBezTo>
                  <a:cubicBezTo>
                    <a:pt x="126" y="205"/>
                    <a:pt x="126" y="205"/>
                    <a:pt x="126" y="205"/>
                  </a:cubicBezTo>
                  <a:cubicBezTo>
                    <a:pt x="126" y="205"/>
                    <a:pt x="130" y="171"/>
                    <a:pt x="146" y="189"/>
                  </a:cubicBezTo>
                  <a:cubicBezTo>
                    <a:pt x="158" y="202"/>
                    <a:pt x="172" y="188"/>
                    <a:pt x="180" y="177"/>
                  </a:cubicBezTo>
                  <a:cubicBezTo>
                    <a:pt x="185" y="209"/>
                    <a:pt x="185" y="209"/>
                    <a:pt x="185" y="209"/>
                  </a:cubicBezTo>
                  <a:lnTo>
                    <a:pt x="117" y="209"/>
                  </a:lnTo>
                  <a:close/>
                  <a:moveTo>
                    <a:pt x="63" y="1"/>
                  </a:moveTo>
                  <a:cubicBezTo>
                    <a:pt x="68" y="14"/>
                    <a:pt x="68" y="14"/>
                    <a:pt x="68" y="14"/>
                  </a:cubicBezTo>
                  <a:cubicBezTo>
                    <a:pt x="80" y="20"/>
                    <a:pt x="80" y="20"/>
                    <a:pt x="80" y="20"/>
                  </a:cubicBezTo>
                  <a:cubicBezTo>
                    <a:pt x="81" y="21"/>
                    <a:pt x="81" y="22"/>
                    <a:pt x="80" y="23"/>
                  </a:cubicBezTo>
                  <a:cubicBezTo>
                    <a:pt x="68" y="28"/>
                    <a:pt x="68" y="28"/>
                    <a:pt x="68" y="28"/>
                  </a:cubicBezTo>
                  <a:cubicBezTo>
                    <a:pt x="63" y="41"/>
                    <a:pt x="63" y="41"/>
                    <a:pt x="63" y="41"/>
                  </a:cubicBezTo>
                  <a:cubicBezTo>
                    <a:pt x="62" y="42"/>
                    <a:pt x="61" y="42"/>
                    <a:pt x="60" y="41"/>
                  </a:cubicBezTo>
                  <a:cubicBezTo>
                    <a:pt x="54" y="28"/>
                    <a:pt x="54" y="28"/>
                    <a:pt x="54" y="28"/>
                  </a:cubicBezTo>
                  <a:cubicBezTo>
                    <a:pt x="43" y="23"/>
                    <a:pt x="43" y="23"/>
                    <a:pt x="43" y="23"/>
                  </a:cubicBezTo>
                  <a:cubicBezTo>
                    <a:pt x="42" y="22"/>
                    <a:pt x="42" y="21"/>
                    <a:pt x="43" y="20"/>
                  </a:cubicBezTo>
                  <a:cubicBezTo>
                    <a:pt x="54" y="14"/>
                    <a:pt x="54" y="14"/>
                    <a:pt x="54" y="14"/>
                  </a:cubicBezTo>
                  <a:cubicBezTo>
                    <a:pt x="60" y="1"/>
                    <a:pt x="60" y="1"/>
                    <a:pt x="60" y="1"/>
                  </a:cubicBezTo>
                  <a:cubicBezTo>
                    <a:pt x="61" y="0"/>
                    <a:pt x="62" y="0"/>
                    <a:pt x="63" y="1"/>
                  </a:cubicBezTo>
                  <a:close/>
                  <a:moveTo>
                    <a:pt x="32" y="54"/>
                  </a:moveTo>
                  <a:cubicBezTo>
                    <a:pt x="38" y="68"/>
                    <a:pt x="38" y="68"/>
                    <a:pt x="38" y="68"/>
                  </a:cubicBezTo>
                  <a:cubicBezTo>
                    <a:pt x="49" y="73"/>
                    <a:pt x="49" y="73"/>
                    <a:pt x="49" y="73"/>
                  </a:cubicBezTo>
                  <a:cubicBezTo>
                    <a:pt x="50" y="74"/>
                    <a:pt x="50" y="75"/>
                    <a:pt x="49" y="76"/>
                  </a:cubicBezTo>
                  <a:cubicBezTo>
                    <a:pt x="38" y="81"/>
                    <a:pt x="38" y="81"/>
                    <a:pt x="38" y="81"/>
                  </a:cubicBezTo>
                  <a:cubicBezTo>
                    <a:pt x="32" y="94"/>
                    <a:pt x="32" y="94"/>
                    <a:pt x="32" y="94"/>
                  </a:cubicBezTo>
                  <a:cubicBezTo>
                    <a:pt x="32" y="96"/>
                    <a:pt x="30" y="96"/>
                    <a:pt x="29" y="94"/>
                  </a:cubicBezTo>
                  <a:cubicBezTo>
                    <a:pt x="24" y="81"/>
                    <a:pt x="24" y="81"/>
                    <a:pt x="24" y="81"/>
                  </a:cubicBezTo>
                  <a:cubicBezTo>
                    <a:pt x="13" y="76"/>
                    <a:pt x="13" y="76"/>
                    <a:pt x="13" y="76"/>
                  </a:cubicBezTo>
                  <a:cubicBezTo>
                    <a:pt x="11" y="75"/>
                    <a:pt x="11" y="74"/>
                    <a:pt x="13" y="73"/>
                  </a:cubicBezTo>
                  <a:cubicBezTo>
                    <a:pt x="24" y="68"/>
                    <a:pt x="24" y="68"/>
                    <a:pt x="24" y="68"/>
                  </a:cubicBezTo>
                  <a:cubicBezTo>
                    <a:pt x="29" y="54"/>
                    <a:pt x="29" y="54"/>
                    <a:pt x="29" y="54"/>
                  </a:cubicBezTo>
                  <a:cubicBezTo>
                    <a:pt x="30" y="53"/>
                    <a:pt x="32" y="53"/>
                    <a:pt x="32" y="54"/>
                  </a:cubicBezTo>
                  <a:close/>
                  <a:moveTo>
                    <a:pt x="118" y="26"/>
                  </a:moveTo>
                  <a:cubicBezTo>
                    <a:pt x="123" y="40"/>
                    <a:pt x="123" y="40"/>
                    <a:pt x="123" y="40"/>
                  </a:cubicBezTo>
                  <a:cubicBezTo>
                    <a:pt x="134" y="45"/>
                    <a:pt x="134" y="45"/>
                    <a:pt x="134" y="45"/>
                  </a:cubicBezTo>
                  <a:cubicBezTo>
                    <a:pt x="136" y="46"/>
                    <a:pt x="136" y="47"/>
                    <a:pt x="134" y="48"/>
                  </a:cubicBezTo>
                  <a:cubicBezTo>
                    <a:pt x="123" y="53"/>
                    <a:pt x="123" y="53"/>
                    <a:pt x="123" y="53"/>
                  </a:cubicBezTo>
                  <a:cubicBezTo>
                    <a:pt x="118" y="66"/>
                    <a:pt x="118" y="66"/>
                    <a:pt x="118" y="66"/>
                  </a:cubicBezTo>
                  <a:cubicBezTo>
                    <a:pt x="117" y="68"/>
                    <a:pt x="115" y="68"/>
                    <a:pt x="115" y="66"/>
                  </a:cubicBezTo>
                  <a:cubicBezTo>
                    <a:pt x="109" y="53"/>
                    <a:pt x="109" y="53"/>
                    <a:pt x="109" y="53"/>
                  </a:cubicBezTo>
                  <a:cubicBezTo>
                    <a:pt x="98" y="48"/>
                    <a:pt x="98" y="48"/>
                    <a:pt x="98" y="48"/>
                  </a:cubicBezTo>
                  <a:cubicBezTo>
                    <a:pt x="97" y="47"/>
                    <a:pt x="97" y="46"/>
                    <a:pt x="98" y="45"/>
                  </a:cubicBezTo>
                  <a:cubicBezTo>
                    <a:pt x="109" y="40"/>
                    <a:pt x="109" y="40"/>
                    <a:pt x="109" y="40"/>
                  </a:cubicBezTo>
                  <a:cubicBezTo>
                    <a:pt x="115" y="26"/>
                    <a:pt x="115" y="26"/>
                    <a:pt x="115" y="26"/>
                  </a:cubicBezTo>
                  <a:cubicBezTo>
                    <a:pt x="115" y="25"/>
                    <a:pt x="117" y="25"/>
                    <a:pt x="118" y="26"/>
                  </a:cubicBezTo>
                  <a:close/>
                </a:path>
              </a:pathLst>
            </a:custGeom>
            <a:solidFill>
              <a:srgbClr val="333333"/>
            </a:solidFill>
            <a:ln>
              <a:noFill/>
            </a:ln>
          </p:spPr>
          <p:txBody>
            <a:bodyPr vert="horz" wrap="square" lIns="91392" tIns="45696" rIns="91392" bIns="45696" numCol="1" anchor="t" anchorCtr="0" compatLnSpc="1">
              <a:prstTxWarp prst="textNoShape">
                <a:avLst/>
              </a:prstTxWarp>
            </a:bodyPr>
            <a:lstStyle/>
            <a:p>
              <a:endParaRPr lang="en-IN" sz="1799">
                <a:latin typeface="EYInterstate Light" panose="02000506000000020004" pitchFamily="2" charset="0"/>
              </a:endParaRPr>
            </a:p>
          </p:txBody>
        </p:sp>
      </p:grpSp>
      <p:graphicFrame>
        <p:nvGraphicFramePr>
          <p:cNvPr id="8" name="Table 7">
            <a:extLst>
              <a:ext uri="{FF2B5EF4-FFF2-40B4-BE49-F238E27FC236}">
                <a16:creationId xmlns:a16="http://schemas.microsoft.com/office/drawing/2014/main" id="{D72BD8DC-94A4-4F5C-9AC0-50D1B045AEBE}"/>
              </a:ext>
            </a:extLst>
          </p:cNvPr>
          <p:cNvGraphicFramePr>
            <a:graphicFrameLocks noGrp="1"/>
          </p:cNvGraphicFramePr>
          <p:nvPr>
            <p:extLst>
              <p:ext uri="{D42A27DB-BD31-4B8C-83A1-F6EECF244321}">
                <p14:modId xmlns:p14="http://schemas.microsoft.com/office/powerpoint/2010/main" val="3985693373"/>
              </p:ext>
            </p:extLst>
          </p:nvPr>
        </p:nvGraphicFramePr>
        <p:xfrm>
          <a:off x="4583398" y="1788991"/>
          <a:ext cx="2919760" cy="377912"/>
        </p:xfrm>
        <a:graphic>
          <a:graphicData uri="http://schemas.openxmlformats.org/drawingml/2006/table">
            <a:tbl>
              <a:tblPr firstRow="1" bandRow="1">
                <a:tableStyleId>{5C22544A-7EE6-4342-B048-85BDC9FD1C3A}</a:tableStyleId>
              </a:tblPr>
              <a:tblGrid>
                <a:gridCol w="729940">
                  <a:extLst>
                    <a:ext uri="{9D8B030D-6E8A-4147-A177-3AD203B41FA5}">
                      <a16:colId xmlns:a16="http://schemas.microsoft.com/office/drawing/2014/main" val="20000"/>
                    </a:ext>
                  </a:extLst>
                </a:gridCol>
                <a:gridCol w="729940">
                  <a:extLst>
                    <a:ext uri="{9D8B030D-6E8A-4147-A177-3AD203B41FA5}">
                      <a16:colId xmlns:a16="http://schemas.microsoft.com/office/drawing/2014/main" val="20001"/>
                    </a:ext>
                  </a:extLst>
                </a:gridCol>
                <a:gridCol w="729940">
                  <a:extLst>
                    <a:ext uri="{9D8B030D-6E8A-4147-A177-3AD203B41FA5}">
                      <a16:colId xmlns:a16="http://schemas.microsoft.com/office/drawing/2014/main" val="20002"/>
                    </a:ext>
                  </a:extLst>
                </a:gridCol>
                <a:gridCol w="729940">
                  <a:extLst>
                    <a:ext uri="{9D8B030D-6E8A-4147-A177-3AD203B41FA5}">
                      <a16:colId xmlns:a16="http://schemas.microsoft.com/office/drawing/2014/main" val="20003"/>
                    </a:ext>
                  </a:extLst>
                </a:gridCol>
              </a:tblGrid>
              <a:tr h="188878">
                <a:tc>
                  <a:txBody>
                    <a:bodyPr/>
                    <a:lstStyle/>
                    <a:p>
                      <a:pPr algn="ctr"/>
                      <a:r>
                        <a:rPr lang="en-IN" sz="1000" b="0" err="1">
                          <a:solidFill>
                            <a:schemeClr val="tx1"/>
                          </a:solidFill>
                        </a:rPr>
                        <a:t>Cobre</a:t>
                      </a:r>
                      <a:endParaRPr lang="en-IN" sz="1000" b="0">
                        <a:solidFill>
                          <a:schemeClr val="tx1"/>
                        </a:solidFill>
                      </a:endParaRPr>
                    </a:p>
                  </a:txBody>
                  <a:tcPr marL="18278" marR="18278" marT="18278" marB="18278">
                    <a:lnL w="12700" cmpd="sng">
                      <a:noFill/>
                    </a:lnL>
                    <a:lnR w="6350" cap="flat" cmpd="sng" algn="ctr">
                      <a:solidFill>
                        <a:schemeClr val="tx2"/>
                      </a:solidFill>
                      <a:prstDash val="solid"/>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IN" sz="1000" b="0">
                          <a:solidFill>
                            <a:schemeClr val="tx1"/>
                          </a:solidFill>
                        </a:rPr>
                        <a:t>Oro</a:t>
                      </a:r>
                    </a:p>
                  </a:txBody>
                  <a:tcPr marL="18278" marR="18278" marT="18278" marB="1827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IN" sz="1000" b="0" err="1">
                          <a:solidFill>
                            <a:schemeClr val="tx1"/>
                          </a:solidFill>
                        </a:rPr>
                        <a:t>Litio</a:t>
                      </a:r>
                      <a:endParaRPr lang="en-IN" sz="1000" b="0">
                        <a:solidFill>
                          <a:schemeClr val="tx1"/>
                        </a:solidFill>
                      </a:endParaRPr>
                    </a:p>
                  </a:txBody>
                  <a:tcPr marL="18278" marR="18278" marT="18278" marB="1827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IN" sz="1000" b="0">
                          <a:solidFill>
                            <a:schemeClr val="tx1"/>
                          </a:solidFill>
                        </a:rPr>
                        <a:t>Plata</a:t>
                      </a:r>
                    </a:p>
                  </a:txBody>
                  <a:tcPr marL="18278" marR="18278" marT="18278" marB="18278">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188878">
                <a:tc>
                  <a:txBody>
                    <a:bodyPr/>
                    <a:lstStyle/>
                    <a:p>
                      <a:pPr algn="ctr"/>
                      <a:r>
                        <a:rPr lang="en-IN" sz="1000">
                          <a:solidFill>
                            <a:srgbClr val="646464"/>
                          </a:solidFill>
                        </a:rPr>
                        <a:t>1</a:t>
                      </a:r>
                    </a:p>
                  </a:txBody>
                  <a:tcPr marL="18278" marR="18278" marT="18278" marB="18278">
                    <a:lnL w="12700" cmpd="sng">
                      <a:noFill/>
                    </a:lnL>
                    <a:lnR w="6350" cap="flat" cmpd="sng" algn="ctr">
                      <a:solidFill>
                        <a:schemeClr val="accent6"/>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000">
                          <a:solidFill>
                            <a:srgbClr val="646464"/>
                          </a:solidFill>
                        </a:rPr>
                        <a:t>14</a:t>
                      </a:r>
                    </a:p>
                  </a:txBody>
                  <a:tcPr marL="18278" marR="18278" marT="18278" marB="18278">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000">
                          <a:solidFill>
                            <a:srgbClr val="646464"/>
                          </a:solidFill>
                        </a:rPr>
                        <a:t>2</a:t>
                      </a:r>
                    </a:p>
                  </a:txBody>
                  <a:tcPr marL="18278" marR="18278" marT="18278" marB="18278">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000">
                          <a:solidFill>
                            <a:srgbClr val="646464"/>
                          </a:solidFill>
                        </a:rPr>
                        <a:t>7</a:t>
                      </a:r>
                    </a:p>
                  </a:txBody>
                  <a:tcPr marL="18278" marR="18278" marT="18278" marB="18278">
                    <a:lnL w="6350" cap="flat" cmpd="sng" algn="ctr">
                      <a:solidFill>
                        <a:schemeClr val="accent6"/>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cxnSp>
        <p:nvCxnSpPr>
          <p:cNvPr id="9" name="Straight Connector 8">
            <a:extLst>
              <a:ext uri="{FF2B5EF4-FFF2-40B4-BE49-F238E27FC236}">
                <a16:creationId xmlns:a16="http://schemas.microsoft.com/office/drawing/2014/main" id="{4346C353-6756-44AE-B579-A1154D3C4D6C}"/>
              </a:ext>
            </a:extLst>
          </p:cNvPr>
          <p:cNvCxnSpPr/>
          <p:nvPr/>
        </p:nvCxnSpPr>
        <p:spPr>
          <a:xfrm>
            <a:off x="4064966" y="2450055"/>
            <a:ext cx="3491190" cy="0"/>
          </a:xfrm>
          <a:prstGeom prst="line">
            <a:avLst/>
          </a:prstGeom>
          <a:ln w="6350">
            <a:solidFill>
              <a:schemeClr val="accent6"/>
            </a:solidFill>
            <a:prstDash val="dash"/>
            <a:tailEnd type="non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C03EC809-CFBD-44B2-89C6-751E0D743BA3}"/>
              </a:ext>
            </a:extLst>
          </p:cNvPr>
          <p:cNvGrpSpPr/>
          <p:nvPr/>
        </p:nvGrpSpPr>
        <p:grpSpPr>
          <a:xfrm>
            <a:off x="4064968" y="2558008"/>
            <a:ext cx="3486467" cy="461425"/>
            <a:chOff x="609919" y="2373284"/>
            <a:chExt cx="3488280" cy="461665"/>
          </a:xfrm>
        </p:grpSpPr>
        <p:grpSp>
          <p:nvGrpSpPr>
            <p:cNvPr id="11" name="Group 10">
              <a:extLst>
                <a:ext uri="{FF2B5EF4-FFF2-40B4-BE49-F238E27FC236}">
                  <a16:creationId xmlns:a16="http://schemas.microsoft.com/office/drawing/2014/main" id="{BB1139BD-7A1F-4F0E-B92E-1CC297C5C5EA}"/>
                </a:ext>
              </a:extLst>
            </p:cNvPr>
            <p:cNvGrpSpPr/>
            <p:nvPr/>
          </p:nvGrpSpPr>
          <p:grpSpPr>
            <a:xfrm>
              <a:off x="609919" y="2373284"/>
              <a:ext cx="438585" cy="438585"/>
              <a:chOff x="609919" y="2357219"/>
              <a:chExt cx="438585" cy="438585"/>
            </a:xfrm>
          </p:grpSpPr>
          <p:sp>
            <p:nvSpPr>
              <p:cNvPr id="13" name="Oval 12">
                <a:extLst>
                  <a:ext uri="{FF2B5EF4-FFF2-40B4-BE49-F238E27FC236}">
                    <a16:creationId xmlns:a16="http://schemas.microsoft.com/office/drawing/2014/main" id="{B135C3D3-ABCF-4C96-AB48-D8B57CDB39E9}"/>
                  </a:ext>
                </a:extLst>
              </p:cNvPr>
              <p:cNvSpPr/>
              <p:nvPr/>
            </p:nvSpPr>
            <p:spPr>
              <a:xfrm>
                <a:off x="609919" y="2357219"/>
                <a:ext cx="438585" cy="438585"/>
              </a:xfrm>
              <a:prstGeom prst="ellipse">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45696" rIns="45696" rtlCol="0" anchor="t" anchorCtr="0"/>
              <a:lstStyle/>
              <a:p>
                <a:pPr marL="228486" indent="-228486" algn="ctr">
                  <a:spcAft>
                    <a:spcPts val="600"/>
                  </a:spcAft>
                  <a:buClr>
                    <a:schemeClr val="accent2"/>
                  </a:buClr>
                  <a:buSzPct val="70000"/>
                  <a:buFont typeface="Arial" pitchFamily="34" charset="0"/>
                  <a:buChar char="►"/>
                </a:pPr>
                <a:endParaRPr lang="en-IN" sz="999">
                  <a:solidFill>
                    <a:schemeClr val="bg1"/>
                  </a:solidFill>
                  <a:latin typeface="EYInterstate Light" panose="02000506000000020004" pitchFamily="2" charset="0"/>
                </a:endParaRPr>
              </a:p>
            </p:txBody>
          </p:sp>
          <p:sp>
            <p:nvSpPr>
              <p:cNvPr id="14" name="Freeform 23">
                <a:extLst>
                  <a:ext uri="{FF2B5EF4-FFF2-40B4-BE49-F238E27FC236}">
                    <a16:creationId xmlns:a16="http://schemas.microsoft.com/office/drawing/2014/main" id="{D2401B7C-0206-4232-97A3-851313516F43}"/>
                  </a:ext>
                </a:extLst>
              </p:cNvPr>
              <p:cNvSpPr>
                <a:spLocks noEditPoints="1"/>
              </p:cNvSpPr>
              <p:nvPr/>
            </p:nvSpPr>
            <p:spPr bwMode="auto">
              <a:xfrm>
                <a:off x="694038" y="2437872"/>
                <a:ext cx="270346" cy="277278"/>
              </a:xfrm>
              <a:custGeom>
                <a:avLst/>
                <a:gdLst>
                  <a:gd name="T0" fmla="*/ 332 w 336"/>
                  <a:gd name="T1" fmla="*/ 223 h 345"/>
                  <a:gd name="T2" fmla="*/ 108 w 336"/>
                  <a:gd name="T3" fmla="*/ 0 h 345"/>
                  <a:gd name="T4" fmla="*/ 252 w 336"/>
                  <a:gd name="T5" fmla="*/ 68 h 345"/>
                  <a:gd name="T6" fmla="*/ 272 w 336"/>
                  <a:gd name="T7" fmla="*/ 72 h 345"/>
                  <a:gd name="T8" fmla="*/ 222 w 336"/>
                  <a:gd name="T9" fmla="*/ 97 h 345"/>
                  <a:gd name="T10" fmla="*/ 20 w 336"/>
                  <a:gd name="T11" fmla="*/ 331 h 345"/>
                  <a:gd name="T12" fmla="*/ 222 w 336"/>
                  <a:gd name="T13" fmla="*/ 97 h 345"/>
                  <a:gd name="T14" fmla="*/ 181 w 336"/>
                  <a:gd name="T15" fmla="*/ 221 h 345"/>
                  <a:gd name="T16" fmla="*/ 249 w 336"/>
                  <a:gd name="T17" fmla="*/ 226 h 345"/>
                  <a:gd name="T18" fmla="*/ 264 w 336"/>
                  <a:gd name="T19" fmla="*/ 227 h 345"/>
                  <a:gd name="T20" fmla="*/ 180 w 336"/>
                  <a:gd name="T21" fmla="*/ 283 h 345"/>
                  <a:gd name="T22" fmla="*/ 236 w 336"/>
                  <a:gd name="T23" fmla="*/ 343 h 345"/>
                  <a:gd name="T24" fmla="*/ 304 w 336"/>
                  <a:gd name="T25" fmla="*/ 319 h 345"/>
                  <a:gd name="T26" fmla="*/ 296 w 336"/>
                  <a:gd name="T27" fmla="*/ 339 h 345"/>
                  <a:gd name="T28" fmla="*/ 336 w 336"/>
                  <a:gd name="T29" fmla="*/ 303 h 345"/>
                  <a:gd name="T30" fmla="*/ 324 w 336"/>
                  <a:gd name="T31" fmla="*/ 271 h 345"/>
                  <a:gd name="T32" fmla="*/ 302 w 336"/>
                  <a:gd name="T33" fmla="*/ 256 h 345"/>
                  <a:gd name="T34" fmla="*/ 289 w 336"/>
                  <a:gd name="T35" fmla="*/ 249 h 345"/>
                  <a:gd name="T36" fmla="*/ 168 w 336"/>
                  <a:gd name="T37" fmla="*/ 227 h 345"/>
                  <a:gd name="T38" fmla="*/ 144 w 336"/>
                  <a:gd name="T39" fmla="*/ 243 h 345"/>
                  <a:gd name="T40" fmla="*/ 161 w 336"/>
                  <a:gd name="T41" fmla="*/ 248 h 345"/>
                  <a:gd name="T42" fmla="*/ 194 w 336"/>
                  <a:gd name="T43" fmla="*/ 255 h 345"/>
                  <a:gd name="T44" fmla="*/ 201 w 336"/>
                  <a:gd name="T45" fmla="*/ 244 h 345"/>
                  <a:gd name="T46" fmla="*/ 164 w 336"/>
                  <a:gd name="T47" fmla="*/ 255 h 345"/>
                  <a:gd name="T48" fmla="*/ 112 w 336"/>
                  <a:gd name="T49" fmla="*/ 275 h 345"/>
                  <a:gd name="T50" fmla="*/ 100 w 336"/>
                  <a:gd name="T51" fmla="*/ 291 h 345"/>
                  <a:gd name="T52" fmla="*/ 110 w 336"/>
                  <a:gd name="T53" fmla="*/ 305 h 345"/>
                  <a:gd name="T54" fmla="*/ 92 w 336"/>
                  <a:gd name="T55" fmla="*/ 307 h 345"/>
                  <a:gd name="T56" fmla="*/ 140 w 336"/>
                  <a:gd name="T57" fmla="*/ 335 h 345"/>
                  <a:gd name="T58" fmla="*/ 173 w 336"/>
                  <a:gd name="T59" fmla="*/ 319 h 345"/>
                  <a:gd name="T60" fmla="*/ 178 w 336"/>
                  <a:gd name="T61" fmla="*/ 275 h 345"/>
                  <a:gd name="T62" fmla="*/ 164 w 336"/>
                  <a:gd name="T63" fmla="*/ 25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6" h="345">
                    <a:moveTo>
                      <a:pt x="108" y="0"/>
                    </a:moveTo>
                    <a:cubicBezTo>
                      <a:pt x="212" y="64"/>
                      <a:pt x="268" y="124"/>
                      <a:pt x="332" y="223"/>
                    </a:cubicBezTo>
                    <a:cubicBezTo>
                      <a:pt x="320" y="171"/>
                      <a:pt x="304" y="124"/>
                      <a:pt x="252" y="80"/>
                    </a:cubicBezTo>
                    <a:cubicBezTo>
                      <a:pt x="208" y="32"/>
                      <a:pt x="164" y="12"/>
                      <a:pt x="108" y="0"/>
                    </a:cubicBezTo>
                    <a:close/>
                    <a:moveTo>
                      <a:pt x="260" y="60"/>
                    </a:moveTo>
                    <a:cubicBezTo>
                      <a:pt x="252" y="68"/>
                      <a:pt x="252" y="68"/>
                      <a:pt x="252" y="68"/>
                    </a:cubicBezTo>
                    <a:cubicBezTo>
                      <a:pt x="255" y="72"/>
                      <a:pt x="260" y="76"/>
                      <a:pt x="264" y="80"/>
                    </a:cubicBezTo>
                    <a:cubicBezTo>
                      <a:pt x="272" y="72"/>
                      <a:pt x="272" y="72"/>
                      <a:pt x="272" y="72"/>
                    </a:cubicBezTo>
                    <a:lnTo>
                      <a:pt x="260" y="60"/>
                    </a:lnTo>
                    <a:close/>
                    <a:moveTo>
                      <a:pt x="222" y="97"/>
                    </a:moveTo>
                    <a:cubicBezTo>
                      <a:pt x="0" y="311"/>
                      <a:pt x="0" y="311"/>
                      <a:pt x="0" y="311"/>
                    </a:cubicBezTo>
                    <a:cubicBezTo>
                      <a:pt x="20" y="331"/>
                      <a:pt x="20" y="331"/>
                      <a:pt x="20" y="331"/>
                    </a:cubicBezTo>
                    <a:cubicBezTo>
                      <a:pt x="235" y="110"/>
                      <a:pt x="235" y="110"/>
                      <a:pt x="235" y="110"/>
                    </a:cubicBezTo>
                    <a:cubicBezTo>
                      <a:pt x="231" y="105"/>
                      <a:pt x="226" y="101"/>
                      <a:pt x="222" y="97"/>
                    </a:cubicBezTo>
                    <a:close/>
                    <a:moveTo>
                      <a:pt x="196" y="199"/>
                    </a:moveTo>
                    <a:cubicBezTo>
                      <a:pt x="181" y="221"/>
                      <a:pt x="181" y="221"/>
                      <a:pt x="181" y="221"/>
                    </a:cubicBezTo>
                    <a:cubicBezTo>
                      <a:pt x="188" y="227"/>
                      <a:pt x="200" y="235"/>
                      <a:pt x="210" y="241"/>
                    </a:cubicBezTo>
                    <a:cubicBezTo>
                      <a:pt x="225" y="236"/>
                      <a:pt x="238" y="231"/>
                      <a:pt x="249" y="226"/>
                    </a:cubicBezTo>
                    <a:cubicBezTo>
                      <a:pt x="235" y="217"/>
                      <a:pt x="206" y="206"/>
                      <a:pt x="196" y="199"/>
                    </a:cubicBezTo>
                    <a:close/>
                    <a:moveTo>
                      <a:pt x="264" y="227"/>
                    </a:moveTo>
                    <a:cubicBezTo>
                      <a:pt x="248" y="235"/>
                      <a:pt x="228" y="243"/>
                      <a:pt x="204" y="251"/>
                    </a:cubicBezTo>
                    <a:cubicBezTo>
                      <a:pt x="200" y="263"/>
                      <a:pt x="192" y="279"/>
                      <a:pt x="180" y="283"/>
                    </a:cubicBezTo>
                    <a:cubicBezTo>
                      <a:pt x="188" y="311"/>
                      <a:pt x="176" y="335"/>
                      <a:pt x="176" y="343"/>
                    </a:cubicBezTo>
                    <a:cubicBezTo>
                      <a:pt x="201" y="345"/>
                      <a:pt x="219" y="344"/>
                      <a:pt x="236" y="343"/>
                    </a:cubicBezTo>
                    <a:cubicBezTo>
                      <a:pt x="256" y="323"/>
                      <a:pt x="256" y="323"/>
                      <a:pt x="256" y="323"/>
                    </a:cubicBezTo>
                    <a:cubicBezTo>
                      <a:pt x="276" y="319"/>
                      <a:pt x="290" y="320"/>
                      <a:pt x="304" y="319"/>
                    </a:cubicBezTo>
                    <a:cubicBezTo>
                      <a:pt x="275" y="325"/>
                      <a:pt x="261" y="333"/>
                      <a:pt x="252" y="341"/>
                    </a:cubicBezTo>
                    <a:cubicBezTo>
                      <a:pt x="265" y="340"/>
                      <a:pt x="279" y="339"/>
                      <a:pt x="296" y="339"/>
                    </a:cubicBezTo>
                    <a:cubicBezTo>
                      <a:pt x="332" y="323"/>
                      <a:pt x="332" y="323"/>
                      <a:pt x="332" y="323"/>
                    </a:cubicBezTo>
                    <a:cubicBezTo>
                      <a:pt x="336" y="303"/>
                      <a:pt x="336" y="303"/>
                      <a:pt x="336" y="303"/>
                    </a:cubicBezTo>
                    <a:cubicBezTo>
                      <a:pt x="324" y="287"/>
                      <a:pt x="324" y="287"/>
                      <a:pt x="324" y="287"/>
                    </a:cubicBezTo>
                    <a:cubicBezTo>
                      <a:pt x="324" y="271"/>
                      <a:pt x="324" y="271"/>
                      <a:pt x="324" y="271"/>
                    </a:cubicBezTo>
                    <a:cubicBezTo>
                      <a:pt x="316" y="259"/>
                      <a:pt x="316" y="259"/>
                      <a:pt x="316" y="259"/>
                    </a:cubicBezTo>
                    <a:cubicBezTo>
                      <a:pt x="302" y="256"/>
                      <a:pt x="302" y="256"/>
                      <a:pt x="302" y="256"/>
                    </a:cubicBezTo>
                    <a:cubicBezTo>
                      <a:pt x="289" y="264"/>
                      <a:pt x="263" y="271"/>
                      <a:pt x="236" y="271"/>
                    </a:cubicBezTo>
                    <a:cubicBezTo>
                      <a:pt x="254" y="267"/>
                      <a:pt x="279" y="257"/>
                      <a:pt x="289" y="249"/>
                    </a:cubicBezTo>
                    <a:lnTo>
                      <a:pt x="264" y="227"/>
                    </a:lnTo>
                    <a:close/>
                    <a:moveTo>
                      <a:pt x="168" y="227"/>
                    </a:moveTo>
                    <a:cubicBezTo>
                      <a:pt x="156" y="231"/>
                      <a:pt x="156" y="231"/>
                      <a:pt x="156" y="231"/>
                    </a:cubicBezTo>
                    <a:cubicBezTo>
                      <a:pt x="144" y="243"/>
                      <a:pt x="144" y="243"/>
                      <a:pt x="144" y="243"/>
                    </a:cubicBezTo>
                    <a:cubicBezTo>
                      <a:pt x="144" y="257"/>
                      <a:pt x="144" y="257"/>
                      <a:pt x="144" y="257"/>
                    </a:cubicBezTo>
                    <a:cubicBezTo>
                      <a:pt x="149" y="254"/>
                      <a:pt x="154" y="250"/>
                      <a:pt x="161" y="248"/>
                    </a:cubicBezTo>
                    <a:cubicBezTo>
                      <a:pt x="168" y="246"/>
                      <a:pt x="177" y="249"/>
                      <a:pt x="183" y="252"/>
                    </a:cubicBezTo>
                    <a:cubicBezTo>
                      <a:pt x="187" y="253"/>
                      <a:pt x="191" y="255"/>
                      <a:pt x="194" y="255"/>
                    </a:cubicBezTo>
                    <a:cubicBezTo>
                      <a:pt x="195" y="253"/>
                      <a:pt x="196" y="251"/>
                      <a:pt x="196" y="249"/>
                    </a:cubicBezTo>
                    <a:cubicBezTo>
                      <a:pt x="197" y="247"/>
                      <a:pt x="199" y="245"/>
                      <a:pt x="201" y="244"/>
                    </a:cubicBezTo>
                    <a:cubicBezTo>
                      <a:pt x="187" y="240"/>
                      <a:pt x="176" y="233"/>
                      <a:pt x="168" y="227"/>
                    </a:cubicBezTo>
                    <a:close/>
                    <a:moveTo>
                      <a:pt x="164" y="255"/>
                    </a:moveTo>
                    <a:cubicBezTo>
                      <a:pt x="151" y="260"/>
                      <a:pt x="144" y="267"/>
                      <a:pt x="132" y="275"/>
                    </a:cubicBezTo>
                    <a:cubicBezTo>
                      <a:pt x="112" y="275"/>
                      <a:pt x="112" y="275"/>
                      <a:pt x="112" y="275"/>
                    </a:cubicBezTo>
                    <a:cubicBezTo>
                      <a:pt x="100" y="283"/>
                      <a:pt x="100" y="283"/>
                      <a:pt x="100" y="283"/>
                    </a:cubicBezTo>
                    <a:cubicBezTo>
                      <a:pt x="100" y="291"/>
                      <a:pt x="100" y="291"/>
                      <a:pt x="100" y="291"/>
                    </a:cubicBezTo>
                    <a:cubicBezTo>
                      <a:pt x="114" y="295"/>
                      <a:pt x="129" y="294"/>
                      <a:pt x="148" y="287"/>
                    </a:cubicBezTo>
                    <a:cubicBezTo>
                      <a:pt x="136" y="295"/>
                      <a:pt x="130" y="299"/>
                      <a:pt x="110" y="305"/>
                    </a:cubicBezTo>
                    <a:cubicBezTo>
                      <a:pt x="97" y="302"/>
                      <a:pt x="97" y="302"/>
                      <a:pt x="97" y="302"/>
                    </a:cubicBezTo>
                    <a:cubicBezTo>
                      <a:pt x="92" y="307"/>
                      <a:pt x="92" y="307"/>
                      <a:pt x="92" y="307"/>
                    </a:cubicBezTo>
                    <a:cubicBezTo>
                      <a:pt x="92" y="323"/>
                      <a:pt x="92" y="323"/>
                      <a:pt x="92" y="323"/>
                    </a:cubicBezTo>
                    <a:cubicBezTo>
                      <a:pt x="108" y="327"/>
                      <a:pt x="124" y="335"/>
                      <a:pt x="140" y="335"/>
                    </a:cubicBezTo>
                    <a:cubicBezTo>
                      <a:pt x="149" y="335"/>
                      <a:pt x="161" y="335"/>
                      <a:pt x="170" y="333"/>
                    </a:cubicBezTo>
                    <a:cubicBezTo>
                      <a:pt x="171" y="328"/>
                      <a:pt x="172" y="323"/>
                      <a:pt x="173" y="319"/>
                    </a:cubicBezTo>
                    <a:cubicBezTo>
                      <a:pt x="175" y="309"/>
                      <a:pt x="176" y="298"/>
                      <a:pt x="172" y="285"/>
                    </a:cubicBezTo>
                    <a:cubicBezTo>
                      <a:pt x="171" y="281"/>
                      <a:pt x="174" y="277"/>
                      <a:pt x="178" y="275"/>
                    </a:cubicBezTo>
                    <a:cubicBezTo>
                      <a:pt x="184" y="272"/>
                      <a:pt x="187" y="268"/>
                      <a:pt x="190" y="263"/>
                    </a:cubicBezTo>
                    <a:cubicBezTo>
                      <a:pt x="181" y="261"/>
                      <a:pt x="174" y="255"/>
                      <a:pt x="164" y="255"/>
                    </a:cubicBezTo>
                    <a:close/>
                  </a:path>
                </a:pathLst>
              </a:custGeom>
              <a:solidFill>
                <a:srgbClr val="333333"/>
              </a:solidFill>
              <a:ln>
                <a:noFill/>
              </a:ln>
            </p:spPr>
            <p:txBody>
              <a:bodyPr vert="horz" wrap="square" lIns="91392" tIns="45696" rIns="91392" bIns="45696" numCol="1" anchor="t" anchorCtr="0" compatLnSpc="1">
                <a:prstTxWarp prst="textNoShape">
                  <a:avLst/>
                </a:prstTxWarp>
              </a:bodyPr>
              <a:lstStyle/>
              <a:p>
                <a:endParaRPr lang="en-IN" sz="999">
                  <a:latin typeface="EYInterstate Light" panose="02000506000000020004" pitchFamily="2" charset="0"/>
                </a:endParaRPr>
              </a:p>
            </p:txBody>
          </p:sp>
        </p:grpSp>
        <p:sp>
          <p:nvSpPr>
            <p:cNvPr id="12" name="Rectangle 11">
              <a:extLst>
                <a:ext uri="{FF2B5EF4-FFF2-40B4-BE49-F238E27FC236}">
                  <a16:creationId xmlns:a16="http://schemas.microsoft.com/office/drawing/2014/main" id="{61F429C9-4AC2-49B2-92A4-FD1A6933CF1E}"/>
                </a:ext>
              </a:extLst>
            </p:cNvPr>
            <p:cNvSpPr/>
            <p:nvPr/>
          </p:nvSpPr>
          <p:spPr>
            <a:xfrm>
              <a:off x="1080321" y="2373284"/>
              <a:ext cx="3017878" cy="461665"/>
            </a:xfrm>
            <a:prstGeom prst="rect">
              <a:avLst/>
            </a:prstGeom>
          </p:spPr>
          <p:txBody>
            <a:bodyPr wrap="square" lIns="0" tIns="0" rIns="0" bIns="0">
              <a:spAutoFit/>
            </a:bodyPr>
            <a:lstStyle/>
            <a:p>
              <a:r>
                <a:rPr lang="en-US" sz="999">
                  <a:solidFill>
                    <a:schemeClr val="bg2"/>
                  </a:solidFill>
                  <a:latin typeface="EYInterstate Light" panose="02000506000000020004" pitchFamily="2" charset="0"/>
                  <a:ea typeface="Calibri" panose="020F0502020204030204" pitchFamily="34" charset="0"/>
                </a:rPr>
                <a:t>Glencore, Barrick Gold, KGHM, Rio Tinto, Teck Resources, Kinross, Anglo American, BHP Billiton, Freeport </a:t>
              </a:r>
              <a:r>
                <a:rPr lang="en-US" sz="999" err="1">
                  <a:solidFill>
                    <a:schemeClr val="bg2"/>
                  </a:solidFill>
                  <a:latin typeface="EYInterstate Light" panose="02000506000000020004" pitchFamily="2" charset="0"/>
                  <a:ea typeface="Calibri" panose="020F0502020204030204" pitchFamily="34" charset="0"/>
                </a:rPr>
                <a:t>McMoRan</a:t>
              </a:r>
              <a:r>
                <a:rPr lang="en-US" sz="999">
                  <a:solidFill>
                    <a:schemeClr val="bg2"/>
                  </a:solidFill>
                  <a:latin typeface="EYInterstate Light" panose="02000506000000020004" pitchFamily="2" charset="0"/>
                  <a:ea typeface="Calibri" panose="020F0502020204030204" pitchFamily="34" charset="0"/>
                </a:rPr>
                <a:t>, CODELCO, AMSA, SQM, CAP</a:t>
              </a:r>
              <a:endParaRPr lang="en-IN" sz="999">
                <a:solidFill>
                  <a:schemeClr val="bg2"/>
                </a:solidFill>
                <a:latin typeface="EYInterstate Light" panose="02000506000000020004" pitchFamily="2" charset="0"/>
              </a:endParaRPr>
            </a:p>
          </p:txBody>
        </p:sp>
      </p:grpSp>
      <p:cxnSp>
        <p:nvCxnSpPr>
          <p:cNvPr id="15" name="Straight Connector 14">
            <a:extLst>
              <a:ext uri="{FF2B5EF4-FFF2-40B4-BE49-F238E27FC236}">
                <a16:creationId xmlns:a16="http://schemas.microsoft.com/office/drawing/2014/main" id="{25DB278A-F041-4E71-A996-E73456C81F6E}"/>
              </a:ext>
            </a:extLst>
          </p:cNvPr>
          <p:cNvCxnSpPr/>
          <p:nvPr/>
        </p:nvCxnSpPr>
        <p:spPr>
          <a:xfrm>
            <a:off x="4064966" y="3273714"/>
            <a:ext cx="3491190" cy="0"/>
          </a:xfrm>
          <a:prstGeom prst="line">
            <a:avLst/>
          </a:prstGeom>
          <a:ln w="6350">
            <a:solidFill>
              <a:schemeClr val="accent6"/>
            </a:solidFill>
            <a:prstDash val="dash"/>
            <a:tailEnd type="non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EF13F086-E671-481B-AE11-43845AD9AD59}"/>
              </a:ext>
            </a:extLst>
          </p:cNvPr>
          <p:cNvGrpSpPr/>
          <p:nvPr/>
        </p:nvGrpSpPr>
        <p:grpSpPr>
          <a:xfrm>
            <a:off x="4064968" y="3379784"/>
            <a:ext cx="438357" cy="438358"/>
            <a:chOff x="609919" y="2956302"/>
            <a:chExt cx="438585" cy="438585"/>
          </a:xfrm>
        </p:grpSpPr>
        <p:sp>
          <p:nvSpPr>
            <p:cNvPr id="17" name="Freeform 27">
              <a:extLst>
                <a:ext uri="{FF2B5EF4-FFF2-40B4-BE49-F238E27FC236}">
                  <a16:creationId xmlns:a16="http://schemas.microsoft.com/office/drawing/2014/main" id="{B8518429-1685-4F95-97FA-F9FEED92C6D4}"/>
                </a:ext>
              </a:extLst>
            </p:cNvPr>
            <p:cNvSpPr>
              <a:spLocks noEditPoints="1"/>
            </p:cNvSpPr>
            <p:nvPr/>
          </p:nvSpPr>
          <p:spPr bwMode="auto">
            <a:xfrm>
              <a:off x="652576" y="3093638"/>
              <a:ext cx="353270" cy="163912"/>
            </a:xfrm>
            <a:custGeom>
              <a:avLst/>
              <a:gdLst>
                <a:gd name="T0" fmla="*/ 212 w 250"/>
                <a:gd name="T1" fmla="*/ 17 h 114"/>
                <a:gd name="T2" fmla="*/ 169 w 250"/>
                <a:gd name="T3" fmla="*/ 8 h 114"/>
                <a:gd name="T4" fmla="*/ 164 w 250"/>
                <a:gd name="T5" fmla="*/ 15 h 114"/>
                <a:gd name="T6" fmla="*/ 139 w 250"/>
                <a:gd name="T7" fmla="*/ 12 h 114"/>
                <a:gd name="T8" fmla="*/ 126 w 250"/>
                <a:gd name="T9" fmla="*/ 8 h 114"/>
                <a:gd name="T10" fmla="*/ 125 w 250"/>
                <a:gd name="T11" fmla="*/ 8 h 114"/>
                <a:gd name="T12" fmla="*/ 112 w 250"/>
                <a:gd name="T13" fmla="*/ 12 h 114"/>
                <a:gd name="T14" fmla="*/ 87 w 250"/>
                <a:gd name="T15" fmla="*/ 15 h 114"/>
                <a:gd name="T16" fmla="*/ 82 w 250"/>
                <a:gd name="T17" fmla="*/ 8 h 114"/>
                <a:gd name="T18" fmla="*/ 39 w 250"/>
                <a:gd name="T19" fmla="*/ 17 h 114"/>
                <a:gd name="T20" fmla="*/ 0 w 250"/>
                <a:gd name="T21" fmla="*/ 65 h 114"/>
                <a:gd name="T22" fmla="*/ 88 w 250"/>
                <a:gd name="T23" fmla="*/ 91 h 114"/>
                <a:gd name="T24" fmla="*/ 98 w 250"/>
                <a:gd name="T25" fmla="*/ 84 h 114"/>
                <a:gd name="T26" fmla="*/ 104 w 250"/>
                <a:gd name="T27" fmla="*/ 77 h 114"/>
                <a:gd name="T28" fmla="*/ 118 w 250"/>
                <a:gd name="T29" fmla="*/ 61 h 114"/>
                <a:gd name="T30" fmla="*/ 124 w 250"/>
                <a:gd name="T31" fmla="*/ 60 h 114"/>
                <a:gd name="T32" fmla="*/ 125 w 250"/>
                <a:gd name="T33" fmla="*/ 60 h 114"/>
                <a:gd name="T34" fmla="*/ 125 w 250"/>
                <a:gd name="T35" fmla="*/ 60 h 114"/>
                <a:gd name="T36" fmla="*/ 131 w 250"/>
                <a:gd name="T37" fmla="*/ 61 h 114"/>
                <a:gd name="T38" fmla="*/ 145 w 250"/>
                <a:gd name="T39" fmla="*/ 77 h 114"/>
                <a:gd name="T40" fmla="*/ 152 w 250"/>
                <a:gd name="T41" fmla="*/ 84 h 114"/>
                <a:gd name="T42" fmla="*/ 162 w 250"/>
                <a:gd name="T43" fmla="*/ 91 h 114"/>
                <a:gd name="T44" fmla="*/ 249 w 250"/>
                <a:gd name="T45" fmla="*/ 65 h 114"/>
                <a:gd name="T46" fmla="*/ 82 w 250"/>
                <a:gd name="T47" fmla="*/ 78 h 114"/>
                <a:gd name="T48" fmla="*/ 12 w 250"/>
                <a:gd name="T49" fmla="*/ 65 h 114"/>
                <a:gd name="T50" fmla="*/ 48 w 250"/>
                <a:gd name="T51" fmla="*/ 29 h 114"/>
                <a:gd name="T52" fmla="*/ 82 w 250"/>
                <a:gd name="T53" fmla="*/ 78 h 114"/>
                <a:gd name="T54" fmla="*/ 125 w 250"/>
                <a:gd name="T55" fmla="*/ 50 h 114"/>
                <a:gd name="T56" fmla="*/ 125 w 250"/>
                <a:gd name="T57" fmla="*/ 19 h 114"/>
                <a:gd name="T58" fmla="*/ 141 w 250"/>
                <a:gd name="T59" fmla="*/ 35 h 114"/>
                <a:gd name="T60" fmla="*/ 202 w 250"/>
                <a:gd name="T61" fmla="*/ 102 h 114"/>
                <a:gd name="T62" fmla="*/ 165 w 250"/>
                <a:gd name="T63" fmla="*/ 65 h 114"/>
                <a:gd name="T64" fmla="*/ 208 w 250"/>
                <a:gd name="T65" fmla="*/ 29 h 114"/>
                <a:gd name="T66" fmla="*/ 202 w 250"/>
                <a:gd name="T67" fmla="*/ 102 h 114"/>
                <a:gd name="T68" fmla="*/ 36 w 250"/>
                <a:gd name="T69" fmla="*/ 51 h 114"/>
                <a:gd name="T70" fmla="*/ 28 w 250"/>
                <a:gd name="T71" fmla="*/ 82 h 114"/>
                <a:gd name="T72" fmla="*/ 43 w 250"/>
                <a:gd name="T73" fmla="*/ 42 h 114"/>
                <a:gd name="T74" fmla="*/ 51 w 250"/>
                <a:gd name="T75" fmla="*/ 82 h 114"/>
                <a:gd name="T76" fmla="*/ 43 w 250"/>
                <a:gd name="T77" fmla="*/ 42 h 114"/>
                <a:gd name="T78" fmla="*/ 67 w 250"/>
                <a:gd name="T79" fmla="*/ 62 h 114"/>
                <a:gd name="T80" fmla="*/ 59 w 250"/>
                <a:gd name="T81" fmla="*/ 82 h 114"/>
                <a:gd name="T82" fmla="*/ 184 w 250"/>
                <a:gd name="T83" fmla="*/ 51 h 114"/>
                <a:gd name="T84" fmla="*/ 192 w 250"/>
                <a:gd name="T85" fmla="*/ 82 h 114"/>
                <a:gd name="T86" fmla="*/ 184 w 250"/>
                <a:gd name="T87" fmla="*/ 51 h 114"/>
                <a:gd name="T88" fmla="*/ 207 w 250"/>
                <a:gd name="T89" fmla="*/ 42 h 114"/>
                <a:gd name="T90" fmla="*/ 199 w 250"/>
                <a:gd name="T91" fmla="*/ 82 h 114"/>
                <a:gd name="T92" fmla="*/ 215 w 250"/>
                <a:gd name="T93" fmla="*/ 62 h 114"/>
                <a:gd name="T94" fmla="*/ 223 w 250"/>
                <a:gd name="T95" fmla="*/ 82 h 114"/>
                <a:gd name="T96" fmla="*/ 215 w 250"/>
                <a:gd name="T97" fmla="*/ 6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0" h="114">
                  <a:moveTo>
                    <a:pt x="217" y="20"/>
                  </a:moveTo>
                  <a:cubicBezTo>
                    <a:pt x="215" y="19"/>
                    <a:pt x="213" y="18"/>
                    <a:pt x="212" y="17"/>
                  </a:cubicBezTo>
                  <a:cubicBezTo>
                    <a:pt x="205" y="10"/>
                    <a:pt x="197" y="4"/>
                    <a:pt x="187" y="2"/>
                  </a:cubicBezTo>
                  <a:cubicBezTo>
                    <a:pt x="180" y="0"/>
                    <a:pt x="174" y="2"/>
                    <a:pt x="169" y="8"/>
                  </a:cubicBezTo>
                  <a:cubicBezTo>
                    <a:pt x="167" y="10"/>
                    <a:pt x="165" y="12"/>
                    <a:pt x="164" y="15"/>
                  </a:cubicBezTo>
                  <a:cubicBezTo>
                    <a:pt x="164" y="15"/>
                    <a:pt x="164" y="15"/>
                    <a:pt x="164" y="15"/>
                  </a:cubicBezTo>
                  <a:cubicBezTo>
                    <a:pt x="163" y="18"/>
                    <a:pt x="159" y="20"/>
                    <a:pt x="156" y="19"/>
                  </a:cubicBezTo>
                  <a:cubicBezTo>
                    <a:pt x="150" y="18"/>
                    <a:pt x="144" y="15"/>
                    <a:pt x="139" y="12"/>
                  </a:cubicBezTo>
                  <a:cubicBezTo>
                    <a:pt x="135" y="9"/>
                    <a:pt x="131" y="8"/>
                    <a:pt x="126" y="8"/>
                  </a:cubicBezTo>
                  <a:cubicBezTo>
                    <a:pt x="126" y="8"/>
                    <a:pt x="126" y="8"/>
                    <a:pt x="126" y="8"/>
                  </a:cubicBezTo>
                  <a:cubicBezTo>
                    <a:pt x="125" y="8"/>
                    <a:pt x="125" y="8"/>
                    <a:pt x="125" y="8"/>
                  </a:cubicBezTo>
                  <a:cubicBezTo>
                    <a:pt x="125" y="8"/>
                    <a:pt x="125" y="8"/>
                    <a:pt x="125" y="8"/>
                  </a:cubicBezTo>
                  <a:cubicBezTo>
                    <a:pt x="125" y="8"/>
                    <a:pt x="125" y="8"/>
                    <a:pt x="125" y="8"/>
                  </a:cubicBezTo>
                  <a:cubicBezTo>
                    <a:pt x="120" y="8"/>
                    <a:pt x="115" y="9"/>
                    <a:pt x="112" y="12"/>
                  </a:cubicBezTo>
                  <a:cubicBezTo>
                    <a:pt x="107" y="15"/>
                    <a:pt x="101" y="17"/>
                    <a:pt x="95" y="19"/>
                  </a:cubicBezTo>
                  <a:cubicBezTo>
                    <a:pt x="91" y="20"/>
                    <a:pt x="88" y="18"/>
                    <a:pt x="87" y="15"/>
                  </a:cubicBezTo>
                  <a:cubicBezTo>
                    <a:pt x="87" y="15"/>
                    <a:pt x="87" y="15"/>
                    <a:pt x="87" y="15"/>
                  </a:cubicBezTo>
                  <a:cubicBezTo>
                    <a:pt x="85" y="12"/>
                    <a:pt x="83" y="10"/>
                    <a:pt x="82" y="8"/>
                  </a:cubicBezTo>
                  <a:cubicBezTo>
                    <a:pt x="77" y="2"/>
                    <a:pt x="71" y="0"/>
                    <a:pt x="64" y="2"/>
                  </a:cubicBezTo>
                  <a:cubicBezTo>
                    <a:pt x="54" y="4"/>
                    <a:pt x="47" y="10"/>
                    <a:pt x="39" y="17"/>
                  </a:cubicBezTo>
                  <a:cubicBezTo>
                    <a:pt x="37" y="18"/>
                    <a:pt x="35" y="19"/>
                    <a:pt x="33" y="20"/>
                  </a:cubicBezTo>
                  <a:cubicBezTo>
                    <a:pt x="14" y="26"/>
                    <a:pt x="1" y="44"/>
                    <a:pt x="0" y="65"/>
                  </a:cubicBezTo>
                  <a:cubicBezTo>
                    <a:pt x="0" y="92"/>
                    <a:pt x="21" y="114"/>
                    <a:pt x="48" y="114"/>
                  </a:cubicBezTo>
                  <a:cubicBezTo>
                    <a:pt x="65" y="114"/>
                    <a:pt x="79" y="105"/>
                    <a:pt x="88" y="91"/>
                  </a:cubicBezTo>
                  <a:cubicBezTo>
                    <a:pt x="89" y="89"/>
                    <a:pt x="91" y="87"/>
                    <a:pt x="94" y="86"/>
                  </a:cubicBezTo>
                  <a:cubicBezTo>
                    <a:pt x="96" y="85"/>
                    <a:pt x="98" y="84"/>
                    <a:pt x="98" y="84"/>
                  </a:cubicBezTo>
                  <a:cubicBezTo>
                    <a:pt x="98" y="84"/>
                    <a:pt x="98" y="84"/>
                    <a:pt x="98" y="84"/>
                  </a:cubicBezTo>
                  <a:cubicBezTo>
                    <a:pt x="100" y="82"/>
                    <a:pt x="103" y="80"/>
                    <a:pt x="104" y="77"/>
                  </a:cubicBezTo>
                  <a:cubicBezTo>
                    <a:pt x="105" y="76"/>
                    <a:pt x="106" y="74"/>
                    <a:pt x="106" y="72"/>
                  </a:cubicBezTo>
                  <a:cubicBezTo>
                    <a:pt x="107" y="66"/>
                    <a:pt x="112" y="62"/>
                    <a:pt x="118" y="61"/>
                  </a:cubicBezTo>
                  <a:cubicBezTo>
                    <a:pt x="120" y="60"/>
                    <a:pt x="122" y="60"/>
                    <a:pt x="124" y="60"/>
                  </a:cubicBezTo>
                  <a:cubicBezTo>
                    <a:pt x="124" y="60"/>
                    <a:pt x="124" y="60"/>
                    <a:pt x="124" y="60"/>
                  </a:cubicBezTo>
                  <a:cubicBezTo>
                    <a:pt x="124" y="60"/>
                    <a:pt x="124" y="60"/>
                    <a:pt x="124" y="60"/>
                  </a:cubicBezTo>
                  <a:cubicBezTo>
                    <a:pt x="125" y="60"/>
                    <a:pt x="125" y="60"/>
                    <a:pt x="125" y="60"/>
                  </a:cubicBezTo>
                  <a:cubicBezTo>
                    <a:pt x="125" y="60"/>
                    <a:pt x="125" y="60"/>
                    <a:pt x="125" y="60"/>
                  </a:cubicBezTo>
                  <a:cubicBezTo>
                    <a:pt x="125" y="60"/>
                    <a:pt x="125" y="60"/>
                    <a:pt x="125" y="60"/>
                  </a:cubicBezTo>
                  <a:cubicBezTo>
                    <a:pt x="125" y="60"/>
                    <a:pt x="125" y="60"/>
                    <a:pt x="125" y="60"/>
                  </a:cubicBezTo>
                  <a:cubicBezTo>
                    <a:pt x="127" y="60"/>
                    <a:pt x="129" y="60"/>
                    <a:pt x="131" y="61"/>
                  </a:cubicBezTo>
                  <a:cubicBezTo>
                    <a:pt x="137" y="62"/>
                    <a:pt x="142" y="66"/>
                    <a:pt x="143" y="72"/>
                  </a:cubicBezTo>
                  <a:cubicBezTo>
                    <a:pt x="144" y="74"/>
                    <a:pt x="145" y="75"/>
                    <a:pt x="145" y="77"/>
                  </a:cubicBezTo>
                  <a:cubicBezTo>
                    <a:pt x="147" y="80"/>
                    <a:pt x="149" y="82"/>
                    <a:pt x="152" y="84"/>
                  </a:cubicBezTo>
                  <a:cubicBezTo>
                    <a:pt x="152" y="84"/>
                    <a:pt x="152" y="84"/>
                    <a:pt x="152" y="84"/>
                  </a:cubicBezTo>
                  <a:cubicBezTo>
                    <a:pt x="152" y="84"/>
                    <a:pt x="154" y="85"/>
                    <a:pt x="156" y="86"/>
                  </a:cubicBezTo>
                  <a:cubicBezTo>
                    <a:pt x="158" y="87"/>
                    <a:pt x="160" y="88"/>
                    <a:pt x="162" y="91"/>
                  </a:cubicBezTo>
                  <a:cubicBezTo>
                    <a:pt x="171" y="104"/>
                    <a:pt x="185" y="114"/>
                    <a:pt x="201" y="114"/>
                  </a:cubicBezTo>
                  <a:cubicBezTo>
                    <a:pt x="228" y="114"/>
                    <a:pt x="250" y="92"/>
                    <a:pt x="249" y="65"/>
                  </a:cubicBezTo>
                  <a:cubicBezTo>
                    <a:pt x="250" y="44"/>
                    <a:pt x="236" y="26"/>
                    <a:pt x="217" y="20"/>
                  </a:cubicBezTo>
                  <a:close/>
                  <a:moveTo>
                    <a:pt x="82" y="78"/>
                  </a:moveTo>
                  <a:cubicBezTo>
                    <a:pt x="77" y="92"/>
                    <a:pt x="64" y="102"/>
                    <a:pt x="48" y="102"/>
                  </a:cubicBezTo>
                  <a:cubicBezTo>
                    <a:pt x="28" y="102"/>
                    <a:pt x="12" y="85"/>
                    <a:pt x="12" y="65"/>
                  </a:cubicBezTo>
                  <a:cubicBezTo>
                    <a:pt x="12" y="47"/>
                    <a:pt x="25" y="32"/>
                    <a:pt x="42" y="30"/>
                  </a:cubicBezTo>
                  <a:cubicBezTo>
                    <a:pt x="44" y="29"/>
                    <a:pt x="46" y="29"/>
                    <a:pt x="48" y="29"/>
                  </a:cubicBezTo>
                  <a:cubicBezTo>
                    <a:pt x="68" y="29"/>
                    <a:pt x="84" y="46"/>
                    <a:pt x="84" y="66"/>
                  </a:cubicBezTo>
                  <a:cubicBezTo>
                    <a:pt x="85" y="70"/>
                    <a:pt x="83" y="74"/>
                    <a:pt x="82" y="78"/>
                  </a:cubicBezTo>
                  <a:close/>
                  <a:moveTo>
                    <a:pt x="125" y="50"/>
                  </a:moveTo>
                  <a:cubicBezTo>
                    <a:pt x="125" y="50"/>
                    <a:pt x="125" y="50"/>
                    <a:pt x="125" y="50"/>
                  </a:cubicBezTo>
                  <a:cubicBezTo>
                    <a:pt x="116" y="50"/>
                    <a:pt x="110" y="43"/>
                    <a:pt x="110" y="34"/>
                  </a:cubicBezTo>
                  <a:cubicBezTo>
                    <a:pt x="110" y="26"/>
                    <a:pt x="116" y="19"/>
                    <a:pt x="125" y="19"/>
                  </a:cubicBezTo>
                  <a:cubicBezTo>
                    <a:pt x="125" y="19"/>
                    <a:pt x="125" y="19"/>
                    <a:pt x="125" y="19"/>
                  </a:cubicBezTo>
                  <a:cubicBezTo>
                    <a:pt x="134" y="19"/>
                    <a:pt x="141" y="26"/>
                    <a:pt x="141" y="35"/>
                  </a:cubicBezTo>
                  <a:cubicBezTo>
                    <a:pt x="141" y="44"/>
                    <a:pt x="134" y="50"/>
                    <a:pt x="125" y="50"/>
                  </a:cubicBezTo>
                  <a:close/>
                  <a:moveTo>
                    <a:pt x="202" y="102"/>
                  </a:moveTo>
                  <a:cubicBezTo>
                    <a:pt x="186" y="102"/>
                    <a:pt x="173" y="92"/>
                    <a:pt x="168" y="78"/>
                  </a:cubicBezTo>
                  <a:cubicBezTo>
                    <a:pt x="166" y="74"/>
                    <a:pt x="165" y="70"/>
                    <a:pt x="165" y="65"/>
                  </a:cubicBezTo>
                  <a:cubicBezTo>
                    <a:pt x="165" y="45"/>
                    <a:pt x="182" y="29"/>
                    <a:pt x="202" y="29"/>
                  </a:cubicBezTo>
                  <a:cubicBezTo>
                    <a:pt x="204" y="29"/>
                    <a:pt x="206" y="29"/>
                    <a:pt x="208" y="29"/>
                  </a:cubicBezTo>
                  <a:cubicBezTo>
                    <a:pt x="225" y="32"/>
                    <a:pt x="238" y="47"/>
                    <a:pt x="238" y="65"/>
                  </a:cubicBezTo>
                  <a:cubicBezTo>
                    <a:pt x="238" y="85"/>
                    <a:pt x="222" y="102"/>
                    <a:pt x="202" y="102"/>
                  </a:cubicBezTo>
                  <a:close/>
                  <a:moveTo>
                    <a:pt x="28" y="51"/>
                  </a:moveTo>
                  <a:cubicBezTo>
                    <a:pt x="36" y="51"/>
                    <a:pt x="36" y="51"/>
                    <a:pt x="36" y="51"/>
                  </a:cubicBezTo>
                  <a:cubicBezTo>
                    <a:pt x="36" y="82"/>
                    <a:pt x="36" y="82"/>
                    <a:pt x="36" y="82"/>
                  </a:cubicBezTo>
                  <a:cubicBezTo>
                    <a:pt x="28" y="82"/>
                    <a:pt x="28" y="82"/>
                    <a:pt x="28" y="82"/>
                  </a:cubicBezTo>
                  <a:lnTo>
                    <a:pt x="28" y="51"/>
                  </a:lnTo>
                  <a:close/>
                  <a:moveTo>
                    <a:pt x="43" y="42"/>
                  </a:moveTo>
                  <a:cubicBezTo>
                    <a:pt x="51" y="42"/>
                    <a:pt x="51" y="42"/>
                    <a:pt x="51" y="42"/>
                  </a:cubicBezTo>
                  <a:cubicBezTo>
                    <a:pt x="51" y="82"/>
                    <a:pt x="51" y="82"/>
                    <a:pt x="51" y="82"/>
                  </a:cubicBezTo>
                  <a:cubicBezTo>
                    <a:pt x="43" y="82"/>
                    <a:pt x="43" y="82"/>
                    <a:pt x="43" y="82"/>
                  </a:cubicBezTo>
                  <a:lnTo>
                    <a:pt x="43" y="42"/>
                  </a:lnTo>
                  <a:close/>
                  <a:moveTo>
                    <a:pt x="59" y="62"/>
                  </a:moveTo>
                  <a:cubicBezTo>
                    <a:pt x="67" y="62"/>
                    <a:pt x="67" y="62"/>
                    <a:pt x="67" y="62"/>
                  </a:cubicBezTo>
                  <a:cubicBezTo>
                    <a:pt x="67" y="82"/>
                    <a:pt x="67" y="82"/>
                    <a:pt x="67" y="82"/>
                  </a:cubicBezTo>
                  <a:cubicBezTo>
                    <a:pt x="59" y="82"/>
                    <a:pt x="59" y="82"/>
                    <a:pt x="59" y="82"/>
                  </a:cubicBezTo>
                  <a:lnTo>
                    <a:pt x="59" y="62"/>
                  </a:lnTo>
                  <a:close/>
                  <a:moveTo>
                    <a:pt x="184" y="51"/>
                  </a:moveTo>
                  <a:cubicBezTo>
                    <a:pt x="192" y="51"/>
                    <a:pt x="192" y="51"/>
                    <a:pt x="192" y="51"/>
                  </a:cubicBezTo>
                  <a:cubicBezTo>
                    <a:pt x="192" y="82"/>
                    <a:pt x="192" y="82"/>
                    <a:pt x="192" y="82"/>
                  </a:cubicBezTo>
                  <a:cubicBezTo>
                    <a:pt x="184" y="82"/>
                    <a:pt x="184" y="82"/>
                    <a:pt x="184" y="82"/>
                  </a:cubicBezTo>
                  <a:lnTo>
                    <a:pt x="184" y="51"/>
                  </a:lnTo>
                  <a:close/>
                  <a:moveTo>
                    <a:pt x="199" y="42"/>
                  </a:moveTo>
                  <a:cubicBezTo>
                    <a:pt x="207" y="42"/>
                    <a:pt x="207" y="42"/>
                    <a:pt x="207" y="42"/>
                  </a:cubicBezTo>
                  <a:cubicBezTo>
                    <a:pt x="207" y="82"/>
                    <a:pt x="207" y="82"/>
                    <a:pt x="207" y="82"/>
                  </a:cubicBezTo>
                  <a:cubicBezTo>
                    <a:pt x="199" y="82"/>
                    <a:pt x="199" y="82"/>
                    <a:pt x="199" y="82"/>
                  </a:cubicBezTo>
                  <a:lnTo>
                    <a:pt x="199" y="42"/>
                  </a:lnTo>
                  <a:close/>
                  <a:moveTo>
                    <a:pt x="215" y="62"/>
                  </a:moveTo>
                  <a:cubicBezTo>
                    <a:pt x="223" y="62"/>
                    <a:pt x="223" y="62"/>
                    <a:pt x="223" y="62"/>
                  </a:cubicBezTo>
                  <a:cubicBezTo>
                    <a:pt x="223" y="82"/>
                    <a:pt x="223" y="82"/>
                    <a:pt x="223" y="82"/>
                  </a:cubicBezTo>
                  <a:cubicBezTo>
                    <a:pt x="215" y="82"/>
                    <a:pt x="215" y="82"/>
                    <a:pt x="215" y="82"/>
                  </a:cubicBezTo>
                  <a:lnTo>
                    <a:pt x="215" y="6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endParaRPr lang="en-IN" sz="1799">
                <a:latin typeface="EYInterstate Light" panose="02000506000000020004" pitchFamily="2" charset="0"/>
              </a:endParaRPr>
            </a:p>
          </p:txBody>
        </p:sp>
        <p:sp>
          <p:nvSpPr>
            <p:cNvPr id="18" name="Oval 17">
              <a:extLst>
                <a:ext uri="{FF2B5EF4-FFF2-40B4-BE49-F238E27FC236}">
                  <a16:creationId xmlns:a16="http://schemas.microsoft.com/office/drawing/2014/main" id="{9FA9C127-FABF-4013-8D12-A9FE32A3004C}"/>
                </a:ext>
              </a:extLst>
            </p:cNvPr>
            <p:cNvSpPr/>
            <p:nvPr/>
          </p:nvSpPr>
          <p:spPr>
            <a:xfrm>
              <a:off x="609919" y="2956302"/>
              <a:ext cx="438585" cy="438585"/>
            </a:xfrm>
            <a:prstGeom prst="ellipse">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45696" rIns="45696" rtlCol="0" anchor="t" anchorCtr="0"/>
            <a:lstStyle/>
            <a:p>
              <a:pPr marL="228486" indent="-228486" algn="ctr">
                <a:spcAft>
                  <a:spcPts val="600"/>
                </a:spcAft>
                <a:buClr>
                  <a:schemeClr val="accent2"/>
                </a:buClr>
                <a:buSzPct val="70000"/>
                <a:buFont typeface="Arial" pitchFamily="34" charset="0"/>
                <a:buChar char="►"/>
              </a:pPr>
              <a:endParaRPr lang="en-IN" sz="999">
                <a:solidFill>
                  <a:schemeClr val="bg1"/>
                </a:solidFill>
                <a:latin typeface="EYInterstate Light" panose="02000506000000020004" pitchFamily="2" charset="0"/>
              </a:endParaRPr>
            </a:p>
          </p:txBody>
        </p:sp>
      </p:grpSp>
      <p:grpSp>
        <p:nvGrpSpPr>
          <p:cNvPr id="20" name="Group 19">
            <a:extLst>
              <a:ext uri="{FF2B5EF4-FFF2-40B4-BE49-F238E27FC236}">
                <a16:creationId xmlns:a16="http://schemas.microsoft.com/office/drawing/2014/main" id="{B73AD1B5-52EE-4152-8F1C-217F63F3F443}"/>
              </a:ext>
            </a:extLst>
          </p:cNvPr>
          <p:cNvGrpSpPr/>
          <p:nvPr/>
        </p:nvGrpSpPr>
        <p:grpSpPr>
          <a:xfrm>
            <a:off x="638360" y="5993735"/>
            <a:ext cx="6163110" cy="232544"/>
            <a:chOff x="475739" y="5960566"/>
            <a:chExt cx="6166320" cy="232665"/>
          </a:xfrm>
        </p:grpSpPr>
        <p:sp>
          <p:nvSpPr>
            <p:cNvPr id="21" name="Content Placeholder 1282">
              <a:extLst>
                <a:ext uri="{FF2B5EF4-FFF2-40B4-BE49-F238E27FC236}">
                  <a16:creationId xmlns:a16="http://schemas.microsoft.com/office/drawing/2014/main" id="{7CB958BA-D88A-4C55-9086-30A80190CD5C}"/>
                </a:ext>
              </a:extLst>
            </p:cNvPr>
            <p:cNvSpPr txBox="1">
              <a:spLocks/>
            </p:cNvSpPr>
            <p:nvPr/>
          </p:nvSpPr>
          <p:spPr bwMode="gray">
            <a:xfrm>
              <a:off x="475739" y="6015343"/>
              <a:ext cx="553325" cy="123175"/>
            </a:xfrm>
            <a:prstGeom prst="rect">
              <a:avLst/>
            </a:prstGeom>
          </p:spPr>
          <p:txBody>
            <a:bodyPr vert="horz" wrap="none" lIns="0" tIns="0" rIns="0" bIns="0" rtlCol="0" anchor="t" anchorCtr="0">
              <a:spAutoFit/>
            </a:bodyPr>
            <a:lstStyle>
              <a:lvl1pPr marL="0" indent="0" algn="l" defTabSz="1043056" rtl="0" eaLnBrk="1" latinLnBrk="0" hangingPunct="1">
                <a:spcBef>
                  <a:spcPts val="0"/>
                </a:spcBef>
                <a:spcAft>
                  <a:spcPts val="500"/>
                </a:spcAft>
                <a:buFont typeface="Arial" pitchFamily="34" charset="0"/>
                <a:buNone/>
                <a:defRPr sz="1000" kern="1200">
                  <a:solidFill>
                    <a:srgbClr val="404040"/>
                  </a:solidFill>
                  <a:latin typeface="+mn-lt"/>
                  <a:ea typeface="+mn-ea"/>
                  <a:cs typeface="+mn-cs"/>
                </a:defRPr>
              </a:lvl1pPr>
              <a:lvl2pPr marL="0" indent="0" algn="l" defTabSz="1043056" rtl="0" eaLnBrk="1" latinLnBrk="0" hangingPunct="1">
                <a:spcBef>
                  <a:spcPts val="200"/>
                </a:spcBef>
                <a:spcAft>
                  <a:spcPts val="500"/>
                </a:spcAft>
                <a:buFontTx/>
                <a:buNone/>
                <a:defRPr sz="1400" b="1" kern="1200">
                  <a:solidFill>
                    <a:srgbClr val="404040"/>
                  </a:solidFill>
                  <a:latin typeface="+mn-lt"/>
                  <a:ea typeface="+mn-ea"/>
                  <a:cs typeface="+mn-cs"/>
                </a:defRPr>
              </a:lvl2pPr>
              <a:lvl3pPr marL="0" indent="0" algn="l" defTabSz="1043056" rtl="0" eaLnBrk="1" latinLnBrk="0" hangingPunct="1">
                <a:spcBef>
                  <a:spcPts val="200"/>
                </a:spcBef>
                <a:spcAft>
                  <a:spcPts val="500"/>
                </a:spcAft>
                <a:buFontTx/>
                <a:buNone/>
                <a:defRPr sz="1200" b="1" kern="1200">
                  <a:solidFill>
                    <a:srgbClr val="404040"/>
                  </a:solidFill>
                  <a:latin typeface="+mn-lt"/>
                  <a:ea typeface="+mn-ea"/>
                  <a:cs typeface="+mn-cs"/>
                </a:defRPr>
              </a:lvl3pPr>
              <a:lvl4pPr marL="177800" indent="-177800" algn="l" defTabSz="1043056" rtl="0" eaLnBrk="1" latinLnBrk="0" hangingPunct="1">
                <a:spcBef>
                  <a:spcPts val="0"/>
                </a:spcBef>
                <a:spcAft>
                  <a:spcPts val="500"/>
                </a:spcAft>
                <a:buSzPct val="70000"/>
                <a:buFont typeface="Arial" pitchFamily="34" charset="0"/>
                <a:buChar char="►"/>
                <a:defRPr sz="1000" kern="1200">
                  <a:solidFill>
                    <a:srgbClr val="404040"/>
                  </a:solidFill>
                  <a:latin typeface="+mn-lt"/>
                  <a:ea typeface="+mn-ea"/>
                  <a:cs typeface="+mn-cs"/>
                </a:defRPr>
              </a:lvl4pPr>
              <a:lvl5pPr marL="342900" indent="-165100" algn="l" defTabSz="1043056" rtl="0" eaLnBrk="1" latinLnBrk="0" hangingPunct="1">
                <a:spcBef>
                  <a:spcPts val="0"/>
                </a:spcBef>
                <a:spcAft>
                  <a:spcPts val="500"/>
                </a:spcAft>
                <a:buSzPct val="70000"/>
                <a:buFont typeface="Arial" pitchFamily="34" charset="0"/>
                <a:buChar char="►"/>
                <a:defRPr sz="1000" kern="1200">
                  <a:solidFill>
                    <a:srgbClr val="404040"/>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a:spcAft>
                  <a:spcPts val="0"/>
                </a:spcAft>
              </a:pPr>
              <a:r>
                <a:rPr lang="en-US" sz="800" b="1" err="1">
                  <a:solidFill>
                    <a:srgbClr val="646464"/>
                  </a:solidFill>
                  <a:latin typeface="EYInterstate Light" panose="02000506000000020004" pitchFamily="2" charset="0"/>
                </a:rPr>
                <a:t>Descripción</a:t>
              </a:r>
              <a:endParaRPr lang="en-US" sz="800" b="1">
                <a:solidFill>
                  <a:srgbClr val="646464"/>
                </a:solidFill>
                <a:latin typeface="EYInterstate Light" panose="02000506000000020004" pitchFamily="2" charset="0"/>
              </a:endParaRPr>
            </a:p>
          </p:txBody>
        </p:sp>
        <p:grpSp>
          <p:nvGrpSpPr>
            <p:cNvPr id="22" name="Group 21">
              <a:extLst>
                <a:ext uri="{FF2B5EF4-FFF2-40B4-BE49-F238E27FC236}">
                  <a16:creationId xmlns:a16="http://schemas.microsoft.com/office/drawing/2014/main" id="{A1A5E201-6F3E-4249-9EAE-66E0FD816993}"/>
                </a:ext>
              </a:extLst>
            </p:cNvPr>
            <p:cNvGrpSpPr/>
            <p:nvPr/>
          </p:nvGrpSpPr>
          <p:grpSpPr>
            <a:xfrm>
              <a:off x="1107457" y="5960566"/>
              <a:ext cx="2336118" cy="232665"/>
              <a:chOff x="1107457" y="5960566"/>
              <a:chExt cx="2336118" cy="232665"/>
            </a:xfrm>
          </p:grpSpPr>
          <p:sp>
            <p:nvSpPr>
              <p:cNvPr id="33" name="Rectangle 32">
                <a:extLst>
                  <a:ext uri="{FF2B5EF4-FFF2-40B4-BE49-F238E27FC236}">
                    <a16:creationId xmlns:a16="http://schemas.microsoft.com/office/drawing/2014/main" id="{E1D3DD7A-3C4C-4DCC-A5BD-F5559384A2CB}"/>
                  </a:ext>
                </a:extLst>
              </p:cNvPr>
              <p:cNvSpPr/>
              <p:nvPr/>
            </p:nvSpPr>
            <p:spPr>
              <a:xfrm>
                <a:off x="1384247" y="6023037"/>
                <a:ext cx="2059328" cy="107778"/>
              </a:xfrm>
              <a:prstGeom prst="rect">
                <a:avLst/>
              </a:prstGeom>
            </p:spPr>
            <p:txBody>
              <a:bodyPr wrap="none" lIns="0" tIns="0" rIns="0" bIns="0">
                <a:spAutoFit/>
              </a:bodyPr>
              <a:lstStyle/>
              <a:p>
                <a:pPr defTabSz="945579"/>
                <a:r>
                  <a:rPr lang="es-MX" sz="700">
                    <a:solidFill>
                      <a:srgbClr val="646464"/>
                    </a:solidFill>
                    <a:latin typeface="EYInterstate Light" panose="02000506000000020004" pitchFamily="2" charset="0"/>
                  </a:rPr>
                  <a:t>Principales materias primas y clasificación mundial</a:t>
                </a:r>
              </a:p>
            </p:txBody>
          </p:sp>
          <p:grpSp>
            <p:nvGrpSpPr>
              <p:cNvPr id="34" name="Group 33">
                <a:extLst>
                  <a:ext uri="{FF2B5EF4-FFF2-40B4-BE49-F238E27FC236}">
                    <a16:creationId xmlns:a16="http://schemas.microsoft.com/office/drawing/2014/main" id="{EB43A06A-BF8A-4CCC-8313-AD0000195A64}"/>
                  </a:ext>
                </a:extLst>
              </p:cNvPr>
              <p:cNvGrpSpPr/>
              <p:nvPr/>
            </p:nvGrpSpPr>
            <p:grpSpPr>
              <a:xfrm>
                <a:off x="1107457" y="5960566"/>
                <a:ext cx="232665" cy="232665"/>
                <a:chOff x="1107457" y="5960566"/>
                <a:chExt cx="232665" cy="232665"/>
              </a:xfrm>
            </p:grpSpPr>
            <p:sp>
              <p:nvSpPr>
                <p:cNvPr id="35" name="Oval 34">
                  <a:extLst>
                    <a:ext uri="{FF2B5EF4-FFF2-40B4-BE49-F238E27FC236}">
                      <a16:creationId xmlns:a16="http://schemas.microsoft.com/office/drawing/2014/main" id="{C0D95EE7-2CB2-4DCB-8EDC-1504BA99B138}"/>
                    </a:ext>
                  </a:extLst>
                </p:cNvPr>
                <p:cNvSpPr/>
                <p:nvPr/>
              </p:nvSpPr>
              <p:spPr>
                <a:xfrm>
                  <a:off x="1107457" y="5960566"/>
                  <a:ext cx="232665" cy="232665"/>
                </a:xfrm>
                <a:prstGeom prst="ellipse">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45696" rIns="45696" rtlCol="0" anchor="t" anchorCtr="0"/>
                <a:lstStyle/>
                <a:p>
                  <a:pPr marL="228486" indent="-228486" algn="ctr">
                    <a:spcAft>
                      <a:spcPts val="600"/>
                    </a:spcAft>
                    <a:buClr>
                      <a:schemeClr val="accent2"/>
                    </a:buClr>
                    <a:buSzPct val="70000"/>
                    <a:buFont typeface="Arial" pitchFamily="34" charset="0"/>
                    <a:buChar char="►"/>
                  </a:pPr>
                  <a:endParaRPr lang="en-IN" sz="999">
                    <a:solidFill>
                      <a:schemeClr val="bg1"/>
                    </a:solidFill>
                    <a:latin typeface="EYInterstate Light" panose="02000506000000020004" pitchFamily="2" charset="0"/>
                  </a:endParaRPr>
                </a:p>
              </p:txBody>
            </p:sp>
            <p:sp>
              <p:nvSpPr>
                <p:cNvPr id="36" name="Freeform 19">
                  <a:extLst>
                    <a:ext uri="{FF2B5EF4-FFF2-40B4-BE49-F238E27FC236}">
                      <a16:creationId xmlns:a16="http://schemas.microsoft.com/office/drawing/2014/main" id="{636BC8C4-3073-4EB4-81FC-6B4116C7A56B}"/>
                    </a:ext>
                  </a:extLst>
                </p:cNvPr>
                <p:cNvSpPr>
                  <a:spLocks noEditPoints="1"/>
                </p:cNvSpPr>
                <p:nvPr/>
              </p:nvSpPr>
              <p:spPr bwMode="auto">
                <a:xfrm>
                  <a:off x="1152178" y="5997465"/>
                  <a:ext cx="143222" cy="158866"/>
                </a:xfrm>
                <a:custGeom>
                  <a:avLst/>
                  <a:gdLst>
                    <a:gd name="T0" fmla="*/ 136 w 198"/>
                    <a:gd name="T1" fmla="*/ 93 h 220"/>
                    <a:gd name="T2" fmla="*/ 67 w 198"/>
                    <a:gd name="T3" fmla="*/ 88 h 220"/>
                    <a:gd name="T4" fmla="*/ 53 w 198"/>
                    <a:gd name="T5" fmla="*/ 142 h 220"/>
                    <a:gd name="T6" fmla="*/ 58 w 198"/>
                    <a:gd name="T7" fmla="*/ 149 h 220"/>
                    <a:gd name="T8" fmla="*/ 144 w 198"/>
                    <a:gd name="T9" fmla="*/ 147 h 220"/>
                    <a:gd name="T10" fmla="*/ 65 w 198"/>
                    <a:gd name="T11" fmla="*/ 138 h 220"/>
                    <a:gd name="T12" fmla="*/ 73 w 198"/>
                    <a:gd name="T13" fmla="*/ 134 h 220"/>
                    <a:gd name="T14" fmla="*/ 127 w 198"/>
                    <a:gd name="T15" fmla="*/ 107 h 220"/>
                    <a:gd name="T16" fmla="*/ 65 w 198"/>
                    <a:gd name="T17" fmla="*/ 138 h 220"/>
                    <a:gd name="T18" fmla="*/ 84 w 198"/>
                    <a:gd name="T19" fmla="*/ 164 h 220"/>
                    <a:gd name="T20" fmla="*/ 15 w 198"/>
                    <a:gd name="T21" fmla="*/ 159 h 220"/>
                    <a:gd name="T22" fmla="*/ 1 w 198"/>
                    <a:gd name="T23" fmla="*/ 213 h 220"/>
                    <a:gd name="T24" fmla="*/ 6 w 198"/>
                    <a:gd name="T25" fmla="*/ 220 h 220"/>
                    <a:gd name="T26" fmla="*/ 92 w 198"/>
                    <a:gd name="T27" fmla="*/ 218 h 220"/>
                    <a:gd name="T28" fmla="*/ 13 w 198"/>
                    <a:gd name="T29" fmla="*/ 209 h 220"/>
                    <a:gd name="T30" fmla="*/ 21 w 198"/>
                    <a:gd name="T31" fmla="*/ 205 h 220"/>
                    <a:gd name="T32" fmla="*/ 75 w 198"/>
                    <a:gd name="T33" fmla="*/ 177 h 220"/>
                    <a:gd name="T34" fmla="*/ 13 w 198"/>
                    <a:gd name="T35" fmla="*/ 209 h 220"/>
                    <a:gd name="T36" fmla="*/ 188 w 198"/>
                    <a:gd name="T37" fmla="*/ 164 h 220"/>
                    <a:gd name="T38" fmla="*/ 120 w 198"/>
                    <a:gd name="T39" fmla="*/ 159 h 220"/>
                    <a:gd name="T40" fmla="*/ 105 w 198"/>
                    <a:gd name="T41" fmla="*/ 213 h 220"/>
                    <a:gd name="T42" fmla="*/ 110 w 198"/>
                    <a:gd name="T43" fmla="*/ 220 h 220"/>
                    <a:gd name="T44" fmla="*/ 196 w 198"/>
                    <a:gd name="T45" fmla="*/ 218 h 220"/>
                    <a:gd name="T46" fmla="*/ 117 w 198"/>
                    <a:gd name="T47" fmla="*/ 209 h 220"/>
                    <a:gd name="T48" fmla="*/ 126 w 198"/>
                    <a:gd name="T49" fmla="*/ 205 h 220"/>
                    <a:gd name="T50" fmla="*/ 180 w 198"/>
                    <a:gd name="T51" fmla="*/ 177 h 220"/>
                    <a:gd name="T52" fmla="*/ 117 w 198"/>
                    <a:gd name="T53" fmla="*/ 209 h 220"/>
                    <a:gd name="T54" fmla="*/ 68 w 198"/>
                    <a:gd name="T55" fmla="*/ 14 h 220"/>
                    <a:gd name="T56" fmla="*/ 80 w 198"/>
                    <a:gd name="T57" fmla="*/ 23 h 220"/>
                    <a:gd name="T58" fmla="*/ 63 w 198"/>
                    <a:gd name="T59" fmla="*/ 41 h 220"/>
                    <a:gd name="T60" fmla="*/ 54 w 198"/>
                    <a:gd name="T61" fmla="*/ 28 h 220"/>
                    <a:gd name="T62" fmla="*/ 43 w 198"/>
                    <a:gd name="T63" fmla="*/ 20 h 220"/>
                    <a:gd name="T64" fmla="*/ 60 w 198"/>
                    <a:gd name="T65" fmla="*/ 1 h 220"/>
                    <a:gd name="T66" fmla="*/ 32 w 198"/>
                    <a:gd name="T67" fmla="*/ 54 h 220"/>
                    <a:gd name="T68" fmla="*/ 49 w 198"/>
                    <a:gd name="T69" fmla="*/ 73 h 220"/>
                    <a:gd name="T70" fmla="*/ 38 w 198"/>
                    <a:gd name="T71" fmla="*/ 81 h 220"/>
                    <a:gd name="T72" fmla="*/ 29 w 198"/>
                    <a:gd name="T73" fmla="*/ 94 h 220"/>
                    <a:gd name="T74" fmla="*/ 13 w 198"/>
                    <a:gd name="T75" fmla="*/ 76 h 220"/>
                    <a:gd name="T76" fmla="*/ 24 w 198"/>
                    <a:gd name="T77" fmla="*/ 68 h 220"/>
                    <a:gd name="T78" fmla="*/ 32 w 198"/>
                    <a:gd name="T79" fmla="*/ 54 h 220"/>
                    <a:gd name="T80" fmla="*/ 123 w 198"/>
                    <a:gd name="T81" fmla="*/ 40 h 220"/>
                    <a:gd name="T82" fmla="*/ 134 w 198"/>
                    <a:gd name="T83" fmla="*/ 48 h 220"/>
                    <a:gd name="T84" fmla="*/ 118 w 198"/>
                    <a:gd name="T85" fmla="*/ 66 h 220"/>
                    <a:gd name="T86" fmla="*/ 109 w 198"/>
                    <a:gd name="T87" fmla="*/ 53 h 220"/>
                    <a:gd name="T88" fmla="*/ 98 w 198"/>
                    <a:gd name="T89" fmla="*/ 45 h 220"/>
                    <a:gd name="T90" fmla="*/ 115 w 198"/>
                    <a:gd name="T91" fmla="*/ 2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220">
                      <a:moveTo>
                        <a:pt x="145" y="142"/>
                      </a:moveTo>
                      <a:cubicBezTo>
                        <a:pt x="136" y="93"/>
                        <a:pt x="136" y="93"/>
                        <a:pt x="136" y="93"/>
                      </a:cubicBezTo>
                      <a:cubicBezTo>
                        <a:pt x="136" y="90"/>
                        <a:pt x="133" y="88"/>
                        <a:pt x="131" y="88"/>
                      </a:cubicBezTo>
                      <a:cubicBezTo>
                        <a:pt x="67" y="88"/>
                        <a:pt x="67" y="88"/>
                        <a:pt x="67" y="88"/>
                      </a:cubicBezTo>
                      <a:cubicBezTo>
                        <a:pt x="65" y="88"/>
                        <a:pt x="62" y="90"/>
                        <a:pt x="62" y="93"/>
                      </a:cubicBezTo>
                      <a:cubicBezTo>
                        <a:pt x="53" y="142"/>
                        <a:pt x="53" y="142"/>
                        <a:pt x="53" y="142"/>
                      </a:cubicBezTo>
                      <a:cubicBezTo>
                        <a:pt x="53" y="144"/>
                        <a:pt x="53" y="145"/>
                        <a:pt x="54" y="147"/>
                      </a:cubicBezTo>
                      <a:cubicBezTo>
                        <a:pt x="55" y="148"/>
                        <a:pt x="57" y="149"/>
                        <a:pt x="58" y="149"/>
                      </a:cubicBezTo>
                      <a:cubicBezTo>
                        <a:pt x="140" y="149"/>
                        <a:pt x="140" y="149"/>
                        <a:pt x="140" y="149"/>
                      </a:cubicBezTo>
                      <a:cubicBezTo>
                        <a:pt x="141" y="149"/>
                        <a:pt x="143" y="148"/>
                        <a:pt x="144" y="147"/>
                      </a:cubicBezTo>
                      <a:cubicBezTo>
                        <a:pt x="145" y="145"/>
                        <a:pt x="145" y="144"/>
                        <a:pt x="145" y="142"/>
                      </a:cubicBezTo>
                      <a:close/>
                      <a:moveTo>
                        <a:pt x="65" y="138"/>
                      </a:moveTo>
                      <a:cubicBezTo>
                        <a:pt x="70" y="112"/>
                        <a:pt x="70" y="112"/>
                        <a:pt x="70" y="112"/>
                      </a:cubicBezTo>
                      <a:cubicBezTo>
                        <a:pt x="73" y="134"/>
                        <a:pt x="73" y="134"/>
                        <a:pt x="73" y="134"/>
                      </a:cubicBezTo>
                      <a:cubicBezTo>
                        <a:pt x="73" y="134"/>
                        <a:pt x="78" y="100"/>
                        <a:pt x="94" y="118"/>
                      </a:cubicBezTo>
                      <a:cubicBezTo>
                        <a:pt x="105" y="131"/>
                        <a:pt x="120" y="117"/>
                        <a:pt x="127" y="107"/>
                      </a:cubicBezTo>
                      <a:cubicBezTo>
                        <a:pt x="133" y="138"/>
                        <a:pt x="133" y="138"/>
                        <a:pt x="133" y="138"/>
                      </a:cubicBezTo>
                      <a:lnTo>
                        <a:pt x="65" y="138"/>
                      </a:lnTo>
                      <a:close/>
                      <a:moveTo>
                        <a:pt x="93" y="213"/>
                      </a:moveTo>
                      <a:cubicBezTo>
                        <a:pt x="84" y="164"/>
                        <a:pt x="84" y="164"/>
                        <a:pt x="84" y="164"/>
                      </a:cubicBezTo>
                      <a:cubicBezTo>
                        <a:pt x="83" y="161"/>
                        <a:pt x="81" y="159"/>
                        <a:pt x="78" y="159"/>
                      </a:cubicBezTo>
                      <a:cubicBezTo>
                        <a:pt x="15" y="159"/>
                        <a:pt x="15" y="159"/>
                        <a:pt x="15" y="159"/>
                      </a:cubicBezTo>
                      <a:cubicBezTo>
                        <a:pt x="13" y="159"/>
                        <a:pt x="10" y="161"/>
                        <a:pt x="10" y="164"/>
                      </a:cubicBezTo>
                      <a:cubicBezTo>
                        <a:pt x="1" y="213"/>
                        <a:pt x="1" y="213"/>
                        <a:pt x="1" y="213"/>
                      </a:cubicBezTo>
                      <a:cubicBezTo>
                        <a:pt x="0" y="215"/>
                        <a:pt x="1" y="216"/>
                        <a:pt x="2" y="218"/>
                      </a:cubicBezTo>
                      <a:cubicBezTo>
                        <a:pt x="3" y="219"/>
                        <a:pt x="4" y="220"/>
                        <a:pt x="6" y="220"/>
                      </a:cubicBezTo>
                      <a:cubicBezTo>
                        <a:pt x="88" y="220"/>
                        <a:pt x="88" y="220"/>
                        <a:pt x="88" y="220"/>
                      </a:cubicBezTo>
                      <a:cubicBezTo>
                        <a:pt x="89" y="220"/>
                        <a:pt x="91" y="219"/>
                        <a:pt x="92" y="218"/>
                      </a:cubicBezTo>
                      <a:cubicBezTo>
                        <a:pt x="93" y="216"/>
                        <a:pt x="93" y="215"/>
                        <a:pt x="93" y="213"/>
                      </a:cubicBezTo>
                      <a:close/>
                      <a:moveTo>
                        <a:pt x="13" y="209"/>
                      </a:moveTo>
                      <a:cubicBezTo>
                        <a:pt x="17" y="183"/>
                        <a:pt x="17" y="183"/>
                        <a:pt x="17" y="183"/>
                      </a:cubicBezTo>
                      <a:cubicBezTo>
                        <a:pt x="21" y="205"/>
                        <a:pt x="21" y="205"/>
                        <a:pt x="21" y="205"/>
                      </a:cubicBezTo>
                      <a:cubicBezTo>
                        <a:pt x="21" y="205"/>
                        <a:pt x="26" y="171"/>
                        <a:pt x="42" y="189"/>
                      </a:cubicBezTo>
                      <a:cubicBezTo>
                        <a:pt x="53" y="202"/>
                        <a:pt x="67" y="188"/>
                        <a:pt x="75" y="177"/>
                      </a:cubicBezTo>
                      <a:cubicBezTo>
                        <a:pt x="81" y="209"/>
                        <a:pt x="81" y="209"/>
                        <a:pt x="81" y="209"/>
                      </a:cubicBezTo>
                      <a:lnTo>
                        <a:pt x="13" y="209"/>
                      </a:lnTo>
                      <a:close/>
                      <a:moveTo>
                        <a:pt x="197" y="213"/>
                      </a:moveTo>
                      <a:cubicBezTo>
                        <a:pt x="188" y="164"/>
                        <a:pt x="188" y="164"/>
                        <a:pt x="188" y="164"/>
                      </a:cubicBezTo>
                      <a:cubicBezTo>
                        <a:pt x="188" y="161"/>
                        <a:pt x="185" y="159"/>
                        <a:pt x="183" y="159"/>
                      </a:cubicBezTo>
                      <a:cubicBezTo>
                        <a:pt x="120" y="159"/>
                        <a:pt x="120" y="159"/>
                        <a:pt x="120" y="159"/>
                      </a:cubicBezTo>
                      <a:cubicBezTo>
                        <a:pt x="117" y="159"/>
                        <a:pt x="115" y="161"/>
                        <a:pt x="114" y="164"/>
                      </a:cubicBezTo>
                      <a:cubicBezTo>
                        <a:pt x="105" y="213"/>
                        <a:pt x="105" y="213"/>
                        <a:pt x="105" y="213"/>
                      </a:cubicBezTo>
                      <a:cubicBezTo>
                        <a:pt x="105" y="215"/>
                        <a:pt x="105" y="216"/>
                        <a:pt x="106" y="218"/>
                      </a:cubicBezTo>
                      <a:cubicBezTo>
                        <a:pt x="107" y="219"/>
                        <a:pt x="109" y="220"/>
                        <a:pt x="110" y="220"/>
                      </a:cubicBezTo>
                      <a:cubicBezTo>
                        <a:pt x="192" y="220"/>
                        <a:pt x="192" y="220"/>
                        <a:pt x="192" y="220"/>
                      </a:cubicBezTo>
                      <a:cubicBezTo>
                        <a:pt x="194" y="220"/>
                        <a:pt x="195" y="219"/>
                        <a:pt x="196" y="218"/>
                      </a:cubicBezTo>
                      <a:cubicBezTo>
                        <a:pt x="197" y="216"/>
                        <a:pt x="198" y="215"/>
                        <a:pt x="197" y="213"/>
                      </a:cubicBezTo>
                      <a:close/>
                      <a:moveTo>
                        <a:pt x="117" y="209"/>
                      </a:moveTo>
                      <a:cubicBezTo>
                        <a:pt x="122" y="183"/>
                        <a:pt x="122" y="183"/>
                        <a:pt x="122" y="183"/>
                      </a:cubicBezTo>
                      <a:cubicBezTo>
                        <a:pt x="126" y="205"/>
                        <a:pt x="126" y="205"/>
                        <a:pt x="126" y="205"/>
                      </a:cubicBezTo>
                      <a:cubicBezTo>
                        <a:pt x="126" y="205"/>
                        <a:pt x="130" y="171"/>
                        <a:pt x="146" y="189"/>
                      </a:cubicBezTo>
                      <a:cubicBezTo>
                        <a:pt x="158" y="202"/>
                        <a:pt x="172" y="188"/>
                        <a:pt x="180" y="177"/>
                      </a:cubicBezTo>
                      <a:cubicBezTo>
                        <a:pt x="185" y="209"/>
                        <a:pt x="185" y="209"/>
                        <a:pt x="185" y="209"/>
                      </a:cubicBezTo>
                      <a:lnTo>
                        <a:pt x="117" y="209"/>
                      </a:lnTo>
                      <a:close/>
                      <a:moveTo>
                        <a:pt x="63" y="1"/>
                      </a:moveTo>
                      <a:cubicBezTo>
                        <a:pt x="68" y="14"/>
                        <a:pt x="68" y="14"/>
                        <a:pt x="68" y="14"/>
                      </a:cubicBezTo>
                      <a:cubicBezTo>
                        <a:pt x="80" y="20"/>
                        <a:pt x="80" y="20"/>
                        <a:pt x="80" y="20"/>
                      </a:cubicBezTo>
                      <a:cubicBezTo>
                        <a:pt x="81" y="21"/>
                        <a:pt x="81" y="22"/>
                        <a:pt x="80" y="23"/>
                      </a:cubicBezTo>
                      <a:cubicBezTo>
                        <a:pt x="68" y="28"/>
                        <a:pt x="68" y="28"/>
                        <a:pt x="68" y="28"/>
                      </a:cubicBezTo>
                      <a:cubicBezTo>
                        <a:pt x="63" y="41"/>
                        <a:pt x="63" y="41"/>
                        <a:pt x="63" y="41"/>
                      </a:cubicBezTo>
                      <a:cubicBezTo>
                        <a:pt x="62" y="42"/>
                        <a:pt x="61" y="42"/>
                        <a:pt x="60" y="41"/>
                      </a:cubicBezTo>
                      <a:cubicBezTo>
                        <a:pt x="54" y="28"/>
                        <a:pt x="54" y="28"/>
                        <a:pt x="54" y="28"/>
                      </a:cubicBezTo>
                      <a:cubicBezTo>
                        <a:pt x="43" y="23"/>
                        <a:pt x="43" y="23"/>
                        <a:pt x="43" y="23"/>
                      </a:cubicBezTo>
                      <a:cubicBezTo>
                        <a:pt x="42" y="22"/>
                        <a:pt x="42" y="21"/>
                        <a:pt x="43" y="20"/>
                      </a:cubicBezTo>
                      <a:cubicBezTo>
                        <a:pt x="54" y="14"/>
                        <a:pt x="54" y="14"/>
                        <a:pt x="54" y="14"/>
                      </a:cubicBezTo>
                      <a:cubicBezTo>
                        <a:pt x="60" y="1"/>
                        <a:pt x="60" y="1"/>
                        <a:pt x="60" y="1"/>
                      </a:cubicBezTo>
                      <a:cubicBezTo>
                        <a:pt x="61" y="0"/>
                        <a:pt x="62" y="0"/>
                        <a:pt x="63" y="1"/>
                      </a:cubicBezTo>
                      <a:close/>
                      <a:moveTo>
                        <a:pt x="32" y="54"/>
                      </a:moveTo>
                      <a:cubicBezTo>
                        <a:pt x="38" y="68"/>
                        <a:pt x="38" y="68"/>
                        <a:pt x="38" y="68"/>
                      </a:cubicBezTo>
                      <a:cubicBezTo>
                        <a:pt x="49" y="73"/>
                        <a:pt x="49" y="73"/>
                        <a:pt x="49" y="73"/>
                      </a:cubicBezTo>
                      <a:cubicBezTo>
                        <a:pt x="50" y="74"/>
                        <a:pt x="50" y="75"/>
                        <a:pt x="49" y="76"/>
                      </a:cubicBezTo>
                      <a:cubicBezTo>
                        <a:pt x="38" y="81"/>
                        <a:pt x="38" y="81"/>
                        <a:pt x="38" y="81"/>
                      </a:cubicBezTo>
                      <a:cubicBezTo>
                        <a:pt x="32" y="94"/>
                        <a:pt x="32" y="94"/>
                        <a:pt x="32" y="94"/>
                      </a:cubicBezTo>
                      <a:cubicBezTo>
                        <a:pt x="32" y="96"/>
                        <a:pt x="30" y="96"/>
                        <a:pt x="29" y="94"/>
                      </a:cubicBezTo>
                      <a:cubicBezTo>
                        <a:pt x="24" y="81"/>
                        <a:pt x="24" y="81"/>
                        <a:pt x="24" y="81"/>
                      </a:cubicBezTo>
                      <a:cubicBezTo>
                        <a:pt x="13" y="76"/>
                        <a:pt x="13" y="76"/>
                        <a:pt x="13" y="76"/>
                      </a:cubicBezTo>
                      <a:cubicBezTo>
                        <a:pt x="11" y="75"/>
                        <a:pt x="11" y="74"/>
                        <a:pt x="13" y="73"/>
                      </a:cubicBezTo>
                      <a:cubicBezTo>
                        <a:pt x="24" y="68"/>
                        <a:pt x="24" y="68"/>
                        <a:pt x="24" y="68"/>
                      </a:cubicBezTo>
                      <a:cubicBezTo>
                        <a:pt x="29" y="54"/>
                        <a:pt x="29" y="54"/>
                        <a:pt x="29" y="54"/>
                      </a:cubicBezTo>
                      <a:cubicBezTo>
                        <a:pt x="30" y="53"/>
                        <a:pt x="32" y="53"/>
                        <a:pt x="32" y="54"/>
                      </a:cubicBezTo>
                      <a:close/>
                      <a:moveTo>
                        <a:pt x="118" y="26"/>
                      </a:moveTo>
                      <a:cubicBezTo>
                        <a:pt x="123" y="40"/>
                        <a:pt x="123" y="40"/>
                        <a:pt x="123" y="40"/>
                      </a:cubicBezTo>
                      <a:cubicBezTo>
                        <a:pt x="134" y="45"/>
                        <a:pt x="134" y="45"/>
                        <a:pt x="134" y="45"/>
                      </a:cubicBezTo>
                      <a:cubicBezTo>
                        <a:pt x="136" y="46"/>
                        <a:pt x="136" y="47"/>
                        <a:pt x="134" y="48"/>
                      </a:cubicBezTo>
                      <a:cubicBezTo>
                        <a:pt x="123" y="53"/>
                        <a:pt x="123" y="53"/>
                        <a:pt x="123" y="53"/>
                      </a:cubicBezTo>
                      <a:cubicBezTo>
                        <a:pt x="118" y="66"/>
                        <a:pt x="118" y="66"/>
                        <a:pt x="118" y="66"/>
                      </a:cubicBezTo>
                      <a:cubicBezTo>
                        <a:pt x="117" y="68"/>
                        <a:pt x="115" y="68"/>
                        <a:pt x="115" y="66"/>
                      </a:cubicBezTo>
                      <a:cubicBezTo>
                        <a:pt x="109" y="53"/>
                        <a:pt x="109" y="53"/>
                        <a:pt x="109" y="53"/>
                      </a:cubicBezTo>
                      <a:cubicBezTo>
                        <a:pt x="98" y="48"/>
                        <a:pt x="98" y="48"/>
                        <a:pt x="98" y="48"/>
                      </a:cubicBezTo>
                      <a:cubicBezTo>
                        <a:pt x="97" y="47"/>
                        <a:pt x="97" y="46"/>
                        <a:pt x="98" y="45"/>
                      </a:cubicBezTo>
                      <a:cubicBezTo>
                        <a:pt x="109" y="40"/>
                        <a:pt x="109" y="40"/>
                        <a:pt x="109" y="40"/>
                      </a:cubicBezTo>
                      <a:cubicBezTo>
                        <a:pt x="115" y="26"/>
                        <a:pt x="115" y="26"/>
                        <a:pt x="115" y="26"/>
                      </a:cubicBezTo>
                      <a:cubicBezTo>
                        <a:pt x="115" y="25"/>
                        <a:pt x="117" y="25"/>
                        <a:pt x="118" y="26"/>
                      </a:cubicBezTo>
                      <a:close/>
                    </a:path>
                  </a:pathLst>
                </a:custGeom>
                <a:solidFill>
                  <a:srgbClr val="333333"/>
                </a:solidFill>
                <a:ln>
                  <a:noFill/>
                </a:ln>
              </p:spPr>
              <p:txBody>
                <a:bodyPr vert="horz" wrap="square" lIns="91392" tIns="45696" rIns="91392" bIns="45696" numCol="1" anchor="t" anchorCtr="0" compatLnSpc="1">
                  <a:prstTxWarp prst="textNoShape">
                    <a:avLst/>
                  </a:prstTxWarp>
                </a:bodyPr>
                <a:lstStyle/>
                <a:p>
                  <a:endParaRPr lang="en-IN" sz="1799">
                    <a:latin typeface="EYInterstate Light" panose="02000506000000020004" pitchFamily="2" charset="0"/>
                  </a:endParaRPr>
                </a:p>
              </p:txBody>
            </p:sp>
          </p:grpSp>
        </p:grpSp>
        <p:grpSp>
          <p:nvGrpSpPr>
            <p:cNvPr id="23" name="Group 22">
              <a:extLst>
                <a:ext uri="{FF2B5EF4-FFF2-40B4-BE49-F238E27FC236}">
                  <a16:creationId xmlns:a16="http://schemas.microsoft.com/office/drawing/2014/main" id="{813E72E1-626C-4A4A-BDF7-F31612E56DEA}"/>
                </a:ext>
              </a:extLst>
            </p:cNvPr>
            <p:cNvGrpSpPr/>
            <p:nvPr/>
          </p:nvGrpSpPr>
          <p:grpSpPr>
            <a:xfrm>
              <a:off x="3410670" y="5964631"/>
              <a:ext cx="1467811" cy="228600"/>
              <a:chOff x="2653991" y="5964631"/>
              <a:chExt cx="1467811" cy="228600"/>
            </a:xfrm>
          </p:grpSpPr>
          <p:sp>
            <p:nvSpPr>
              <p:cNvPr id="29" name="Rectangle 28">
                <a:extLst>
                  <a:ext uri="{FF2B5EF4-FFF2-40B4-BE49-F238E27FC236}">
                    <a16:creationId xmlns:a16="http://schemas.microsoft.com/office/drawing/2014/main" id="{0AA9851A-63EF-41B8-9EAC-5241AB1095FB}"/>
                  </a:ext>
                </a:extLst>
              </p:cNvPr>
              <p:cNvSpPr/>
              <p:nvPr/>
            </p:nvSpPr>
            <p:spPr>
              <a:xfrm>
                <a:off x="2920527" y="6023037"/>
                <a:ext cx="1201275" cy="107778"/>
              </a:xfrm>
              <a:prstGeom prst="rect">
                <a:avLst/>
              </a:prstGeom>
            </p:spPr>
            <p:txBody>
              <a:bodyPr wrap="none" lIns="0" tIns="0" rIns="0" bIns="0">
                <a:spAutoFit/>
              </a:bodyPr>
              <a:lstStyle/>
              <a:p>
                <a:pPr defTabSz="945579"/>
                <a:r>
                  <a:rPr lang="en-IN" sz="700" err="1">
                    <a:solidFill>
                      <a:srgbClr val="646464"/>
                    </a:solidFill>
                    <a:latin typeface="EYInterstate Light" panose="02000506000000020004" pitchFamily="2" charset="0"/>
                  </a:rPr>
                  <a:t>Principales</a:t>
                </a:r>
                <a:r>
                  <a:rPr lang="en-IN" sz="700">
                    <a:solidFill>
                      <a:srgbClr val="646464"/>
                    </a:solidFill>
                    <a:latin typeface="EYInterstate Light" panose="02000506000000020004" pitchFamily="2" charset="0"/>
                  </a:rPr>
                  <a:t> </a:t>
                </a:r>
                <a:r>
                  <a:rPr lang="en-IN" sz="700" err="1">
                    <a:solidFill>
                      <a:srgbClr val="646464"/>
                    </a:solidFill>
                    <a:latin typeface="EYInterstate Light" panose="02000506000000020004" pitchFamily="2" charset="0"/>
                  </a:rPr>
                  <a:t>empresas</a:t>
                </a:r>
                <a:r>
                  <a:rPr lang="en-IN" sz="700">
                    <a:solidFill>
                      <a:srgbClr val="646464"/>
                    </a:solidFill>
                    <a:latin typeface="EYInterstate Light" panose="02000506000000020004" pitchFamily="2" charset="0"/>
                  </a:rPr>
                  <a:t> </a:t>
                </a:r>
                <a:r>
                  <a:rPr lang="en-IN" sz="700" err="1">
                    <a:solidFill>
                      <a:srgbClr val="646464"/>
                    </a:solidFill>
                    <a:latin typeface="EYInterstate Light" panose="02000506000000020004" pitchFamily="2" charset="0"/>
                  </a:rPr>
                  <a:t>mineras</a:t>
                </a:r>
                <a:endParaRPr lang="en-IN" sz="700">
                  <a:solidFill>
                    <a:srgbClr val="646464"/>
                  </a:solidFill>
                  <a:latin typeface="EYInterstate Light" panose="02000506000000020004" pitchFamily="2" charset="0"/>
                </a:endParaRPr>
              </a:p>
            </p:txBody>
          </p:sp>
          <p:grpSp>
            <p:nvGrpSpPr>
              <p:cNvPr id="30" name="Group 29">
                <a:extLst>
                  <a:ext uri="{FF2B5EF4-FFF2-40B4-BE49-F238E27FC236}">
                    <a16:creationId xmlns:a16="http://schemas.microsoft.com/office/drawing/2014/main" id="{4FAA8574-ABD8-4CE5-9CD6-6B9236CB0111}"/>
                  </a:ext>
                </a:extLst>
              </p:cNvPr>
              <p:cNvGrpSpPr/>
              <p:nvPr/>
            </p:nvGrpSpPr>
            <p:grpSpPr>
              <a:xfrm>
                <a:off x="2653991" y="5964631"/>
                <a:ext cx="228600" cy="228600"/>
                <a:chOff x="2653991" y="5964631"/>
                <a:chExt cx="228600" cy="228600"/>
              </a:xfrm>
            </p:grpSpPr>
            <p:sp>
              <p:nvSpPr>
                <p:cNvPr id="31" name="Oval 30">
                  <a:extLst>
                    <a:ext uri="{FF2B5EF4-FFF2-40B4-BE49-F238E27FC236}">
                      <a16:creationId xmlns:a16="http://schemas.microsoft.com/office/drawing/2014/main" id="{34CF1B42-672D-44C2-9029-C5163C942CEB}"/>
                    </a:ext>
                  </a:extLst>
                </p:cNvPr>
                <p:cNvSpPr/>
                <p:nvPr/>
              </p:nvSpPr>
              <p:spPr>
                <a:xfrm>
                  <a:off x="2653991" y="5964631"/>
                  <a:ext cx="228600" cy="228600"/>
                </a:xfrm>
                <a:prstGeom prst="ellipse">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45696" rIns="45696" rtlCol="0" anchor="t" anchorCtr="0"/>
                <a:lstStyle/>
                <a:p>
                  <a:pPr marL="228486" indent="-228486" algn="ctr">
                    <a:spcAft>
                      <a:spcPts val="600"/>
                    </a:spcAft>
                    <a:buClr>
                      <a:schemeClr val="accent2"/>
                    </a:buClr>
                    <a:buSzPct val="70000"/>
                    <a:buFont typeface="Arial" pitchFamily="34" charset="0"/>
                    <a:buChar char="►"/>
                  </a:pPr>
                  <a:endParaRPr lang="en-IN" sz="999">
                    <a:solidFill>
                      <a:schemeClr val="bg1"/>
                    </a:solidFill>
                    <a:latin typeface="EYInterstate Light" panose="02000506000000020004" pitchFamily="2" charset="0"/>
                  </a:endParaRPr>
                </a:p>
              </p:txBody>
            </p:sp>
            <p:sp>
              <p:nvSpPr>
                <p:cNvPr id="32" name="Freeform 23">
                  <a:extLst>
                    <a:ext uri="{FF2B5EF4-FFF2-40B4-BE49-F238E27FC236}">
                      <a16:creationId xmlns:a16="http://schemas.microsoft.com/office/drawing/2014/main" id="{E82F5F25-11CA-4898-959C-D979EA7ABB69}"/>
                    </a:ext>
                  </a:extLst>
                </p:cNvPr>
                <p:cNvSpPr>
                  <a:spLocks noEditPoints="1"/>
                </p:cNvSpPr>
                <p:nvPr/>
              </p:nvSpPr>
              <p:spPr bwMode="auto">
                <a:xfrm>
                  <a:off x="2690226" y="6006687"/>
                  <a:ext cx="140878" cy="144488"/>
                </a:xfrm>
                <a:custGeom>
                  <a:avLst/>
                  <a:gdLst>
                    <a:gd name="T0" fmla="*/ 332 w 336"/>
                    <a:gd name="T1" fmla="*/ 223 h 345"/>
                    <a:gd name="T2" fmla="*/ 108 w 336"/>
                    <a:gd name="T3" fmla="*/ 0 h 345"/>
                    <a:gd name="T4" fmla="*/ 252 w 336"/>
                    <a:gd name="T5" fmla="*/ 68 h 345"/>
                    <a:gd name="T6" fmla="*/ 272 w 336"/>
                    <a:gd name="T7" fmla="*/ 72 h 345"/>
                    <a:gd name="T8" fmla="*/ 222 w 336"/>
                    <a:gd name="T9" fmla="*/ 97 h 345"/>
                    <a:gd name="T10" fmla="*/ 20 w 336"/>
                    <a:gd name="T11" fmla="*/ 331 h 345"/>
                    <a:gd name="T12" fmla="*/ 222 w 336"/>
                    <a:gd name="T13" fmla="*/ 97 h 345"/>
                    <a:gd name="T14" fmla="*/ 181 w 336"/>
                    <a:gd name="T15" fmla="*/ 221 h 345"/>
                    <a:gd name="T16" fmla="*/ 249 w 336"/>
                    <a:gd name="T17" fmla="*/ 226 h 345"/>
                    <a:gd name="T18" fmla="*/ 264 w 336"/>
                    <a:gd name="T19" fmla="*/ 227 h 345"/>
                    <a:gd name="T20" fmla="*/ 180 w 336"/>
                    <a:gd name="T21" fmla="*/ 283 h 345"/>
                    <a:gd name="T22" fmla="*/ 236 w 336"/>
                    <a:gd name="T23" fmla="*/ 343 h 345"/>
                    <a:gd name="T24" fmla="*/ 304 w 336"/>
                    <a:gd name="T25" fmla="*/ 319 h 345"/>
                    <a:gd name="T26" fmla="*/ 296 w 336"/>
                    <a:gd name="T27" fmla="*/ 339 h 345"/>
                    <a:gd name="T28" fmla="*/ 336 w 336"/>
                    <a:gd name="T29" fmla="*/ 303 h 345"/>
                    <a:gd name="T30" fmla="*/ 324 w 336"/>
                    <a:gd name="T31" fmla="*/ 271 h 345"/>
                    <a:gd name="T32" fmla="*/ 302 w 336"/>
                    <a:gd name="T33" fmla="*/ 256 h 345"/>
                    <a:gd name="T34" fmla="*/ 289 w 336"/>
                    <a:gd name="T35" fmla="*/ 249 h 345"/>
                    <a:gd name="T36" fmla="*/ 168 w 336"/>
                    <a:gd name="T37" fmla="*/ 227 h 345"/>
                    <a:gd name="T38" fmla="*/ 144 w 336"/>
                    <a:gd name="T39" fmla="*/ 243 h 345"/>
                    <a:gd name="T40" fmla="*/ 161 w 336"/>
                    <a:gd name="T41" fmla="*/ 248 h 345"/>
                    <a:gd name="T42" fmla="*/ 194 w 336"/>
                    <a:gd name="T43" fmla="*/ 255 h 345"/>
                    <a:gd name="T44" fmla="*/ 201 w 336"/>
                    <a:gd name="T45" fmla="*/ 244 h 345"/>
                    <a:gd name="T46" fmla="*/ 164 w 336"/>
                    <a:gd name="T47" fmla="*/ 255 h 345"/>
                    <a:gd name="T48" fmla="*/ 112 w 336"/>
                    <a:gd name="T49" fmla="*/ 275 h 345"/>
                    <a:gd name="T50" fmla="*/ 100 w 336"/>
                    <a:gd name="T51" fmla="*/ 291 h 345"/>
                    <a:gd name="T52" fmla="*/ 110 w 336"/>
                    <a:gd name="T53" fmla="*/ 305 h 345"/>
                    <a:gd name="T54" fmla="*/ 92 w 336"/>
                    <a:gd name="T55" fmla="*/ 307 h 345"/>
                    <a:gd name="T56" fmla="*/ 140 w 336"/>
                    <a:gd name="T57" fmla="*/ 335 h 345"/>
                    <a:gd name="T58" fmla="*/ 173 w 336"/>
                    <a:gd name="T59" fmla="*/ 319 h 345"/>
                    <a:gd name="T60" fmla="*/ 178 w 336"/>
                    <a:gd name="T61" fmla="*/ 275 h 345"/>
                    <a:gd name="T62" fmla="*/ 164 w 336"/>
                    <a:gd name="T63" fmla="*/ 25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6" h="345">
                      <a:moveTo>
                        <a:pt x="108" y="0"/>
                      </a:moveTo>
                      <a:cubicBezTo>
                        <a:pt x="212" y="64"/>
                        <a:pt x="268" y="124"/>
                        <a:pt x="332" y="223"/>
                      </a:cubicBezTo>
                      <a:cubicBezTo>
                        <a:pt x="320" y="171"/>
                        <a:pt x="304" y="124"/>
                        <a:pt x="252" y="80"/>
                      </a:cubicBezTo>
                      <a:cubicBezTo>
                        <a:pt x="208" y="32"/>
                        <a:pt x="164" y="12"/>
                        <a:pt x="108" y="0"/>
                      </a:cubicBezTo>
                      <a:close/>
                      <a:moveTo>
                        <a:pt x="260" y="60"/>
                      </a:moveTo>
                      <a:cubicBezTo>
                        <a:pt x="252" y="68"/>
                        <a:pt x="252" y="68"/>
                        <a:pt x="252" y="68"/>
                      </a:cubicBezTo>
                      <a:cubicBezTo>
                        <a:pt x="255" y="72"/>
                        <a:pt x="260" y="76"/>
                        <a:pt x="264" y="80"/>
                      </a:cubicBezTo>
                      <a:cubicBezTo>
                        <a:pt x="272" y="72"/>
                        <a:pt x="272" y="72"/>
                        <a:pt x="272" y="72"/>
                      </a:cubicBezTo>
                      <a:lnTo>
                        <a:pt x="260" y="60"/>
                      </a:lnTo>
                      <a:close/>
                      <a:moveTo>
                        <a:pt x="222" y="97"/>
                      </a:moveTo>
                      <a:cubicBezTo>
                        <a:pt x="0" y="311"/>
                        <a:pt x="0" y="311"/>
                        <a:pt x="0" y="311"/>
                      </a:cubicBezTo>
                      <a:cubicBezTo>
                        <a:pt x="20" y="331"/>
                        <a:pt x="20" y="331"/>
                        <a:pt x="20" y="331"/>
                      </a:cubicBezTo>
                      <a:cubicBezTo>
                        <a:pt x="235" y="110"/>
                        <a:pt x="235" y="110"/>
                        <a:pt x="235" y="110"/>
                      </a:cubicBezTo>
                      <a:cubicBezTo>
                        <a:pt x="231" y="105"/>
                        <a:pt x="226" y="101"/>
                        <a:pt x="222" y="97"/>
                      </a:cubicBezTo>
                      <a:close/>
                      <a:moveTo>
                        <a:pt x="196" y="199"/>
                      </a:moveTo>
                      <a:cubicBezTo>
                        <a:pt x="181" y="221"/>
                        <a:pt x="181" y="221"/>
                        <a:pt x="181" y="221"/>
                      </a:cubicBezTo>
                      <a:cubicBezTo>
                        <a:pt x="188" y="227"/>
                        <a:pt x="200" y="235"/>
                        <a:pt x="210" y="241"/>
                      </a:cubicBezTo>
                      <a:cubicBezTo>
                        <a:pt x="225" y="236"/>
                        <a:pt x="238" y="231"/>
                        <a:pt x="249" y="226"/>
                      </a:cubicBezTo>
                      <a:cubicBezTo>
                        <a:pt x="235" y="217"/>
                        <a:pt x="206" y="206"/>
                        <a:pt x="196" y="199"/>
                      </a:cubicBezTo>
                      <a:close/>
                      <a:moveTo>
                        <a:pt x="264" y="227"/>
                      </a:moveTo>
                      <a:cubicBezTo>
                        <a:pt x="248" y="235"/>
                        <a:pt x="228" y="243"/>
                        <a:pt x="204" y="251"/>
                      </a:cubicBezTo>
                      <a:cubicBezTo>
                        <a:pt x="200" y="263"/>
                        <a:pt x="192" y="279"/>
                        <a:pt x="180" y="283"/>
                      </a:cubicBezTo>
                      <a:cubicBezTo>
                        <a:pt x="188" y="311"/>
                        <a:pt x="176" y="335"/>
                        <a:pt x="176" y="343"/>
                      </a:cubicBezTo>
                      <a:cubicBezTo>
                        <a:pt x="201" y="345"/>
                        <a:pt x="219" y="344"/>
                        <a:pt x="236" y="343"/>
                      </a:cubicBezTo>
                      <a:cubicBezTo>
                        <a:pt x="256" y="323"/>
                        <a:pt x="256" y="323"/>
                        <a:pt x="256" y="323"/>
                      </a:cubicBezTo>
                      <a:cubicBezTo>
                        <a:pt x="276" y="319"/>
                        <a:pt x="290" y="320"/>
                        <a:pt x="304" y="319"/>
                      </a:cubicBezTo>
                      <a:cubicBezTo>
                        <a:pt x="275" y="325"/>
                        <a:pt x="261" y="333"/>
                        <a:pt x="252" y="341"/>
                      </a:cubicBezTo>
                      <a:cubicBezTo>
                        <a:pt x="265" y="340"/>
                        <a:pt x="279" y="339"/>
                        <a:pt x="296" y="339"/>
                      </a:cubicBezTo>
                      <a:cubicBezTo>
                        <a:pt x="332" y="323"/>
                        <a:pt x="332" y="323"/>
                        <a:pt x="332" y="323"/>
                      </a:cubicBezTo>
                      <a:cubicBezTo>
                        <a:pt x="336" y="303"/>
                        <a:pt x="336" y="303"/>
                        <a:pt x="336" y="303"/>
                      </a:cubicBezTo>
                      <a:cubicBezTo>
                        <a:pt x="324" y="287"/>
                        <a:pt x="324" y="287"/>
                        <a:pt x="324" y="287"/>
                      </a:cubicBezTo>
                      <a:cubicBezTo>
                        <a:pt x="324" y="271"/>
                        <a:pt x="324" y="271"/>
                        <a:pt x="324" y="271"/>
                      </a:cubicBezTo>
                      <a:cubicBezTo>
                        <a:pt x="316" y="259"/>
                        <a:pt x="316" y="259"/>
                        <a:pt x="316" y="259"/>
                      </a:cubicBezTo>
                      <a:cubicBezTo>
                        <a:pt x="302" y="256"/>
                        <a:pt x="302" y="256"/>
                        <a:pt x="302" y="256"/>
                      </a:cubicBezTo>
                      <a:cubicBezTo>
                        <a:pt x="289" y="264"/>
                        <a:pt x="263" y="271"/>
                        <a:pt x="236" y="271"/>
                      </a:cubicBezTo>
                      <a:cubicBezTo>
                        <a:pt x="254" y="267"/>
                        <a:pt x="279" y="257"/>
                        <a:pt x="289" y="249"/>
                      </a:cubicBezTo>
                      <a:lnTo>
                        <a:pt x="264" y="227"/>
                      </a:lnTo>
                      <a:close/>
                      <a:moveTo>
                        <a:pt x="168" y="227"/>
                      </a:moveTo>
                      <a:cubicBezTo>
                        <a:pt x="156" y="231"/>
                        <a:pt x="156" y="231"/>
                        <a:pt x="156" y="231"/>
                      </a:cubicBezTo>
                      <a:cubicBezTo>
                        <a:pt x="144" y="243"/>
                        <a:pt x="144" y="243"/>
                        <a:pt x="144" y="243"/>
                      </a:cubicBezTo>
                      <a:cubicBezTo>
                        <a:pt x="144" y="257"/>
                        <a:pt x="144" y="257"/>
                        <a:pt x="144" y="257"/>
                      </a:cubicBezTo>
                      <a:cubicBezTo>
                        <a:pt x="149" y="254"/>
                        <a:pt x="154" y="250"/>
                        <a:pt x="161" y="248"/>
                      </a:cubicBezTo>
                      <a:cubicBezTo>
                        <a:pt x="168" y="246"/>
                        <a:pt x="177" y="249"/>
                        <a:pt x="183" y="252"/>
                      </a:cubicBezTo>
                      <a:cubicBezTo>
                        <a:pt x="187" y="253"/>
                        <a:pt x="191" y="255"/>
                        <a:pt x="194" y="255"/>
                      </a:cubicBezTo>
                      <a:cubicBezTo>
                        <a:pt x="195" y="253"/>
                        <a:pt x="196" y="251"/>
                        <a:pt x="196" y="249"/>
                      </a:cubicBezTo>
                      <a:cubicBezTo>
                        <a:pt x="197" y="247"/>
                        <a:pt x="199" y="245"/>
                        <a:pt x="201" y="244"/>
                      </a:cubicBezTo>
                      <a:cubicBezTo>
                        <a:pt x="187" y="240"/>
                        <a:pt x="176" y="233"/>
                        <a:pt x="168" y="227"/>
                      </a:cubicBezTo>
                      <a:close/>
                      <a:moveTo>
                        <a:pt x="164" y="255"/>
                      </a:moveTo>
                      <a:cubicBezTo>
                        <a:pt x="151" y="260"/>
                        <a:pt x="144" y="267"/>
                        <a:pt x="132" y="275"/>
                      </a:cubicBezTo>
                      <a:cubicBezTo>
                        <a:pt x="112" y="275"/>
                        <a:pt x="112" y="275"/>
                        <a:pt x="112" y="275"/>
                      </a:cubicBezTo>
                      <a:cubicBezTo>
                        <a:pt x="100" y="283"/>
                        <a:pt x="100" y="283"/>
                        <a:pt x="100" y="283"/>
                      </a:cubicBezTo>
                      <a:cubicBezTo>
                        <a:pt x="100" y="291"/>
                        <a:pt x="100" y="291"/>
                        <a:pt x="100" y="291"/>
                      </a:cubicBezTo>
                      <a:cubicBezTo>
                        <a:pt x="114" y="295"/>
                        <a:pt x="129" y="294"/>
                        <a:pt x="148" y="287"/>
                      </a:cubicBezTo>
                      <a:cubicBezTo>
                        <a:pt x="136" y="295"/>
                        <a:pt x="130" y="299"/>
                        <a:pt x="110" y="305"/>
                      </a:cubicBezTo>
                      <a:cubicBezTo>
                        <a:pt x="97" y="302"/>
                        <a:pt x="97" y="302"/>
                        <a:pt x="97" y="302"/>
                      </a:cubicBezTo>
                      <a:cubicBezTo>
                        <a:pt x="92" y="307"/>
                        <a:pt x="92" y="307"/>
                        <a:pt x="92" y="307"/>
                      </a:cubicBezTo>
                      <a:cubicBezTo>
                        <a:pt x="92" y="323"/>
                        <a:pt x="92" y="323"/>
                        <a:pt x="92" y="323"/>
                      </a:cubicBezTo>
                      <a:cubicBezTo>
                        <a:pt x="108" y="327"/>
                        <a:pt x="124" y="335"/>
                        <a:pt x="140" y="335"/>
                      </a:cubicBezTo>
                      <a:cubicBezTo>
                        <a:pt x="149" y="335"/>
                        <a:pt x="161" y="335"/>
                        <a:pt x="170" y="333"/>
                      </a:cubicBezTo>
                      <a:cubicBezTo>
                        <a:pt x="171" y="328"/>
                        <a:pt x="172" y="323"/>
                        <a:pt x="173" y="319"/>
                      </a:cubicBezTo>
                      <a:cubicBezTo>
                        <a:pt x="175" y="309"/>
                        <a:pt x="176" y="298"/>
                        <a:pt x="172" y="285"/>
                      </a:cubicBezTo>
                      <a:cubicBezTo>
                        <a:pt x="171" y="281"/>
                        <a:pt x="174" y="277"/>
                        <a:pt x="178" y="275"/>
                      </a:cubicBezTo>
                      <a:cubicBezTo>
                        <a:pt x="184" y="272"/>
                        <a:pt x="187" y="268"/>
                        <a:pt x="190" y="263"/>
                      </a:cubicBezTo>
                      <a:cubicBezTo>
                        <a:pt x="181" y="261"/>
                        <a:pt x="174" y="255"/>
                        <a:pt x="164" y="255"/>
                      </a:cubicBezTo>
                      <a:close/>
                    </a:path>
                  </a:pathLst>
                </a:custGeom>
                <a:solidFill>
                  <a:srgbClr val="333333"/>
                </a:solidFill>
                <a:ln>
                  <a:noFill/>
                </a:ln>
              </p:spPr>
              <p:txBody>
                <a:bodyPr vert="horz" wrap="square" lIns="91392" tIns="45696" rIns="91392" bIns="45696" numCol="1" anchor="t" anchorCtr="0" compatLnSpc="1">
                  <a:prstTxWarp prst="textNoShape">
                    <a:avLst/>
                  </a:prstTxWarp>
                </a:bodyPr>
                <a:lstStyle/>
                <a:p>
                  <a:endParaRPr lang="en-IN" sz="1799">
                    <a:latin typeface="EYInterstate Light" panose="02000506000000020004" pitchFamily="2" charset="0"/>
                  </a:endParaRPr>
                </a:p>
              </p:txBody>
            </p:sp>
          </p:grpSp>
        </p:grpSp>
        <p:grpSp>
          <p:nvGrpSpPr>
            <p:cNvPr id="24" name="Group 23">
              <a:extLst>
                <a:ext uri="{FF2B5EF4-FFF2-40B4-BE49-F238E27FC236}">
                  <a16:creationId xmlns:a16="http://schemas.microsoft.com/office/drawing/2014/main" id="{28F5910C-980E-4DAB-867B-4225E152FA8F}"/>
                </a:ext>
              </a:extLst>
            </p:cNvPr>
            <p:cNvGrpSpPr/>
            <p:nvPr/>
          </p:nvGrpSpPr>
          <p:grpSpPr>
            <a:xfrm>
              <a:off x="4930638" y="5962054"/>
              <a:ext cx="1711421" cy="228600"/>
              <a:chOff x="4173899" y="5962054"/>
              <a:chExt cx="1711421" cy="228600"/>
            </a:xfrm>
          </p:grpSpPr>
          <p:sp>
            <p:nvSpPr>
              <p:cNvPr id="25" name="Rectangle 24">
                <a:extLst>
                  <a:ext uri="{FF2B5EF4-FFF2-40B4-BE49-F238E27FC236}">
                    <a16:creationId xmlns:a16="http://schemas.microsoft.com/office/drawing/2014/main" id="{E8D6C4CC-00F9-4EC4-86D0-72398E4C934F}"/>
                  </a:ext>
                </a:extLst>
              </p:cNvPr>
              <p:cNvSpPr/>
              <p:nvPr/>
            </p:nvSpPr>
            <p:spPr>
              <a:xfrm>
                <a:off x="4456300" y="6023037"/>
                <a:ext cx="1429020" cy="107778"/>
              </a:xfrm>
              <a:prstGeom prst="rect">
                <a:avLst/>
              </a:prstGeom>
            </p:spPr>
            <p:txBody>
              <a:bodyPr wrap="none" lIns="0" tIns="0" rIns="0" bIns="0">
                <a:spAutoFit/>
              </a:bodyPr>
              <a:lstStyle/>
              <a:p>
                <a:pPr defTabSz="945579"/>
                <a:r>
                  <a:rPr lang="en-IN" sz="700" err="1">
                    <a:solidFill>
                      <a:srgbClr val="646464"/>
                    </a:solidFill>
                    <a:latin typeface="EYInterstate Light" panose="02000506000000020004" pitchFamily="2" charset="0"/>
                  </a:rPr>
                  <a:t>Principales</a:t>
                </a:r>
                <a:r>
                  <a:rPr lang="en-IN" sz="700">
                    <a:solidFill>
                      <a:srgbClr val="646464"/>
                    </a:solidFill>
                    <a:latin typeface="EYInterstate Light" panose="02000506000000020004" pitchFamily="2" charset="0"/>
                  </a:rPr>
                  <a:t> </a:t>
                </a:r>
                <a:r>
                  <a:rPr lang="en-IN" sz="700" err="1">
                    <a:solidFill>
                      <a:srgbClr val="646464"/>
                    </a:solidFill>
                    <a:latin typeface="EYInterstate Light" panose="02000506000000020004" pitchFamily="2" charset="0"/>
                  </a:rPr>
                  <a:t>previsiones</a:t>
                </a:r>
                <a:r>
                  <a:rPr lang="en-IN" sz="700">
                    <a:solidFill>
                      <a:srgbClr val="646464"/>
                    </a:solidFill>
                    <a:latin typeface="EYInterstate Light" panose="02000506000000020004" pitchFamily="2" charset="0"/>
                  </a:rPr>
                  <a:t> de mercado</a:t>
                </a:r>
              </a:p>
            </p:txBody>
          </p:sp>
          <p:grpSp>
            <p:nvGrpSpPr>
              <p:cNvPr id="26" name="Group 25">
                <a:extLst>
                  <a:ext uri="{FF2B5EF4-FFF2-40B4-BE49-F238E27FC236}">
                    <a16:creationId xmlns:a16="http://schemas.microsoft.com/office/drawing/2014/main" id="{98547A16-A607-4A1D-8069-E205F3B032C2}"/>
                  </a:ext>
                </a:extLst>
              </p:cNvPr>
              <p:cNvGrpSpPr/>
              <p:nvPr/>
            </p:nvGrpSpPr>
            <p:grpSpPr>
              <a:xfrm>
                <a:off x="4173899" y="5962054"/>
                <a:ext cx="228600" cy="228600"/>
                <a:chOff x="4173899" y="5962054"/>
                <a:chExt cx="228600" cy="228600"/>
              </a:xfrm>
            </p:grpSpPr>
            <p:sp>
              <p:nvSpPr>
                <p:cNvPr id="27" name="Oval 26">
                  <a:extLst>
                    <a:ext uri="{FF2B5EF4-FFF2-40B4-BE49-F238E27FC236}">
                      <a16:creationId xmlns:a16="http://schemas.microsoft.com/office/drawing/2014/main" id="{D597BD5E-9AFA-4208-8A1F-8B62336E0CEC}"/>
                    </a:ext>
                  </a:extLst>
                </p:cNvPr>
                <p:cNvSpPr/>
                <p:nvPr/>
              </p:nvSpPr>
              <p:spPr>
                <a:xfrm>
                  <a:off x="4173899" y="5962054"/>
                  <a:ext cx="228600" cy="228600"/>
                </a:xfrm>
                <a:prstGeom prst="ellipse">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45696" rIns="45696" rtlCol="0" anchor="t" anchorCtr="0"/>
                <a:lstStyle/>
                <a:p>
                  <a:pPr marL="228486" indent="-228486" algn="ctr">
                    <a:spcAft>
                      <a:spcPts val="600"/>
                    </a:spcAft>
                    <a:buClr>
                      <a:schemeClr val="accent2"/>
                    </a:buClr>
                    <a:buSzPct val="70000"/>
                    <a:buFont typeface="Arial" pitchFamily="34" charset="0"/>
                    <a:buChar char="►"/>
                  </a:pPr>
                  <a:endParaRPr lang="en-IN" sz="999">
                    <a:solidFill>
                      <a:schemeClr val="bg1"/>
                    </a:solidFill>
                    <a:latin typeface="EYInterstate Light" panose="02000506000000020004" pitchFamily="2" charset="0"/>
                  </a:endParaRPr>
                </a:p>
              </p:txBody>
            </p:sp>
            <p:sp>
              <p:nvSpPr>
                <p:cNvPr id="28" name="Freeform 27">
                  <a:extLst>
                    <a:ext uri="{FF2B5EF4-FFF2-40B4-BE49-F238E27FC236}">
                      <a16:creationId xmlns:a16="http://schemas.microsoft.com/office/drawing/2014/main" id="{AD738E96-FDA9-4698-904C-72D59761E4CA}"/>
                    </a:ext>
                  </a:extLst>
                </p:cNvPr>
                <p:cNvSpPr>
                  <a:spLocks noEditPoints="1"/>
                </p:cNvSpPr>
                <p:nvPr/>
              </p:nvSpPr>
              <p:spPr bwMode="auto">
                <a:xfrm>
                  <a:off x="4193000" y="6032184"/>
                  <a:ext cx="190394" cy="88340"/>
                </a:xfrm>
                <a:custGeom>
                  <a:avLst/>
                  <a:gdLst>
                    <a:gd name="T0" fmla="*/ 212 w 250"/>
                    <a:gd name="T1" fmla="*/ 17 h 114"/>
                    <a:gd name="T2" fmla="*/ 169 w 250"/>
                    <a:gd name="T3" fmla="*/ 8 h 114"/>
                    <a:gd name="T4" fmla="*/ 164 w 250"/>
                    <a:gd name="T5" fmla="*/ 15 h 114"/>
                    <a:gd name="T6" fmla="*/ 139 w 250"/>
                    <a:gd name="T7" fmla="*/ 12 h 114"/>
                    <a:gd name="T8" fmla="*/ 126 w 250"/>
                    <a:gd name="T9" fmla="*/ 8 h 114"/>
                    <a:gd name="T10" fmla="*/ 125 w 250"/>
                    <a:gd name="T11" fmla="*/ 8 h 114"/>
                    <a:gd name="T12" fmla="*/ 112 w 250"/>
                    <a:gd name="T13" fmla="*/ 12 h 114"/>
                    <a:gd name="T14" fmla="*/ 87 w 250"/>
                    <a:gd name="T15" fmla="*/ 15 h 114"/>
                    <a:gd name="T16" fmla="*/ 82 w 250"/>
                    <a:gd name="T17" fmla="*/ 8 h 114"/>
                    <a:gd name="T18" fmla="*/ 39 w 250"/>
                    <a:gd name="T19" fmla="*/ 17 h 114"/>
                    <a:gd name="T20" fmla="*/ 0 w 250"/>
                    <a:gd name="T21" fmla="*/ 65 h 114"/>
                    <a:gd name="T22" fmla="*/ 88 w 250"/>
                    <a:gd name="T23" fmla="*/ 91 h 114"/>
                    <a:gd name="T24" fmla="*/ 98 w 250"/>
                    <a:gd name="T25" fmla="*/ 84 h 114"/>
                    <a:gd name="T26" fmla="*/ 104 w 250"/>
                    <a:gd name="T27" fmla="*/ 77 h 114"/>
                    <a:gd name="T28" fmla="*/ 118 w 250"/>
                    <a:gd name="T29" fmla="*/ 61 h 114"/>
                    <a:gd name="T30" fmla="*/ 124 w 250"/>
                    <a:gd name="T31" fmla="*/ 60 h 114"/>
                    <a:gd name="T32" fmla="*/ 125 w 250"/>
                    <a:gd name="T33" fmla="*/ 60 h 114"/>
                    <a:gd name="T34" fmla="*/ 125 w 250"/>
                    <a:gd name="T35" fmla="*/ 60 h 114"/>
                    <a:gd name="T36" fmla="*/ 131 w 250"/>
                    <a:gd name="T37" fmla="*/ 61 h 114"/>
                    <a:gd name="T38" fmla="*/ 145 w 250"/>
                    <a:gd name="T39" fmla="*/ 77 h 114"/>
                    <a:gd name="T40" fmla="*/ 152 w 250"/>
                    <a:gd name="T41" fmla="*/ 84 h 114"/>
                    <a:gd name="T42" fmla="*/ 162 w 250"/>
                    <a:gd name="T43" fmla="*/ 91 h 114"/>
                    <a:gd name="T44" fmla="*/ 249 w 250"/>
                    <a:gd name="T45" fmla="*/ 65 h 114"/>
                    <a:gd name="T46" fmla="*/ 82 w 250"/>
                    <a:gd name="T47" fmla="*/ 78 h 114"/>
                    <a:gd name="T48" fmla="*/ 12 w 250"/>
                    <a:gd name="T49" fmla="*/ 65 h 114"/>
                    <a:gd name="T50" fmla="*/ 48 w 250"/>
                    <a:gd name="T51" fmla="*/ 29 h 114"/>
                    <a:gd name="T52" fmla="*/ 82 w 250"/>
                    <a:gd name="T53" fmla="*/ 78 h 114"/>
                    <a:gd name="T54" fmla="*/ 125 w 250"/>
                    <a:gd name="T55" fmla="*/ 50 h 114"/>
                    <a:gd name="T56" fmla="*/ 125 w 250"/>
                    <a:gd name="T57" fmla="*/ 19 h 114"/>
                    <a:gd name="T58" fmla="*/ 141 w 250"/>
                    <a:gd name="T59" fmla="*/ 35 h 114"/>
                    <a:gd name="T60" fmla="*/ 202 w 250"/>
                    <a:gd name="T61" fmla="*/ 102 h 114"/>
                    <a:gd name="T62" fmla="*/ 165 w 250"/>
                    <a:gd name="T63" fmla="*/ 65 h 114"/>
                    <a:gd name="T64" fmla="*/ 208 w 250"/>
                    <a:gd name="T65" fmla="*/ 29 h 114"/>
                    <a:gd name="T66" fmla="*/ 202 w 250"/>
                    <a:gd name="T67" fmla="*/ 102 h 114"/>
                    <a:gd name="T68" fmla="*/ 36 w 250"/>
                    <a:gd name="T69" fmla="*/ 51 h 114"/>
                    <a:gd name="T70" fmla="*/ 28 w 250"/>
                    <a:gd name="T71" fmla="*/ 82 h 114"/>
                    <a:gd name="T72" fmla="*/ 43 w 250"/>
                    <a:gd name="T73" fmla="*/ 42 h 114"/>
                    <a:gd name="T74" fmla="*/ 51 w 250"/>
                    <a:gd name="T75" fmla="*/ 82 h 114"/>
                    <a:gd name="T76" fmla="*/ 43 w 250"/>
                    <a:gd name="T77" fmla="*/ 42 h 114"/>
                    <a:gd name="T78" fmla="*/ 67 w 250"/>
                    <a:gd name="T79" fmla="*/ 62 h 114"/>
                    <a:gd name="T80" fmla="*/ 59 w 250"/>
                    <a:gd name="T81" fmla="*/ 82 h 114"/>
                    <a:gd name="T82" fmla="*/ 184 w 250"/>
                    <a:gd name="T83" fmla="*/ 51 h 114"/>
                    <a:gd name="T84" fmla="*/ 192 w 250"/>
                    <a:gd name="T85" fmla="*/ 82 h 114"/>
                    <a:gd name="T86" fmla="*/ 184 w 250"/>
                    <a:gd name="T87" fmla="*/ 51 h 114"/>
                    <a:gd name="T88" fmla="*/ 207 w 250"/>
                    <a:gd name="T89" fmla="*/ 42 h 114"/>
                    <a:gd name="T90" fmla="*/ 199 w 250"/>
                    <a:gd name="T91" fmla="*/ 82 h 114"/>
                    <a:gd name="T92" fmla="*/ 215 w 250"/>
                    <a:gd name="T93" fmla="*/ 62 h 114"/>
                    <a:gd name="T94" fmla="*/ 223 w 250"/>
                    <a:gd name="T95" fmla="*/ 82 h 114"/>
                    <a:gd name="T96" fmla="*/ 215 w 250"/>
                    <a:gd name="T97" fmla="*/ 6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0" h="114">
                      <a:moveTo>
                        <a:pt x="217" y="20"/>
                      </a:moveTo>
                      <a:cubicBezTo>
                        <a:pt x="215" y="19"/>
                        <a:pt x="213" y="18"/>
                        <a:pt x="212" y="17"/>
                      </a:cubicBezTo>
                      <a:cubicBezTo>
                        <a:pt x="205" y="10"/>
                        <a:pt x="197" y="4"/>
                        <a:pt x="187" y="2"/>
                      </a:cubicBezTo>
                      <a:cubicBezTo>
                        <a:pt x="180" y="0"/>
                        <a:pt x="174" y="2"/>
                        <a:pt x="169" y="8"/>
                      </a:cubicBezTo>
                      <a:cubicBezTo>
                        <a:pt x="167" y="10"/>
                        <a:pt x="165" y="12"/>
                        <a:pt x="164" y="15"/>
                      </a:cubicBezTo>
                      <a:cubicBezTo>
                        <a:pt x="164" y="15"/>
                        <a:pt x="164" y="15"/>
                        <a:pt x="164" y="15"/>
                      </a:cubicBezTo>
                      <a:cubicBezTo>
                        <a:pt x="163" y="18"/>
                        <a:pt x="159" y="20"/>
                        <a:pt x="156" y="19"/>
                      </a:cubicBezTo>
                      <a:cubicBezTo>
                        <a:pt x="150" y="18"/>
                        <a:pt x="144" y="15"/>
                        <a:pt x="139" y="12"/>
                      </a:cubicBezTo>
                      <a:cubicBezTo>
                        <a:pt x="135" y="9"/>
                        <a:pt x="131" y="8"/>
                        <a:pt x="126" y="8"/>
                      </a:cubicBezTo>
                      <a:cubicBezTo>
                        <a:pt x="126" y="8"/>
                        <a:pt x="126" y="8"/>
                        <a:pt x="126" y="8"/>
                      </a:cubicBezTo>
                      <a:cubicBezTo>
                        <a:pt x="125" y="8"/>
                        <a:pt x="125" y="8"/>
                        <a:pt x="125" y="8"/>
                      </a:cubicBezTo>
                      <a:cubicBezTo>
                        <a:pt x="125" y="8"/>
                        <a:pt x="125" y="8"/>
                        <a:pt x="125" y="8"/>
                      </a:cubicBezTo>
                      <a:cubicBezTo>
                        <a:pt x="125" y="8"/>
                        <a:pt x="125" y="8"/>
                        <a:pt x="125" y="8"/>
                      </a:cubicBezTo>
                      <a:cubicBezTo>
                        <a:pt x="120" y="8"/>
                        <a:pt x="115" y="9"/>
                        <a:pt x="112" y="12"/>
                      </a:cubicBezTo>
                      <a:cubicBezTo>
                        <a:pt x="107" y="15"/>
                        <a:pt x="101" y="17"/>
                        <a:pt x="95" y="19"/>
                      </a:cubicBezTo>
                      <a:cubicBezTo>
                        <a:pt x="91" y="20"/>
                        <a:pt x="88" y="18"/>
                        <a:pt x="87" y="15"/>
                      </a:cubicBezTo>
                      <a:cubicBezTo>
                        <a:pt x="87" y="15"/>
                        <a:pt x="87" y="15"/>
                        <a:pt x="87" y="15"/>
                      </a:cubicBezTo>
                      <a:cubicBezTo>
                        <a:pt x="85" y="12"/>
                        <a:pt x="83" y="10"/>
                        <a:pt x="82" y="8"/>
                      </a:cubicBezTo>
                      <a:cubicBezTo>
                        <a:pt x="77" y="2"/>
                        <a:pt x="71" y="0"/>
                        <a:pt x="64" y="2"/>
                      </a:cubicBezTo>
                      <a:cubicBezTo>
                        <a:pt x="54" y="4"/>
                        <a:pt x="47" y="10"/>
                        <a:pt x="39" y="17"/>
                      </a:cubicBezTo>
                      <a:cubicBezTo>
                        <a:pt x="37" y="18"/>
                        <a:pt x="35" y="19"/>
                        <a:pt x="33" y="20"/>
                      </a:cubicBezTo>
                      <a:cubicBezTo>
                        <a:pt x="14" y="26"/>
                        <a:pt x="1" y="44"/>
                        <a:pt x="0" y="65"/>
                      </a:cubicBezTo>
                      <a:cubicBezTo>
                        <a:pt x="0" y="92"/>
                        <a:pt x="21" y="114"/>
                        <a:pt x="48" y="114"/>
                      </a:cubicBezTo>
                      <a:cubicBezTo>
                        <a:pt x="65" y="114"/>
                        <a:pt x="79" y="105"/>
                        <a:pt x="88" y="91"/>
                      </a:cubicBezTo>
                      <a:cubicBezTo>
                        <a:pt x="89" y="89"/>
                        <a:pt x="91" y="87"/>
                        <a:pt x="94" y="86"/>
                      </a:cubicBezTo>
                      <a:cubicBezTo>
                        <a:pt x="96" y="85"/>
                        <a:pt x="98" y="84"/>
                        <a:pt x="98" y="84"/>
                      </a:cubicBezTo>
                      <a:cubicBezTo>
                        <a:pt x="98" y="84"/>
                        <a:pt x="98" y="84"/>
                        <a:pt x="98" y="84"/>
                      </a:cubicBezTo>
                      <a:cubicBezTo>
                        <a:pt x="100" y="82"/>
                        <a:pt x="103" y="80"/>
                        <a:pt x="104" y="77"/>
                      </a:cubicBezTo>
                      <a:cubicBezTo>
                        <a:pt x="105" y="76"/>
                        <a:pt x="106" y="74"/>
                        <a:pt x="106" y="72"/>
                      </a:cubicBezTo>
                      <a:cubicBezTo>
                        <a:pt x="107" y="66"/>
                        <a:pt x="112" y="62"/>
                        <a:pt x="118" y="61"/>
                      </a:cubicBezTo>
                      <a:cubicBezTo>
                        <a:pt x="120" y="60"/>
                        <a:pt x="122" y="60"/>
                        <a:pt x="124" y="60"/>
                      </a:cubicBezTo>
                      <a:cubicBezTo>
                        <a:pt x="124" y="60"/>
                        <a:pt x="124" y="60"/>
                        <a:pt x="124" y="60"/>
                      </a:cubicBezTo>
                      <a:cubicBezTo>
                        <a:pt x="124" y="60"/>
                        <a:pt x="124" y="60"/>
                        <a:pt x="124" y="60"/>
                      </a:cubicBezTo>
                      <a:cubicBezTo>
                        <a:pt x="125" y="60"/>
                        <a:pt x="125" y="60"/>
                        <a:pt x="125" y="60"/>
                      </a:cubicBezTo>
                      <a:cubicBezTo>
                        <a:pt x="125" y="60"/>
                        <a:pt x="125" y="60"/>
                        <a:pt x="125" y="60"/>
                      </a:cubicBezTo>
                      <a:cubicBezTo>
                        <a:pt x="125" y="60"/>
                        <a:pt x="125" y="60"/>
                        <a:pt x="125" y="60"/>
                      </a:cubicBezTo>
                      <a:cubicBezTo>
                        <a:pt x="125" y="60"/>
                        <a:pt x="125" y="60"/>
                        <a:pt x="125" y="60"/>
                      </a:cubicBezTo>
                      <a:cubicBezTo>
                        <a:pt x="127" y="60"/>
                        <a:pt x="129" y="60"/>
                        <a:pt x="131" y="61"/>
                      </a:cubicBezTo>
                      <a:cubicBezTo>
                        <a:pt x="137" y="62"/>
                        <a:pt x="142" y="66"/>
                        <a:pt x="143" y="72"/>
                      </a:cubicBezTo>
                      <a:cubicBezTo>
                        <a:pt x="144" y="74"/>
                        <a:pt x="145" y="75"/>
                        <a:pt x="145" y="77"/>
                      </a:cubicBezTo>
                      <a:cubicBezTo>
                        <a:pt x="147" y="80"/>
                        <a:pt x="149" y="82"/>
                        <a:pt x="152" y="84"/>
                      </a:cubicBezTo>
                      <a:cubicBezTo>
                        <a:pt x="152" y="84"/>
                        <a:pt x="152" y="84"/>
                        <a:pt x="152" y="84"/>
                      </a:cubicBezTo>
                      <a:cubicBezTo>
                        <a:pt x="152" y="84"/>
                        <a:pt x="154" y="85"/>
                        <a:pt x="156" y="86"/>
                      </a:cubicBezTo>
                      <a:cubicBezTo>
                        <a:pt x="158" y="87"/>
                        <a:pt x="160" y="88"/>
                        <a:pt x="162" y="91"/>
                      </a:cubicBezTo>
                      <a:cubicBezTo>
                        <a:pt x="171" y="104"/>
                        <a:pt x="185" y="114"/>
                        <a:pt x="201" y="114"/>
                      </a:cubicBezTo>
                      <a:cubicBezTo>
                        <a:pt x="228" y="114"/>
                        <a:pt x="250" y="92"/>
                        <a:pt x="249" y="65"/>
                      </a:cubicBezTo>
                      <a:cubicBezTo>
                        <a:pt x="250" y="44"/>
                        <a:pt x="236" y="26"/>
                        <a:pt x="217" y="20"/>
                      </a:cubicBezTo>
                      <a:close/>
                      <a:moveTo>
                        <a:pt x="82" y="78"/>
                      </a:moveTo>
                      <a:cubicBezTo>
                        <a:pt x="77" y="92"/>
                        <a:pt x="64" y="102"/>
                        <a:pt x="48" y="102"/>
                      </a:cubicBezTo>
                      <a:cubicBezTo>
                        <a:pt x="28" y="102"/>
                        <a:pt x="12" y="85"/>
                        <a:pt x="12" y="65"/>
                      </a:cubicBezTo>
                      <a:cubicBezTo>
                        <a:pt x="12" y="47"/>
                        <a:pt x="25" y="32"/>
                        <a:pt x="42" y="30"/>
                      </a:cubicBezTo>
                      <a:cubicBezTo>
                        <a:pt x="44" y="29"/>
                        <a:pt x="46" y="29"/>
                        <a:pt x="48" y="29"/>
                      </a:cubicBezTo>
                      <a:cubicBezTo>
                        <a:pt x="68" y="29"/>
                        <a:pt x="84" y="46"/>
                        <a:pt x="84" y="66"/>
                      </a:cubicBezTo>
                      <a:cubicBezTo>
                        <a:pt x="85" y="70"/>
                        <a:pt x="83" y="74"/>
                        <a:pt x="82" y="78"/>
                      </a:cubicBezTo>
                      <a:close/>
                      <a:moveTo>
                        <a:pt x="125" y="50"/>
                      </a:moveTo>
                      <a:cubicBezTo>
                        <a:pt x="125" y="50"/>
                        <a:pt x="125" y="50"/>
                        <a:pt x="125" y="50"/>
                      </a:cubicBezTo>
                      <a:cubicBezTo>
                        <a:pt x="116" y="50"/>
                        <a:pt x="110" y="43"/>
                        <a:pt x="110" y="34"/>
                      </a:cubicBezTo>
                      <a:cubicBezTo>
                        <a:pt x="110" y="26"/>
                        <a:pt x="116" y="19"/>
                        <a:pt x="125" y="19"/>
                      </a:cubicBezTo>
                      <a:cubicBezTo>
                        <a:pt x="125" y="19"/>
                        <a:pt x="125" y="19"/>
                        <a:pt x="125" y="19"/>
                      </a:cubicBezTo>
                      <a:cubicBezTo>
                        <a:pt x="134" y="19"/>
                        <a:pt x="141" y="26"/>
                        <a:pt x="141" y="35"/>
                      </a:cubicBezTo>
                      <a:cubicBezTo>
                        <a:pt x="141" y="44"/>
                        <a:pt x="134" y="50"/>
                        <a:pt x="125" y="50"/>
                      </a:cubicBezTo>
                      <a:close/>
                      <a:moveTo>
                        <a:pt x="202" y="102"/>
                      </a:moveTo>
                      <a:cubicBezTo>
                        <a:pt x="186" y="102"/>
                        <a:pt x="173" y="92"/>
                        <a:pt x="168" y="78"/>
                      </a:cubicBezTo>
                      <a:cubicBezTo>
                        <a:pt x="166" y="74"/>
                        <a:pt x="165" y="70"/>
                        <a:pt x="165" y="65"/>
                      </a:cubicBezTo>
                      <a:cubicBezTo>
                        <a:pt x="165" y="45"/>
                        <a:pt x="182" y="29"/>
                        <a:pt x="202" y="29"/>
                      </a:cubicBezTo>
                      <a:cubicBezTo>
                        <a:pt x="204" y="29"/>
                        <a:pt x="206" y="29"/>
                        <a:pt x="208" y="29"/>
                      </a:cubicBezTo>
                      <a:cubicBezTo>
                        <a:pt x="225" y="32"/>
                        <a:pt x="238" y="47"/>
                        <a:pt x="238" y="65"/>
                      </a:cubicBezTo>
                      <a:cubicBezTo>
                        <a:pt x="238" y="85"/>
                        <a:pt x="222" y="102"/>
                        <a:pt x="202" y="102"/>
                      </a:cubicBezTo>
                      <a:close/>
                      <a:moveTo>
                        <a:pt x="28" y="51"/>
                      </a:moveTo>
                      <a:cubicBezTo>
                        <a:pt x="36" y="51"/>
                        <a:pt x="36" y="51"/>
                        <a:pt x="36" y="51"/>
                      </a:cubicBezTo>
                      <a:cubicBezTo>
                        <a:pt x="36" y="82"/>
                        <a:pt x="36" y="82"/>
                        <a:pt x="36" y="82"/>
                      </a:cubicBezTo>
                      <a:cubicBezTo>
                        <a:pt x="28" y="82"/>
                        <a:pt x="28" y="82"/>
                        <a:pt x="28" y="82"/>
                      </a:cubicBezTo>
                      <a:lnTo>
                        <a:pt x="28" y="51"/>
                      </a:lnTo>
                      <a:close/>
                      <a:moveTo>
                        <a:pt x="43" y="42"/>
                      </a:moveTo>
                      <a:cubicBezTo>
                        <a:pt x="51" y="42"/>
                        <a:pt x="51" y="42"/>
                        <a:pt x="51" y="42"/>
                      </a:cubicBezTo>
                      <a:cubicBezTo>
                        <a:pt x="51" y="82"/>
                        <a:pt x="51" y="82"/>
                        <a:pt x="51" y="82"/>
                      </a:cubicBezTo>
                      <a:cubicBezTo>
                        <a:pt x="43" y="82"/>
                        <a:pt x="43" y="82"/>
                        <a:pt x="43" y="82"/>
                      </a:cubicBezTo>
                      <a:lnTo>
                        <a:pt x="43" y="42"/>
                      </a:lnTo>
                      <a:close/>
                      <a:moveTo>
                        <a:pt x="59" y="62"/>
                      </a:moveTo>
                      <a:cubicBezTo>
                        <a:pt x="67" y="62"/>
                        <a:pt x="67" y="62"/>
                        <a:pt x="67" y="62"/>
                      </a:cubicBezTo>
                      <a:cubicBezTo>
                        <a:pt x="67" y="82"/>
                        <a:pt x="67" y="82"/>
                        <a:pt x="67" y="82"/>
                      </a:cubicBezTo>
                      <a:cubicBezTo>
                        <a:pt x="59" y="82"/>
                        <a:pt x="59" y="82"/>
                        <a:pt x="59" y="82"/>
                      </a:cubicBezTo>
                      <a:lnTo>
                        <a:pt x="59" y="62"/>
                      </a:lnTo>
                      <a:close/>
                      <a:moveTo>
                        <a:pt x="184" y="51"/>
                      </a:moveTo>
                      <a:cubicBezTo>
                        <a:pt x="192" y="51"/>
                        <a:pt x="192" y="51"/>
                        <a:pt x="192" y="51"/>
                      </a:cubicBezTo>
                      <a:cubicBezTo>
                        <a:pt x="192" y="82"/>
                        <a:pt x="192" y="82"/>
                        <a:pt x="192" y="82"/>
                      </a:cubicBezTo>
                      <a:cubicBezTo>
                        <a:pt x="184" y="82"/>
                        <a:pt x="184" y="82"/>
                        <a:pt x="184" y="82"/>
                      </a:cubicBezTo>
                      <a:lnTo>
                        <a:pt x="184" y="51"/>
                      </a:lnTo>
                      <a:close/>
                      <a:moveTo>
                        <a:pt x="199" y="42"/>
                      </a:moveTo>
                      <a:cubicBezTo>
                        <a:pt x="207" y="42"/>
                        <a:pt x="207" y="42"/>
                        <a:pt x="207" y="42"/>
                      </a:cubicBezTo>
                      <a:cubicBezTo>
                        <a:pt x="207" y="82"/>
                        <a:pt x="207" y="82"/>
                        <a:pt x="207" y="82"/>
                      </a:cubicBezTo>
                      <a:cubicBezTo>
                        <a:pt x="199" y="82"/>
                        <a:pt x="199" y="82"/>
                        <a:pt x="199" y="82"/>
                      </a:cubicBezTo>
                      <a:lnTo>
                        <a:pt x="199" y="42"/>
                      </a:lnTo>
                      <a:close/>
                      <a:moveTo>
                        <a:pt x="215" y="62"/>
                      </a:moveTo>
                      <a:cubicBezTo>
                        <a:pt x="223" y="62"/>
                        <a:pt x="223" y="62"/>
                        <a:pt x="223" y="62"/>
                      </a:cubicBezTo>
                      <a:cubicBezTo>
                        <a:pt x="223" y="82"/>
                        <a:pt x="223" y="82"/>
                        <a:pt x="223" y="82"/>
                      </a:cubicBezTo>
                      <a:cubicBezTo>
                        <a:pt x="215" y="82"/>
                        <a:pt x="215" y="82"/>
                        <a:pt x="215" y="82"/>
                      </a:cubicBezTo>
                      <a:lnTo>
                        <a:pt x="215" y="6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endParaRPr lang="en-IN" sz="1799">
                    <a:latin typeface="EYInterstate Light" panose="02000506000000020004" pitchFamily="2" charset="0"/>
                  </a:endParaRPr>
                </a:p>
              </p:txBody>
            </p:sp>
          </p:grpSp>
        </p:grpSp>
      </p:grpSp>
      <p:cxnSp>
        <p:nvCxnSpPr>
          <p:cNvPr id="37" name="Straight Connector 36">
            <a:extLst>
              <a:ext uri="{FF2B5EF4-FFF2-40B4-BE49-F238E27FC236}">
                <a16:creationId xmlns:a16="http://schemas.microsoft.com/office/drawing/2014/main" id="{B7C9BB40-C1CA-4DE6-A19B-FC61867DFABD}"/>
              </a:ext>
            </a:extLst>
          </p:cNvPr>
          <p:cNvCxnSpPr/>
          <p:nvPr/>
        </p:nvCxnSpPr>
        <p:spPr>
          <a:xfrm>
            <a:off x="607887" y="4420965"/>
            <a:ext cx="10976227" cy="0"/>
          </a:xfrm>
          <a:prstGeom prst="line">
            <a:avLst/>
          </a:prstGeom>
          <a:ln w="9525">
            <a:solidFill>
              <a:schemeClr val="bg2"/>
            </a:solidFill>
            <a:tailEnd type="none"/>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3672F967-5860-489A-8EEA-7CACE349609A}"/>
              </a:ext>
            </a:extLst>
          </p:cNvPr>
          <p:cNvGrpSpPr/>
          <p:nvPr/>
        </p:nvGrpSpPr>
        <p:grpSpPr>
          <a:xfrm>
            <a:off x="596162" y="1209110"/>
            <a:ext cx="3137402" cy="2861388"/>
            <a:chOff x="608203" y="1440935"/>
            <a:chExt cx="2923635" cy="2632501"/>
          </a:xfrm>
        </p:grpSpPr>
        <p:sp>
          <p:nvSpPr>
            <p:cNvPr id="43" name="Content Placeholder 1282">
              <a:extLst>
                <a:ext uri="{FF2B5EF4-FFF2-40B4-BE49-F238E27FC236}">
                  <a16:creationId xmlns:a16="http://schemas.microsoft.com/office/drawing/2014/main" id="{40675AAE-2880-47F5-AB7E-382AACB75F06}"/>
                </a:ext>
              </a:extLst>
            </p:cNvPr>
            <p:cNvSpPr txBox="1">
              <a:spLocks/>
            </p:cNvSpPr>
            <p:nvPr/>
          </p:nvSpPr>
          <p:spPr bwMode="gray">
            <a:xfrm>
              <a:off x="608203" y="1440935"/>
              <a:ext cx="2809901" cy="307777"/>
            </a:xfrm>
            <a:prstGeom prst="rect">
              <a:avLst/>
            </a:prstGeom>
            <a:solidFill>
              <a:srgbClr val="808080"/>
            </a:solidFill>
          </p:spPr>
          <p:txBody>
            <a:bodyPr vert="horz" wrap="none" lIns="45696" tIns="45696" rIns="45696" bIns="45696" rtlCol="0" anchor="ctr" anchorCtr="0">
              <a:noAutofit/>
            </a:bodyPr>
            <a:lstStyle>
              <a:lvl1pPr marL="0" indent="0" algn="l" defTabSz="1043056" rtl="0" eaLnBrk="1" latinLnBrk="0" hangingPunct="1">
                <a:spcBef>
                  <a:spcPts val="0"/>
                </a:spcBef>
                <a:spcAft>
                  <a:spcPts val="500"/>
                </a:spcAft>
                <a:buFont typeface="Arial" pitchFamily="34" charset="0"/>
                <a:buNone/>
                <a:defRPr sz="1000" kern="1200">
                  <a:solidFill>
                    <a:srgbClr val="404040"/>
                  </a:solidFill>
                  <a:latin typeface="+mn-lt"/>
                  <a:ea typeface="+mn-ea"/>
                  <a:cs typeface="+mn-cs"/>
                </a:defRPr>
              </a:lvl1pPr>
              <a:lvl2pPr marL="0" indent="0" algn="l" defTabSz="1043056" rtl="0" eaLnBrk="1" latinLnBrk="0" hangingPunct="1">
                <a:spcBef>
                  <a:spcPts val="200"/>
                </a:spcBef>
                <a:spcAft>
                  <a:spcPts val="500"/>
                </a:spcAft>
                <a:buFontTx/>
                <a:buNone/>
                <a:defRPr sz="1400" b="1" kern="1200">
                  <a:solidFill>
                    <a:srgbClr val="404040"/>
                  </a:solidFill>
                  <a:latin typeface="+mn-lt"/>
                  <a:ea typeface="+mn-ea"/>
                  <a:cs typeface="+mn-cs"/>
                </a:defRPr>
              </a:lvl2pPr>
              <a:lvl3pPr marL="0" indent="0" algn="l" defTabSz="1043056" rtl="0" eaLnBrk="1" latinLnBrk="0" hangingPunct="1">
                <a:spcBef>
                  <a:spcPts val="200"/>
                </a:spcBef>
                <a:spcAft>
                  <a:spcPts val="500"/>
                </a:spcAft>
                <a:buFontTx/>
                <a:buNone/>
                <a:defRPr sz="1200" b="1" kern="1200">
                  <a:solidFill>
                    <a:srgbClr val="404040"/>
                  </a:solidFill>
                  <a:latin typeface="+mn-lt"/>
                  <a:ea typeface="+mn-ea"/>
                  <a:cs typeface="+mn-cs"/>
                </a:defRPr>
              </a:lvl3pPr>
              <a:lvl4pPr marL="177800" indent="-177800" algn="l" defTabSz="1043056" rtl="0" eaLnBrk="1" latinLnBrk="0" hangingPunct="1">
                <a:spcBef>
                  <a:spcPts val="0"/>
                </a:spcBef>
                <a:spcAft>
                  <a:spcPts val="500"/>
                </a:spcAft>
                <a:buSzPct val="70000"/>
                <a:buFont typeface="Arial" pitchFamily="34" charset="0"/>
                <a:buChar char="►"/>
                <a:defRPr sz="1000" kern="1200">
                  <a:solidFill>
                    <a:srgbClr val="404040"/>
                  </a:solidFill>
                  <a:latin typeface="+mn-lt"/>
                  <a:ea typeface="+mn-ea"/>
                  <a:cs typeface="+mn-cs"/>
                </a:defRPr>
              </a:lvl4pPr>
              <a:lvl5pPr marL="342900" indent="-165100" algn="l" defTabSz="1043056" rtl="0" eaLnBrk="1" latinLnBrk="0" hangingPunct="1">
                <a:spcBef>
                  <a:spcPts val="0"/>
                </a:spcBef>
                <a:spcAft>
                  <a:spcPts val="500"/>
                </a:spcAft>
                <a:buSzPct val="70000"/>
                <a:buFont typeface="Arial" pitchFamily="34" charset="0"/>
                <a:buChar char="►"/>
                <a:defRPr sz="1000" kern="1200">
                  <a:solidFill>
                    <a:srgbClr val="404040"/>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a:spcAft>
                  <a:spcPts val="0"/>
                </a:spcAft>
              </a:pPr>
              <a:r>
                <a:rPr lang="en-US" sz="1199" b="1" err="1">
                  <a:solidFill>
                    <a:srgbClr val="FFFFFF"/>
                  </a:solidFill>
                  <a:latin typeface="EYInterstate Light" panose="02000506000000020004" pitchFamily="2" charset="0"/>
                </a:rPr>
                <a:t>Información</a:t>
              </a:r>
              <a:r>
                <a:rPr lang="en-US" sz="1199" b="1">
                  <a:solidFill>
                    <a:srgbClr val="FFFFFF"/>
                  </a:solidFill>
                  <a:latin typeface="EYInterstate Light" panose="02000506000000020004" pitchFamily="2" charset="0"/>
                </a:rPr>
                <a:t> General 2021</a:t>
              </a:r>
              <a:endParaRPr lang="en-US" sz="1199" b="1">
                <a:solidFill>
                  <a:srgbClr val="FF0000"/>
                </a:solidFill>
                <a:latin typeface="EYInterstate Light" panose="02000506000000020004" pitchFamily="2" charset="0"/>
              </a:endParaRPr>
            </a:p>
          </p:txBody>
        </p:sp>
        <p:grpSp>
          <p:nvGrpSpPr>
            <p:cNvPr id="44" name="Group 43">
              <a:extLst>
                <a:ext uri="{FF2B5EF4-FFF2-40B4-BE49-F238E27FC236}">
                  <a16:creationId xmlns:a16="http://schemas.microsoft.com/office/drawing/2014/main" id="{BA24BC82-440C-491C-9EA4-3A5FD13B7B26}"/>
                </a:ext>
              </a:extLst>
            </p:cNvPr>
            <p:cNvGrpSpPr/>
            <p:nvPr/>
          </p:nvGrpSpPr>
          <p:grpSpPr>
            <a:xfrm>
              <a:off x="609918" y="1824652"/>
              <a:ext cx="2921920" cy="2248784"/>
              <a:chOff x="609918" y="1824652"/>
              <a:chExt cx="2921920" cy="2248784"/>
            </a:xfrm>
          </p:grpSpPr>
          <p:sp>
            <p:nvSpPr>
              <p:cNvPr id="45" name="Rectangle 44">
                <a:extLst>
                  <a:ext uri="{FF2B5EF4-FFF2-40B4-BE49-F238E27FC236}">
                    <a16:creationId xmlns:a16="http://schemas.microsoft.com/office/drawing/2014/main" id="{D0BDEBE3-2D0F-4156-B746-DF7D05CF949E}"/>
                  </a:ext>
                </a:extLst>
              </p:cNvPr>
              <p:cNvSpPr>
                <a:spLocks/>
              </p:cNvSpPr>
              <p:nvPr/>
            </p:nvSpPr>
            <p:spPr>
              <a:xfrm>
                <a:off x="609918" y="1824652"/>
                <a:ext cx="1127370" cy="339552"/>
              </a:xfrm>
              <a:prstGeom prst="rect">
                <a:avLst/>
              </a:prstGeom>
            </p:spPr>
            <p:txBody>
              <a:bodyPr wrap="none" lIns="0" tIns="0" rIns="0" bIns="0">
                <a:spAutoFit/>
              </a:bodyPr>
              <a:lstStyle/>
              <a:p>
                <a:r>
                  <a:rPr lang="en-IN" sz="1399" b="1">
                    <a:solidFill>
                      <a:srgbClr val="333333"/>
                    </a:solidFill>
                    <a:latin typeface="EYInterstate Light" panose="02000506000000020004" pitchFamily="2" charset="0"/>
                  </a:rPr>
                  <a:t>19.2 </a:t>
                </a:r>
                <a:r>
                  <a:rPr lang="es-MX" sz="1399" b="1">
                    <a:solidFill>
                      <a:srgbClr val="333333"/>
                    </a:solidFill>
                    <a:latin typeface="EYInterstate Light" panose="02000506000000020004" pitchFamily="2" charset="0"/>
                  </a:rPr>
                  <a:t>millones</a:t>
                </a:r>
                <a:br>
                  <a:rPr lang="en-IN" sz="999">
                    <a:solidFill>
                      <a:srgbClr val="646464"/>
                    </a:solidFill>
                    <a:latin typeface="EYInterstate Light" panose="02000506000000020004" pitchFamily="2" charset="0"/>
                  </a:rPr>
                </a:br>
                <a:r>
                  <a:rPr lang="en-IN" sz="999">
                    <a:solidFill>
                      <a:srgbClr val="646464"/>
                    </a:solidFill>
                    <a:latin typeface="EYInterstate Light" panose="02000506000000020004" pitchFamily="2" charset="0"/>
                  </a:rPr>
                  <a:t>Población </a:t>
                </a:r>
              </a:p>
            </p:txBody>
          </p:sp>
          <p:cxnSp>
            <p:nvCxnSpPr>
              <p:cNvPr id="46" name="Straight Connector 45">
                <a:extLst>
                  <a:ext uri="{FF2B5EF4-FFF2-40B4-BE49-F238E27FC236}">
                    <a16:creationId xmlns:a16="http://schemas.microsoft.com/office/drawing/2014/main" id="{612753A3-CA35-44DC-8C52-784FE2B76A56}"/>
                  </a:ext>
                </a:extLst>
              </p:cNvPr>
              <p:cNvCxnSpPr/>
              <p:nvPr/>
            </p:nvCxnSpPr>
            <p:spPr>
              <a:xfrm>
                <a:off x="609918" y="2247972"/>
                <a:ext cx="1335024" cy="0"/>
              </a:xfrm>
              <a:prstGeom prst="line">
                <a:avLst/>
              </a:prstGeom>
              <a:ln w="63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75AB4AE4-8F3C-4C81-ABD4-49C591420DA2}"/>
                  </a:ext>
                </a:extLst>
              </p:cNvPr>
              <p:cNvSpPr>
                <a:spLocks/>
              </p:cNvSpPr>
              <p:nvPr/>
            </p:nvSpPr>
            <p:spPr>
              <a:xfrm>
                <a:off x="609918" y="2301960"/>
                <a:ext cx="1457889" cy="325631"/>
              </a:xfrm>
              <a:prstGeom prst="rect">
                <a:avLst/>
              </a:prstGeom>
            </p:spPr>
            <p:txBody>
              <a:bodyPr wrap="none" lIns="0" tIns="0" rIns="0" bIns="0">
                <a:spAutoFit/>
              </a:bodyPr>
              <a:lstStyle/>
              <a:p>
                <a:r>
                  <a:rPr lang="en-IN" sz="1400" b="1">
                    <a:solidFill>
                      <a:srgbClr val="333333"/>
                    </a:solidFill>
                    <a:latin typeface="EYInterstate Light" panose="02000506000000020004" pitchFamily="2" charset="0"/>
                  </a:rPr>
                  <a:t>$ 317.06</a:t>
                </a:r>
              </a:p>
              <a:p>
                <a:r>
                  <a:rPr lang="en-IN" sz="900">
                    <a:solidFill>
                      <a:srgbClr val="646464"/>
                    </a:solidFill>
                    <a:latin typeface="EYInterstate Light" panose="02000506000000020004" pitchFamily="2" charset="0"/>
                  </a:rPr>
                  <a:t>PIB USD (Miles de </a:t>
                </a:r>
                <a:r>
                  <a:rPr lang="en-IN" sz="900" err="1">
                    <a:solidFill>
                      <a:srgbClr val="646464"/>
                    </a:solidFill>
                    <a:latin typeface="EYInterstate Light" panose="02000506000000020004" pitchFamily="2" charset="0"/>
                  </a:rPr>
                  <a:t>millones</a:t>
                </a:r>
                <a:r>
                  <a:rPr lang="en-IN" sz="900">
                    <a:solidFill>
                      <a:srgbClr val="646464"/>
                    </a:solidFill>
                    <a:latin typeface="EYInterstate Light" panose="02000506000000020004" pitchFamily="2" charset="0"/>
                  </a:rPr>
                  <a:t>) </a:t>
                </a:r>
              </a:p>
            </p:txBody>
          </p:sp>
          <p:cxnSp>
            <p:nvCxnSpPr>
              <p:cNvPr id="48" name="Straight Connector 47">
                <a:extLst>
                  <a:ext uri="{FF2B5EF4-FFF2-40B4-BE49-F238E27FC236}">
                    <a16:creationId xmlns:a16="http://schemas.microsoft.com/office/drawing/2014/main" id="{EA376A12-AC92-4B09-8715-6D2412BF1591}"/>
                  </a:ext>
                </a:extLst>
              </p:cNvPr>
              <p:cNvCxnSpPr/>
              <p:nvPr/>
            </p:nvCxnSpPr>
            <p:spPr>
              <a:xfrm>
                <a:off x="609918" y="2725280"/>
                <a:ext cx="1335024" cy="0"/>
              </a:xfrm>
              <a:prstGeom prst="line">
                <a:avLst/>
              </a:prstGeom>
              <a:ln w="63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AECE44D6-0922-4ADB-88DE-A45A90C09B1A}"/>
                  </a:ext>
                </a:extLst>
              </p:cNvPr>
              <p:cNvSpPr>
                <a:spLocks/>
              </p:cNvSpPr>
              <p:nvPr/>
            </p:nvSpPr>
            <p:spPr>
              <a:xfrm>
                <a:off x="609918" y="2779268"/>
                <a:ext cx="1106648" cy="339552"/>
              </a:xfrm>
              <a:prstGeom prst="rect">
                <a:avLst/>
              </a:prstGeom>
            </p:spPr>
            <p:txBody>
              <a:bodyPr wrap="none" lIns="0" tIns="0" rIns="0" bIns="0">
                <a:spAutoFit/>
              </a:bodyPr>
              <a:lstStyle/>
              <a:p>
                <a:r>
                  <a:rPr lang="it-IT" sz="1399" b="1">
                    <a:solidFill>
                      <a:srgbClr val="333333"/>
                    </a:solidFill>
                    <a:latin typeface="EYInterstate Light" panose="02000506000000020004" pitchFamily="2" charset="0"/>
                  </a:rPr>
                  <a:t>$ 16,502.8</a:t>
                </a:r>
              </a:p>
              <a:p>
                <a:r>
                  <a:rPr lang="it-IT" sz="999">
                    <a:solidFill>
                      <a:srgbClr val="646464"/>
                    </a:solidFill>
                    <a:latin typeface="EYInterstate Light" panose="02000506000000020004" pitchFamily="2" charset="0"/>
                  </a:rPr>
                  <a:t>PIB per capita USD</a:t>
                </a:r>
              </a:p>
            </p:txBody>
          </p:sp>
          <p:cxnSp>
            <p:nvCxnSpPr>
              <p:cNvPr id="50" name="Straight Connector 49">
                <a:extLst>
                  <a:ext uri="{FF2B5EF4-FFF2-40B4-BE49-F238E27FC236}">
                    <a16:creationId xmlns:a16="http://schemas.microsoft.com/office/drawing/2014/main" id="{2AFD92B8-6249-43A3-BD75-DDBA4DD35385}"/>
                  </a:ext>
                </a:extLst>
              </p:cNvPr>
              <p:cNvCxnSpPr/>
              <p:nvPr/>
            </p:nvCxnSpPr>
            <p:spPr>
              <a:xfrm>
                <a:off x="609918" y="3202588"/>
                <a:ext cx="1335024" cy="0"/>
              </a:xfrm>
              <a:prstGeom prst="line">
                <a:avLst/>
              </a:prstGeom>
              <a:ln w="63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91B9F416-4A1E-4C44-84C7-55490446CAC9}"/>
                  </a:ext>
                </a:extLst>
              </p:cNvPr>
              <p:cNvSpPr>
                <a:spLocks/>
              </p:cNvSpPr>
              <p:nvPr/>
            </p:nvSpPr>
            <p:spPr>
              <a:xfrm>
                <a:off x="609918" y="3256576"/>
                <a:ext cx="1299591" cy="339552"/>
              </a:xfrm>
              <a:prstGeom prst="rect">
                <a:avLst/>
              </a:prstGeom>
            </p:spPr>
            <p:txBody>
              <a:bodyPr wrap="none" lIns="0" tIns="0" rIns="0" bIns="0">
                <a:spAutoFit/>
              </a:bodyPr>
              <a:lstStyle/>
              <a:p>
                <a:r>
                  <a:rPr lang="it-IT" sz="1399" b="1">
                    <a:solidFill>
                      <a:srgbClr val="333333"/>
                    </a:solidFill>
                    <a:latin typeface="EYInterstate Light" panose="02000506000000020004" pitchFamily="2" charset="0"/>
                  </a:rPr>
                  <a:t>1.03%</a:t>
                </a:r>
              </a:p>
              <a:p>
                <a:r>
                  <a:rPr lang="it-IT" sz="999">
                    <a:solidFill>
                      <a:srgbClr val="646464"/>
                    </a:solidFill>
                    <a:latin typeface="EYInterstate Light" panose="02000506000000020004" pitchFamily="2" charset="0"/>
                  </a:rPr>
                  <a:t>Crecimiento económico </a:t>
                </a:r>
              </a:p>
            </p:txBody>
          </p:sp>
          <p:cxnSp>
            <p:nvCxnSpPr>
              <p:cNvPr id="52" name="Straight Connector 51">
                <a:extLst>
                  <a:ext uri="{FF2B5EF4-FFF2-40B4-BE49-F238E27FC236}">
                    <a16:creationId xmlns:a16="http://schemas.microsoft.com/office/drawing/2014/main" id="{2283BA2D-3220-46EE-9367-AAAC6C72FD18}"/>
                  </a:ext>
                </a:extLst>
              </p:cNvPr>
              <p:cNvCxnSpPr/>
              <p:nvPr/>
            </p:nvCxnSpPr>
            <p:spPr>
              <a:xfrm>
                <a:off x="609918" y="3679896"/>
                <a:ext cx="1335024" cy="0"/>
              </a:xfrm>
              <a:prstGeom prst="line">
                <a:avLst/>
              </a:prstGeom>
              <a:ln w="63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1B81B40C-0663-49E7-AF4B-804533FE8DDB}"/>
                  </a:ext>
                </a:extLst>
              </p:cNvPr>
              <p:cNvSpPr>
                <a:spLocks/>
              </p:cNvSpPr>
              <p:nvPr/>
            </p:nvSpPr>
            <p:spPr>
              <a:xfrm>
                <a:off x="609918" y="3733884"/>
                <a:ext cx="1114361" cy="339552"/>
              </a:xfrm>
              <a:prstGeom prst="rect">
                <a:avLst/>
              </a:prstGeom>
            </p:spPr>
            <p:txBody>
              <a:bodyPr wrap="none" lIns="0" tIns="0" rIns="0" bIns="0">
                <a:spAutoFit/>
              </a:bodyPr>
              <a:lstStyle/>
              <a:p>
                <a:r>
                  <a:rPr lang="it-IT" sz="1399" b="1">
                    <a:solidFill>
                      <a:srgbClr val="333333"/>
                    </a:solidFill>
                    <a:latin typeface="EYInterstate Light" panose="02000506000000020004" pitchFamily="2" charset="0"/>
                  </a:rPr>
                  <a:t>7.2%</a:t>
                </a:r>
              </a:p>
              <a:p>
                <a:r>
                  <a:rPr lang="it-IT" sz="999">
                    <a:solidFill>
                      <a:srgbClr val="646464"/>
                    </a:solidFill>
                    <a:latin typeface="EYInterstate Light" panose="02000506000000020004" pitchFamily="2" charset="0"/>
                  </a:rPr>
                  <a:t>Inflación anual 2021</a:t>
                </a:r>
              </a:p>
            </p:txBody>
          </p:sp>
          <p:sp>
            <p:nvSpPr>
              <p:cNvPr id="54" name="Rectangle 53">
                <a:extLst>
                  <a:ext uri="{FF2B5EF4-FFF2-40B4-BE49-F238E27FC236}">
                    <a16:creationId xmlns:a16="http://schemas.microsoft.com/office/drawing/2014/main" id="{CD96F63D-CE27-497A-8FDD-E5B09403F3E2}"/>
                  </a:ext>
                </a:extLst>
              </p:cNvPr>
              <p:cNvSpPr>
                <a:spLocks/>
              </p:cNvSpPr>
              <p:nvPr/>
            </p:nvSpPr>
            <p:spPr>
              <a:xfrm>
                <a:off x="2027599" y="1824652"/>
                <a:ext cx="1119479" cy="339552"/>
              </a:xfrm>
              <a:prstGeom prst="rect">
                <a:avLst/>
              </a:prstGeom>
            </p:spPr>
            <p:txBody>
              <a:bodyPr wrap="none" lIns="0" tIns="0" rIns="0" bIns="0">
                <a:spAutoFit/>
              </a:bodyPr>
              <a:lstStyle/>
              <a:p>
                <a:r>
                  <a:rPr lang="it-IT" sz="1399" b="1">
                    <a:solidFill>
                      <a:srgbClr val="333333"/>
                    </a:solidFill>
                    <a:latin typeface="EYInterstate Light" panose="02000506000000020004" pitchFamily="2" charset="0"/>
                  </a:rPr>
                  <a:t>9.1%</a:t>
                </a:r>
              </a:p>
              <a:p>
                <a:r>
                  <a:rPr lang="it-IT" sz="999">
                    <a:solidFill>
                      <a:srgbClr val="646464"/>
                    </a:solidFill>
                    <a:latin typeface="EYInterstate Light" panose="02000506000000020004" pitchFamily="2" charset="0"/>
                  </a:rPr>
                  <a:t>Tasa de desempleo</a:t>
                </a:r>
              </a:p>
            </p:txBody>
          </p:sp>
          <p:sp>
            <p:nvSpPr>
              <p:cNvPr id="55" name="Rectangle 54">
                <a:extLst>
                  <a:ext uri="{FF2B5EF4-FFF2-40B4-BE49-F238E27FC236}">
                    <a16:creationId xmlns:a16="http://schemas.microsoft.com/office/drawing/2014/main" id="{6D3147B6-D19E-4CA1-BF06-5E83583C3162}"/>
                  </a:ext>
                </a:extLst>
              </p:cNvPr>
              <p:cNvSpPr>
                <a:spLocks/>
              </p:cNvSpPr>
              <p:nvPr/>
            </p:nvSpPr>
            <p:spPr>
              <a:xfrm>
                <a:off x="2027599" y="2301960"/>
                <a:ext cx="1504239" cy="339552"/>
              </a:xfrm>
              <a:prstGeom prst="rect">
                <a:avLst/>
              </a:prstGeom>
            </p:spPr>
            <p:txBody>
              <a:bodyPr wrap="none" lIns="0" tIns="0" rIns="0" bIns="0">
                <a:spAutoFit/>
              </a:bodyPr>
              <a:lstStyle/>
              <a:p>
                <a:r>
                  <a:rPr lang="en-IN" sz="1399" b="1">
                    <a:solidFill>
                      <a:srgbClr val="333333"/>
                    </a:solidFill>
                    <a:latin typeface="EYInterstate Light" panose="02000506000000020004" pitchFamily="2" charset="0"/>
                  </a:rPr>
                  <a:t>$79.8 </a:t>
                </a:r>
                <a:r>
                  <a:rPr lang="en-IN" sz="1200" b="1">
                    <a:solidFill>
                      <a:srgbClr val="333333"/>
                    </a:solidFill>
                    <a:latin typeface="EYInterstate Light" panose="02000506000000020004" pitchFamily="2" charset="0"/>
                  </a:rPr>
                  <a:t>mil </a:t>
                </a:r>
                <a:r>
                  <a:rPr lang="en-IN" sz="1200" b="1" err="1">
                    <a:solidFill>
                      <a:srgbClr val="333333"/>
                    </a:solidFill>
                    <a:latin typeface="EYInterstate Light" panose="02000506000000020004" pitchFamily="2" charset="0"/>
                  </a:rPr>
                  <a:t>millones</a:t>
                </a:r>
                <a:br>
                  <a:rPr lang="en-IN" sz="999">
                    <a:solidFill>
                      <a:srgbClr val="646464"/>
                    </a:solidFill>
                    <a:latin typeface="EYInterstate Light" panose="02000506000000020004" pitchFamily="2" charset="0"/>
                  </a:rPr>
                </a:br>
                <a:r>
                  <a:rPr lang="es-MX" sz="999">
                    <a:solidFill>
                      <a:srgbClr val="646464"/>
                    </a:solidFill>
                    <a:latin typeface="EYInterstate Light" panose="02000506000000020004" pitchFamily="2" charset="0"/>
                  </a:rPr>
                  <a:t>Exportaciones</a:t>
                </a:r>
                <a:r>
                  <a:rPr lang="en-IN" sz="999">
                    <a:solidFill>
                      <a:srgbClr val="646464"/>
                    </a:solidFill>
                    <a:latin typeface="EYInterstate Light" panose="02000506000000020004" pitchFamily="2" charset="0"/>
                  </a:rPr>
                  <a:t> USD (2020)  </a:t>
                </a:r>
              </a:p>
            </p:txBody>
          </p:sp>
          <p:sp>
            <p:nvSpPr>
              <p:cNvPr id="56" name="Rectangle 55">
                <a:extLst>
                  <a:ext uri="{FF2B5EF4-FFF2-40B4-BE49-F238E27FC236}">
                    <a16:creationId xmlns:a16="http://schemas.microsoft.com/office/drawing/2014/main" id="{7EF09819-808C-4FBB-B01A-F8EE4AB25D7B}"/>
                  </a:ext>
                </a:extLst>
              </p:cNvPr>
              <p:cNvSpPr>
                <a:spLocks/>
              </p:cNvSpPr>
              <p:nvPr/>
            </p:nvSpPr>
            <p:spPr>
              <a:xfrm>
                <a:off x="2027599" y="2779268"/>
                <a:ext cx="1496889" cy="339552"/>
              </a:xfrm>
              <a:prstGeom prst="rect">
                <a:avLst/>
              </a:prstGeom>
            </p:spPr>
            <p:txBody>
              <a:bodyPr wrap="none" lIns="0" tIns="0" rIns="0" bIns="0">
                <a:spAutoFit/>
              </a:bodyPr>
              <a:lstStyle/>
              <a:p>
                <a:r>
                  <a:rPr lang="en-IN" sz="1399" b="1">
                    <a:solidFill>
                      <a:srgbClr val="333333"/>
                    </a:solidFill>
                    <a:latin typeface="EYInterstate Light" panose="02000506000000020004" pitchFamily="2" charset="0"/>
                  </a:rPr>
                  <a:t>$66.4 </a:t>
                </a:r>
                <a:r>
                  <a:rPr lang="en-IN" sz="1200" b="1">
                    <a:solidFill>
                      <a:srgbClr val="333333"/>
                    </a:solidFill>
                    <a:latin typeface="EYInterstate Light" panose="02000506000000020004" pitchFamily="2" charset="0"/>
                  </a:rPr>
                  <a:t>mil </a:t>
                </a:r>
                <a:r>
                  <a:rPr lang="en-IN" sz="1200" b="1" err="1">
                    <a:solidFill>
                      <a:srgbClr val="333333"/>
                    </a:solidFill>
                    <a:latin typeface="EYInterstate Light" panose="02000506000000020004" pitchFamily="2" charset="0"/>
                  </a:rPr>
                  <a:t>millones</a:t>
                </a:r>
                <a:br>
                  <a:rPr lang="en-IN" sz="999">
                    <a:solidFill>
                      <a:srgbClr val="646464"/>
                    </a:solidFill>
                    <a:latin typeface="EYInterstate Light" panose="02000506000000020004" pitchFamily="2" charset="0"/>
                  </a:rPr>
                </a:br>
                <a:r>
                  <a:rPr lang="es-MX" sz="999">
                    <a:solidFill>
                      <a:srgbClr val="646464"/>
                    </a:solidFill>
                    <a:latin typeface="EYInterstate Light" panose="02000506000000020004" pitchFamily="2" charset="0"/>
                  </a:rPr>
                  <a:t>Importaciones</a:t>
                </a:r>
                <a:r>
                  <a:rPr lang="en-IN" sz="999">
                    <a:solidFill>
                      <a:srgbClr val="646464"/>
                    </a:solidFill>
                    <a:latin typeface="EYInterstate Light" panose="02000506000000020004" pitchFamily="2" charset="0"/>
                  </a:rPr>
                  <a:t> USD (2020)</a:t>
                </a:r>
              </a:p>
            </p:txBody>
          </p:sp>
          <p:cxnSp>
            <p:nvCxnSpPr>
              <p:cNvPr id="57" name="Straight Connector 56">
                <a:extLst>
                  <a:ext uri="{FF2B5EF4-FFF2-40B4-BE49-F238E27FC236}">
                    <a16:creationId xmlns:a16="http://schemas.microsoft.com/office/drawing/2014/main" id="{5C1D4828-4285-4ADF-A3A1-109E18A2D5DB}"/>
                  </a:ext>
                </a:extLst>
              </p:cNvPr>
              <p:cNvCxnSpPr/>
              <p:nvPr/>
            </p:nvCxnSpPr>
            <p:spPr>
              <a:xfrm>
                <a:off x="2084406" y="2247972"/>
                <a:ext cx="1322341" cy="0"/>
              </a:xfrm>
              <a:prstGeom prst="line">
                <a:avLst/>
              </a:prstGeom>
              <a:ln w="63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5B95E6E-622C-41D5-96B9-5F35CF2CD1CF}"/>
                  </a:ext>
                </a:extLst>
              </p:cNvPr>
              <p:cNvCxnSpPr/>
              <p:nvPr/>
            </p:nvCxnSpPr>
            <p:spPr>
              <a:xfrm>
                <a:off x="2084406" y="2725280"/>
                <a:ext cx="1322341" cy="0"/>
              </a:xfrm>
              <a:prstGeom prst="line">
                <a:avLst/>
              </a:prstGeom>
              <a:ln w="63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428713F-31A9-4640-AD38-E4D086CDEEFE}"/>
                  </a:ext>
                </a:extLst>
              </p:cNvPr>
              <p:cNvCxnSpPr/>
              <p:nvPr/>
            </p:nvCxnSpPr>
            <p:spPr>
              <a:xfrm>
                <a:off x="2084406" y="3202588"/>
                <a:ext cx="1322341" cy="0"/>
              </a:xfrm>
              <a:prstGeom prst="line">
                <a:avLst/>
              </a:prstGeom>
              <a:ln w="63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5353D1B0-CDDC-4484-B92C-6604468F9458}"/>
                  </a:ext>
                </a:extLst>
              </p:cNvPr>
              <p:cNvSpPr>
                <a:spLocks/>
              </p:cNvSpPr>
              <p:nvPr/>
            </p:nvSpPr>
            <p:spPr>
              <a:xfrm>
                <a:off x="2027599" y="3256576"/>
                <a:ext cx="1387724" cy="481013"/>
              </a:xfrm>
              <a:prstGeom prst="rect">
                <a:avLst/>
              </a:prstGeom>
            </p:spPr>
            <p:txBody>
              <a:bodyPr wrap="none" lIns="0" tIns="0" rIns="0" bIns="0">
                <a:spAutoFit/>
              </a:bodyPr>
              <a:lstStyle/>
              <a:p>
                <a:r>
                  <a:rPr lang="en-IN" sz="1399" b="1">
                    <a:solidFill>
                      <a:srgbClr val="333333"/>
                    </a:solidFill>
                    <a:latin typeface="EYInterstate Light" panose="02000506000000020004" pitchFamily="2" charset="0"/>
                  </a:rPr>
                  <a:t>$-2,062 </a:t>
                </a:r>
                <a:r>
                  <a:rPr lang="en-IN" sz="1399" b="1" err="1">
                    <a:solidFill>
                      <a:srgbClr val="333333"/>
                    </a:solidFill>
                    <a:latin typeface="EYInterstate Light" panose="02000506000000020004" pitchFamily="2" charset="0"/>
                  </a:rPr>
                  <a:t>millones</a:t>
                </a:r>
                <a:endParaRPr lang="en-IN" sz="1399" b="1">
                  <a:solidFill>
                    <a:srgbClr val="333333"/>
                  </a:solidFill>
                  <a:latin typeface="EYInterstate Light" panose="02000506000000020004" pitchFamily="2" charset="0"/>
                </a:endParaRPr>
              </a:p>
              <a:p>
                <a:r>
                  <a:rPr lang="es-MX" sz="999">
                    <a:solidFill>
                      <a:srgbClr val="646464"/>
                    </a:solidFill>
                    <a:latin typeface="EYInterstate Light" panose="02000506000000020004" pitchFamily="2" charset="0"/>
                  </a:rPr>
                  <a:t>Balanza Comercial</a:t>
                </a:r>
                <a:r>
                  <a:rPr lang="en-IN" sz="999">
                    <a:solidFill>
                      <a:srgbClr val="646464"/>
                    </a:solidFill>
                    <a:latin typeface="EYInterstate Light" panose="02000506000000020004" pitchFamily="2" charset="0"/>
                  </a:rPr>
                  <a:t>— USD  </a:t>
                </a:r>
              </a:p>
              <a:p>
                <a:r>
                  <a:rPr lang="en-IN" sz="999">
                    <a:solidFill>
                      <a:srgbClr val="646464"/>
                    </a:solidFill>
                    <a:latin typeface="EYInterstate Light" panose="02000506000000020004" pitchFamily="2" charset="0"/>
                  </a:rPr>
                  <a:t>(2020)</a:t>
                </a:r>
              </a:p>
            </p:txBody>
          </p:sp>
        </p:grpSp>
      </p:grpSp>
      <p:graphicFrame>
        <p:nvGraphicFramePr>
          <p:cNvPr id="61" name="Table 60">
            <a:extLst>
              <a:ext uri="{FF2B5EF4-FFF2-40B4-BE49-F238E27FC236}">
                <a16:creationId xmlns:a16="http://schemas.microsoft.com/office/drawing/2014/main" id="{7C011FE7-4EE2-483A-B47B-A66280D9078A}"/>
              </a:ext>
            </a:extLst>
          </p:cNvPr>
          <p:cNvGraphicFramePr>
            <a:graphicFrameLocks noGrp="1"/>
          </p:cNvGraphicFramePr>
          <p:nvPr>
            <p:extLst>
              <p:ext uri="{D42A27DB-BD31-4B8C-83A1-F6EECF244321}">
                <p14:modId xmlns:p14="http://schemas.microsoft.com/office/powerpoint/2010/main" val="627022283"/>
              </p:ext>
            </p:extLst>
          </p:nvPr>
        </p:nvGraphicFramePr>
        <p:xfrm>
          <a:off x="4726451" y="3393034"/>
          <a:ext cx="2731679" cy="562064"/>
        </p:xfrm>
        <a:graphic>
          <a:graphicData uri="http://schemas.openxmlformats.org/drawingml/2006/table">
            <a:tbl>
              <a:tblPr firstRow="1" bandRow="1">
                <a:tableStyleId>{5C22544A-7EE6-4342-B048-85BDC9FD1C3A}</a:tableStyleId>
              </a:tblPr>
              <a:tblGrid>
                <a:gridCol w="1940209">
                  <a:extLst>
                    <a:ext uri="{9D8B030D-6E8A-4147-A177-3AD203B41FA5}">
                      <a16:colId xmlns:a16="http://schemas.microsoft.com/office/drawing/2014/main" val="20000"/>
                    </a:ext>
                  </a:extLst>
                </a:gridCol>
                <a:gridCol w="791470">
                  <a:extLst>
                    <a:ext uri="{9D8B030D-6E8A-4147-A177-3AD203B41FA5}">
                      <a16:colId xmlns:a16="http://schemas.microsoft.com/office/drawing/2014/main" val="20001"/>
                    </a:ext>
                  </a:extLst>
                </a:gridCol>
              </a:tblGrid>
              <a:tr h="281032">
                <a:tc>
                  <a:txBody>
                    <a:bodyPr/>
                    <a:lstStyle/>
                    <a:p>
                      <a:endParaRPr lang="en-IN" sz="1000">
                        <a:solidFill>
                          <a:schemeClr val="tx1"/>
                        </a:solidFill>
                      </a:endParaRPr>
                    </a:p>
                  </a:txBody>
                  <a:tcPr marL="45696" marR="45696" marT="45696" marB="45696">
                    <a:lnL w="12700" cmpd="sng">
                      <a:noFill/>
                    </a:lnL>
                    <a:lnR w="6350" cap="flat" cmpd="sng" algn="ctr">
                      <a:solidFill>
                        <a:schemeClr val="tx2"/>
                      </a:solidFill>
                      <a:prstDash val="solid"/>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IN" sz="1000">
                          <a:solidFill>
                            <a:schemeClr val="tx1"/>
                          </a:solidFill>
                        </a:rPr>
                        <a:t>2021</a:t>
                      </a:r>
                    </a:p>
                  </a:txBody>
                  <a:tcPr marL="45696" marR="45696" marT="45696" marB="4569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281032">
                <a:tc>
                  <a:txBody>
                    <a:bodyPr/>
                    <a:lstStyle/>
                    <a:p>
                      <a:r>
                        <a:rPr lang="en-IN" sz="1000" err="1">
                          <a:solidFill>
                            <a:schemeClr val="bg2"/>
                          </a:solidFill>
                        </a:rPr>
                        <a:t>Industria</a:t>
                      </a:r>
                      <a:r>
                        <a:rPr lang="en-IN" sz="1000">
                          <a:solidFill>
                            <a:schemeClr val="bg2"/>
                          </a:solidFill>
                        </a:rPr>
                        <a:t> </a:t>
                      </a:r>
                      <a:r>
                        <a:rPr lang="en-IN" sz="1000" err="1">
                          <a:solidFill>
                            <a:schemeClr val="bg2"/>
                          </a:solidFill>
                        </a:rPr>
                        <a:t>minera</a:t>
                      </a:r>
                      <a:r>
                        <a:rPr lang="en-IN" sz="1000">
                          <a:solidFill>
                            <a:schemeClr val="bg2"/>
                          </a:solidFill>
                        </a:rPr>
                        <a:t>, % of PIB</a:t>
                      </a:r>
                    </a:p>
                  </a:txBody>
                  <a:tcPr marL="45696" marR="45696" marT="45696" marB="45696">
                    <a:lnL w="12700" cmpd="sng">
                      <a:noFill/>
                    </a:lnL>
                    <a:lnR w="6350" cap="flat" cmpd="sng" algn="ctr">
                      <a:solidFill>
                        <a:schemeClr val="accent6"/>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IN" sz="1000">
                          <a:solidFill>
                            <a:schemeClr val="bg2"/>
                          </a:solidFill>
                        </a:rPr>
                        <a:t>14.6%</a:t>
                      </a:r>
                    </a:p>
                  </a:txBody>
                  <a:tcPr marL="45696" marR="228481" marT="45696" marB="45696">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62" name="Content Placeholder 1282">
            <a:extLst>
              <a:ext uri="{FF2B5EF4-FFF2-40B4-BE49-F238E27FC236}">
                <a16:creationId xmlns:a16="http://schemas.microsoft.com/office/drawing/2014/main" id="{CDFDFC54-FCC5-4082-AF48-90A3AC1F8510}"/>
              </a:ext>
            </a:extLst>
          </p:cNvPr>
          <p:cNvSpPr txBox="1">
            <a:spLocks/>
          </p:cNvSpPr>
          <p:nvPr/>
        </p:nvSpPr>
        <p:spPr bwMode="gray">
          <a:xfrm>
            <a:off x="7974417" y="1198886"/>
            <a:ext cx="2987238" cy="342175"/>
          </a:xfrm>
          <a:prstGeom prst="rect">
            <a:avLst/>
          </a:prstGeom>
          <a:solidFill>
            <a:srgbClr val="808080"/>
          </a:solidFill>
        </p:spPr>
        <p:txBody>
          <a:bodyPr vert="horz" wrap="none" lIns="45696" tIns="45696" rIns="45696" bIns="45696" rtlCol="0" anchor="ctr" anchorCtr="0">
            <a:noAutofit/>
          </a:bodyPr>
          <a:lstStyle>
            <a:lvl1pPr marL="0" indent="0" algn="l" defTabSz="1043056" rtl="0" eaLnBrk="1" latinLnBrk="0" hangingPunct="1">
              <a:spcBef>
                <a:spcPts val="0"/>
              </a:spcBef>
              <a:spcAft>
                <a:spcPts val="500"/>
              </a:spcAft>
              <a:buFont typeface="Arial" pitchFamily="34" charset="0"/>
              <a:buNone/>
              <a:defRPr sz="1000" kern="1200">
                <a:solidFill>
                  <a:srgbClr val="404040"/>
                </a:solidFill>
                <a:latin typeface="+mn-lt"/>
                <a:ea typeface="+mn-ea"/>
                <a:cs typeface="+mn-cs"/>
              </a:defRPr>
            </a:lvl1pPr>
            <a:lvl2pPr marL="0" indent="0" algn="l" defTabSz="1043056" rtl="0" eaLnBrk="1" latinLnBrk="0" hangingPunct="1">
              <a:spcBef>
                <a:spcPts val="200"/>
              </a:spcBef>
              <a:spcAft>
                <a:spcPts val="500"/>
              </a:spcAft>
              <a:buFontTx/>
              <a:buNone/>
              <a:defRPr sz="1400" b="1" kern="1200">
                <a:solidFill>
                  <a:srgbClr val="404040"/>
                </a:solidFill>
                <a:latin typeface="+mn-lt"/>
                <a:ea typeface="+mn-ea"/>
                <a:cs typeface="+mn-cs"/>
              </a:defRPr>
            </a:lvl2pPr>
            <a:lvl3pPr marL="0" indent="0" algn="l" defTabSz="1043056" rtl="0" eaLnBrk="1" latinLnBrk="0" hangingPunct="1">
              <a:spcBef>
                <a:spcPts val="200"/>
              </a:spcBef>
              <a:spcAft>
                <a:spcPts val="500"/>
              </a:spcAft>
              <a:buFontTx/>
              <a:buNone/>
              <a:defRPr sz="1200" b="1" kern="1200">
                <a:solidFill>
                  <a:srgbClr val="404040"/>
                </a:solidFill>
                <a:latin typeface="+mn-lt"/>
                <a:ea typeface="+mn-ea"/>
                <a:cs typeface="+mn-cs"/>
              </a:defRPr>
            </a:lvl3pPr>
            <a:lvl4pPr marL="177800" indent="-177800" algn="l" defTabSz="1043056" rtl="0" eaLnBrk="1" latinLnBrk="0" hangingPunct="1">
              <a:spcBef>
                <a:spcPts val="0"/>
              </a:spcBef>
              <a:spcAft>
                <a:spcPts val="500"/>
              </a:spcAft>
              <a:buSzPct val="70000"/>
              <a:buFont typeface="Arial" pitchFamily="34" charset="0"/>
              <a:buChar char="►"/>
              <a:defRPr sz="1000" kern="1200">
                <a:solidFill>
                  <a:srgbClr val="404040"/>
                </a:solidFill>
                <a:latin typeface="+mn-lt"/>
                <a:ea typeface="+mn-ea"/>
                <a:cs typeface="+mn-cs"/>
              </a:defRPr>
            </a:lvl4pPr>
            <a:lvl5pPr marL="342900" indent="-165100" algn="l" defTabSz="1043056" rtl="0" eaLnBrk="1" latinLnBrk="0" hangingPunct="1">
              <a:spcBef>
                <a:spcPts val="0"/>
              </a:spcBef>
              <a:spcAft>
                <a:spcPts val="500"/>
              </a:spcAft>
              <a:buSzPct val="70000"/>
              <a:buFont typeface="Arial" pitchFamily="34" charset="0"/>
              <a:buChar char="►"/>
              <a:defRPr sz="1000" kern="1200">
                <a:solidFill>
                  <a:srgbClr val="404040"/>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a:spcAft>
                <a:spcPts val="0"/>
              </a:spcAft>
            </a:pPr>
            <a:r>
              <a:rPr lang="en-US" sz="1199" b="1" err="1">
                <a:solidFill>
                  <a:srgbClr val="FFFFFF"/>
                </a:solidFill>
                <a:latin typeface="EYInterstate Light" panose="02000506000000020004" pitchFamily="2" charset="0"/>
              </a:rPr>
              <a:t>Información</a:t>
            </a:r>
            <a:r>
              <a:rPr lang="en-US" sz="1199" b="1">
                <a:solidFill>
                  <a:srgbClr val="FFFFFF"/>
                </a:solidFill>
                <a:latin typeface="EYInterstate Light" panose="02000506000000020004" pitchFamily="2" charset="0"/>
              </a:rPr>
              <a:t> </a:t>
            </a:r>
            <a:r>
              <a:rPr lang="en-US" sz="1199" b="1" err="1">
                <a:solidFill>
                  <a:srgbClr val="FFFFFF"/>
                </a:solidFill>
                <a:latin typeface="EYInterstate Light" panose="02000506000000020004" pitchFamily="2" charset="0"/>
              </a:rPr>
              <a:t>minera</a:t>
            </a:r>
            <a:r>
              <a:rPr lang="en-US" sz="1199" b="1">
                <a:solidFill>
                  <a:srgbClr val="FFFFFF"/>
                </a:solidFill>
                <a:latin typeface="EYInterstate Light" panose="02000506000000020004" pitchFamily="2" charset="0"/>
              </a:rPr>
              <a:t> 2022</a:t>
            </a:r>
          </a:p>
        </p:txBody>
      </p:sp>
      <p:sp>
        <p:nvSpPr>
          <p:cNvPr id="63" name="Rectangle 62">
            <a:extLst>
              <a:ext uri="{FF2B5EF4-FFF2-40B4-BE49-F238E27FC236}">
                <a16:creationId xmlns:a16="http://schemas.microsoft.com/office/drawing/2014/main" id="{7594A3CC-75C5-4C83-B1BA-FFEE9690A8B6}"/>
              </a:ext>
            </a:extLst>
          </p:cNvPr>
          <p:cNvSpPr/>
          <p:nvPr/>
        </p:nvSpPr>
        <p:spPr>
          <a:xfrm>
            <a:off x="7974418" y="1609845"/>
            <a:ext cx="2987236" cy="2631233"/>
          </a:xfrm>
          <a:prstGeom prst="rect">
            <a:avLst/>
          </a:prstGeom>
        </p:spPr>
        <p:txBody>
          <a:bodyPr wrap="square">
            <a:spAutoFit/>
          </a:bodyPr>
          <a:lstStyle/>
          <a:p>
            <a:r>
              <a:rPr lang="en-IN" sz="1200" b="1">
                <a:solidFill>
                  <a:srgbClr val="333333"/>
                </a:solidFill>
                <a:latin typeface="EYInterstate Light" panose="02000506000000020004" pitchFamily="2" charset="0"/>
              </a:rPr>
              <a:t>267,000 </a:t>
            </a:r>
            <a:br>
              <a:rPr lang="en-IN" sz="1200">
                <a:solidFill>
                  <a:srgbClr val="646464"/>
                </a:solidFill>
                <a:latin typeface="EYInterstate Light" panose="02000506000000020004" pitchFamily="2" charset="0"/>
              </a:rPr>
            </a:br>
            <a:r>
              <a:rPr lang="en-IN" sz="1100" err="1">
                <a:solidFill>
                  <a:srgbClr val="646464"/>
                </a:solidFill>
                <a:latin typeface="EYInterstate Light" panose="02000506000000020004" pitchFamily="2" charset="0"/>
              </a:rPr>
              <a:t>Empleos</a:t>
            </a:r>
            <a:r>
              <a:rPr lang="en-IN" sz="1100">
                <a:solidFill>
                  <a:srgbClr val="646464"/>
                </a:solidFill>
                <a:latin typeface="EYInterstate Light" panose="02000506000000020004" pitchFamily="2" charset="0"/>
              </a:rPr>
              <a:t> </a:t>
            </a:r>
            <a:r>
              <a:rPr lang="en-IN" sz="1100" err="1">
                <a:solidFill>
                  <a:srgbClr val="646464"/>
                </a:solidFill>
                <a:latin typeface="EYInterstate Light" panose="02000506000000020004" pitchFamily="2" charset="0"/>
              </a:rPr>
              <a:t>directos</a:t>
            </a:r>
            <a:r>
              <a:rPr lang="en-IN" sz="1100">
                <a:solidFill>
                  <a:srgbClr val="646464"/>
                </a:solidFill>
                <a:latin typeface="EYInterstate Light" panose="02000506000000020004" pitchFamily="2" charset="0"/>
              </a:rPr>
              <a:t> </a:t>
            </a:r>
            <a:endParaRPr lang="en-IN" sz="1200">
              <a:solidFill>
                <a:srgbClr val="646464"/>
              </a:solidFill>
              <a:latin typeface="EYInterstate Light" panose="02000506000000020004" pitchFamily="2" charset="0"/>
            </a:endParaRPr>
          </a:p>
          <a:p>
            <a:r>
              <a:rPr lang="en-IN" sz="1200">
                <a:solidFill>
                  <a:srgbClr val="646464"/>
                </a:solidFill>
                <a:latin typeface="EYInterstate Light" panose="02000506000000020004" pitchFamily="2" charset="0"/>
              </a:rPr>
              <a:t>---------------------------------</a:t>
            </a:r>
          </a:p>
          <a:p>
            <a:r>
              <a:rPr lang="en-IN" sz="1200" b="1">
                <a:solidFill>
                  <a:srgbClr val="333333"/>
                </a:solidFill>
                <a:latin typeface="EYInterstate Light" panose="02000506000000020004" pitchFamily="2" charset="0"/>
              </a:rPr>
              <a:t>948,000</a:t>
            </a:r>
            <a:br>
              <a:rPr lang="en-IN" sz="1200">
                <a:solidFill>
                  <a:srgbClr val="646464"/>
                </a:solidFill>
                <a:latin typeface="EYInterstate Light" panose="02000506000000020004" pitchFamily="2" charset="0"/>
              </a:rPr>
            </a:br>
            <a:r>
              <a:rPr lang="en-IN" sz="1100">
                <a:solidFill>
                  <a:srgbClr val="646464"/>
                </a:solidFill>
                <a:latin typeface="EYInterstate Light" panose="02000506000000020004" pitchFamily="2" charset="0"/>
              </a:rPr>
              <a:t>Total de </a:t>
            </a:r>
            <a:r>
              <a:rPr lang="en-IN" sz="1100" err="1">
                <a:solidFill>
                  <a:srgbClr val="646464"/>
                </a:solidFill>
                <a:latin typeface="EYInterstate Light" panose="02000506000000020004" pitchFamily="2" charset="0"/>
              </a:rPr>
              <a:t>empleos</a:t>
            </a:r>
            <a:endParaRPr lang="en-IN" sz="1200">
              <a:solidFill>
                <a:srgbClr val="646464"/>
              </a:solidFill>
              <a:latin typeface="EYInterstate Light" panose="02000506000000020004" pitchFamily="2" charset="0"/>
            </a:endParaRPr>
          </a:p>
          <a:p>
            <a:r>
              <a:rPr lang="en-IN" sz="1200">
                <a:solidFill>
                  <a:srgbClr val="646464"/>
                </a:solidFill>
                <a:latin typeface="EYInterstate Light" panose="02000506000000020004" pitchFamily="2" charset="0"/>
              </a:rPr>
              <a:t>----------------------------------</a:t>
            </a:r>
          </a:p>
          <a:p>
            <a:r>
              <a:rPr lang="en-IN" sz="1200" b="1">
                <a:solidFill>
                  <a:srgbClr val="333333"/>
                </a:solidFill>
                <a:latin typeface="EYInterstate Light" panose="02000506000000020004" pitchFamily="2" charset="0"/>
              </a:rPr>
              <a:t>9,011 </a:t>
            </a:r>
            <a:r>
              <a:rPr lang="en-IN" sz="1200" b="1" err="1">
                <a:solidFill>
                  <a:srgbClr val="333333"/>
                </a:solidFill>
                <a:latin typeface="EYInterstate Light" panose="02000506000000020004" pitchFamily="2" charset="0"/>
              </a:rPr>
              <a:t>millones</a:t>
            </a:r>
            <a:r>
              <a:rPr lang="en-IN" sz="1200" b="1">
                <a:solidFill>
                  <a:srgbClr val="333333"/>
                </a:solidFill>
                <a:latin typeface="EYInterstate Light" panose="02000506000000020004" pitchFamily="2" charset="0"/>
              </a:rPr>
              <a:t> de </a:t>
            </a:r>
            <a:r>
              <a:rPr lang="en-IN" sz="1200" b="1" err="1">
                <a:solidFill>
                  <a:srgbClr val="333333"/>
                </a:solidFill>
                <a:latin typeface="EYInterstate Light" panose="02000506000000020004" pitchFamily="2" charset="0"/>
              </a:rPr>
              <a:t>dólares</a:t>
            </a:r>
            <a:endParaRPr lang="en-IN" sz="1200" b="1">
              <a:solidFill>
                <a:srgbClr val="333333"/>
              </a:solidFill>
              <a:latin typeface="EYInterstate Light" panose="02000506000000020004" pitchFamily="2" charset="0"/>
            </a:endParaRPr>
          </a:p>
          <a:p>
            <a:r>
              <a:rPr lang="en-IN" sz="1100">
                <a:solidFill>
                  <a:srgbClr val="646464"/>
                </a:solidFill>
                <a:latin typeface="EYInterstate Light" panose="02000506000000020004" pitchFamily="2" charset="0"/>
              </a:rPr>
              <a:t>Total de </a:t>
            </a:r>
            <a:r>
              <a:rPr lang="en-IN" sz="1100" err="1">
                <a:solidFill>
                  <a:srgbClr val="646464"/>
                </a:solidFill>
                <a:latin typeface="EYInterstate Light" panose="02000506000000020004" pitchFamily="2" charset="0"/>
              </a:rPr>
              <a:t>ingresos</a:t>
            </a:r>
            <a:r>
              <a:rPr lang="en-IN" sz="1100">
                <a:solidFill>
                  <a:srgbClr val="646464"/>
                </a:solidFill>
                <a:latin typeface="EYInterstate Light" panose="02000506000000020004" pitchFamily="2" charset="0"/>
              </a:rPr>
              <a:t> </a:t>
            </a:r>
            <a:r>
              <a:rPr lang="en-IN" sz="1100" err="1">
                <a:solidFill>
                  <a:srgbClr val="646464"/>
                </a:solidFill>
                <a:latin typeface="EYInterstate Light" panose="02000506000000020004" pitchFamily="2" charset="0"/>
              </a:rPr>
              <a:t>fiscales</a:t>
            </a:r>
            <a:r>
              <a:rPr lang="en-IN" sz="1100">
                <a:solidFill>
                  <a:srgbClr val="646464"/>
                </a:solidFill>
                <a:latin typeface="EYInterstate Light" panose="02000506000000020004" pitchFamily="2" charset="0"/>
              </a:rPr>
              <a:t> </a:t>
            </a:r>
            <a:r>
              <a:rPr lang="en-IN" sz="1100" err="1">
                <a:solidFill>
                  <a:srgbClr val="646464"/>
                </a:solidFill>
                <a:latin typeface="EYInterstate Light" panose="02000506000000020004" pitchFamily="2" charset="0"/>
              </a:rPr>
              <a:t>en</a:t>
            </a:r>
            <a:r>
              <a:rPr lang="en-IN" sz="1100">
                <a:solidFill>
                  <a:srgbClr val="646464"/>
                </a:solidFill>
                <a:latin typeface="EYInterstate Light" panose="02000506000000020004" pitchFamily="2" charset="0"/>
              </a:rPr>
              <a:t> la </a:t>
            </a:r>
            <a:r>
              <a:rPr lang="en-IN" sz="1100" err="1">
                <a:solidFill>
                  <a:srgbClr val="646464"/>
                </a:solidFill>
                <a:latin typeface="EYInterstate Light" panose="02000506000000020004" pitchFamily="2" charset="0"/>
              </a:rPr>
              <a:t>minería</a:t>
            </a:r>
            <a:endParaRPr lang="en-IN" sz="1100">
              <a:solidFill>
                <a:srgbClr val="646464"/>
              </a:solidFill>
              <a:latin typeface="EYInterstate Light" panose="02000506000000020004" pitchFamily="2" charset="0"/>
            </a:endParaRPr>
          </a:p>
          <a:p>
            <a:r>
              <a:rPr lang="en-IN" sz="1200">
                <a:solidFill>
                  <a:srgbClr val="646464"/>
                </a:solidFill>
                <a:latin typeface="EYInterstate Light" panose="02000506000000020004" pitchFamily="2" charset="0"/>
              </a:rPr>
              <a:t>----------------------------------</a:t>
            </a:r>
          </a:p>
          <a:p>
            <a:r>
              <a:rPr lang="en-IN" sz="1200" b="1">
                <a:solidFill>
                  <a:srgbClr val="333333"/>
                </a:solidFill>
                <a:latin typeface="EYInterstate Light" panose="02000506000000020004" pitchFamily="2" charset="0"/>
              </a:rPr>
              <a:t>624</a:t>
            </a:r>
          </a:p>
          <a:p>
            <a:r>
              <a:rPr lang="en-IN" sz="1100" err="1">
                <a:solidFill>
                  <a:srgbClr val="646464"/>
                </a:solidFill>
                <a:latin typeface="EYInterstate Light" panose="02000506000000020004" pitchFamily="2" charset="0"/>
              </a:rPr>
              <a:t>Ingresos</a:t>
            </a:r>
            <a:r>
              <a:rPr lang="en-IN" sz="1100">
                <a:solidFill>
                  <a:srgbClr val="646464"/>
                </a:solidFill>
                <a:latin typeface="EYInterstate Light" panose="02000506000000020004" pitchFamily="2" charset="0"/>
              </a:rPr>
              <a:t> por </a:t>
            </a:r>
            <a:r>
              <a:rPr lang="en-IN" sz="1100" err="1">
                <a:solidFill>
                  <a:srgbClr val="646464"/>
                </a:solidFill>
                <a:latin typeface="EYInterstate Light" panose="02000506000000020004" pitchFamily="2" charset="0"/>
              </a:rPr>
              <a:t>regalías</a:t>
            </a:r>
            <a:r>
              <a:rPr lang="en-IN" sz="1100">
                <a:solidFill>
                  <a:srgbClr val="646464"/>
                </a:solidFill>
                <a:latin typeface="EYInterstate Light" panose="02000506000000020004" pitchFamily="2" charset="0"/>
              </a:rPr>
              <a:t> </a:t>
            </a:r>
            <a:r>
              <a:rPr lang="en-IN" sz="1100" err="1">
                <a:solidFill>
                  <a:srgbClr val="646464"/>
                </a:solidFill>
                <a:latin typeface="EYInterstate Light" panose="02000506000000020004" pitchFamily="2" charset="0"/>
              </a:rPr>
              <a:t>mineras</a:t>
            </a:r>
            <a:endParaRPr lang="en-IN" sz="1100">
              <a:solidFill>
                <a:srgbClr val="646464"/>
              </a:solidFill>
              <a:latin typeface="EYInterstate Light" panose="02000506000000020004" pitchFamily="2" charset="0"/>
            </a:endParaRPr>
          </a:p>
          <a:p>
            <a:endParaRPr lang="en-IN" sz="1399">
              <a:solidFill>
                <a:srgbClr val="646464"/>
              </a:solidFill>
              <a:latin typeface="EYInterstate Light" panose="02000506000000020004" pitchFamily="2" charset="0"/>
            </a:endParaRPr>
          </a:p>
          <a:p>
            <a:endParaRPr lang="en-IN" sz="1399">
              <a:solidFill>
                <a:srgbClr val="646464"/>
              </a:solidFill>
              <a:latin typeface="EYInterstate Light" panose="02000506000000020004" pitchFamily="2" charset="0"/>
            </a:endParaRPr>
          </a:p>
          <a:p>
            <a:r>
              <a:rPr lang="en-IN" sz="900">
                <a:solidFill>
                  <a:srgbClr val="646464"/>
                </a:solidFill>
                <a:latin typeface="EYInterstate Light" panose="02000506000000020004" pitchFamily="2" charset="0"/>
              </a:rPr>
              <a:t>Fuente: </a:t>
            </a:r>
            <a:r>
              <a:rPr lang="en-IN" sz="900" err="1">
                <a:solidFill>
                  <a:srgbClr val="646464"/>
                </a:solidFill>
                <a:latin typeface="EYInterstate Light" panose="02000506000000020004" pitchFamily="2" charset="0"/>
              </a:rPr>
              <a:t>Consejo</a:t>
            </a:r>
            <a:r>
              <a:rPr lang="en-IN" sz="900">
                <a:solidFill>
                  <a:srgbClr val="646464"/>
                </a:solidFill>
                <a:latin typeface="EYInterstate Light" panose="02000506000000020004" pitchFamily="2" charset="0"/>
              </a:rPr>
              <a:t> de </a:t>
            </a:r>
            <a:r>
              <a:rPr lang="en-IN" sz="900" err="1">
                <a:solidFill>
                  <a:srgbClr val="646464"/>
                </a:solidFill>
                <a:latin typeface="EYInterstate Light" panose="02000506000000020004" pitchFamily="2" charset="0"/>
              </a:rPr>
              <a:t>Competencias</a:t>
            </a:r>
            <a:r>
              <a:rPr lang="en-IN" sz="900">
                <a:solidFill>
                  <a:srgbClr val="646464"/>
                </a:solidFill>
                <a:latin typeface="EYInterstate Light" panose="02000506000000020004" pitchFamily="2" charset="0"/>
              </a:rPr>
              <a:t> </a:t>
            </a:r>
            <a:r>
              <a:rPr lang="en-IN" sz="900" err="1">
                <a:solidFill>
                  <a:srgbClr val="646464"/>
                </a:solidFill>
                <a:latin typeface="EYInterstate Light" panose="02000506000000020004" pitchFamily="2" charset="0"/>
              </a:rPr>
              <a:t>Mineras</a:t>
            </a:r>
            <a:r>
              <a:rPr lang="en-IN" sz="900">
                <a:solidFill>
                  <a:srgbClr val="646464"/>
                </a:solidFill>
                <a:latin typeface="EYInterstate Light" panose="02000506000000020004" pitchFamily="2" charset="0"/>
              </a:rPr>
              <a:t> (2022)</a:t>
            </a:r>
          </a:p>
        </p:txBody>
      </p:sp>
      <p:sp>
        <p:nvSpPr>
          <p:cNvPr id="65" name="Rectangle 64">
            <a:extLst>
              <a:ext uri="{FF2B5EF4-FFF2-40B4-BE49-F238E27FC236}">
                <a16:creationId xmlns:a16="http://schemas.microsoft.com/office/drawing/2014/main" id="{5F5A42C7-0748-4E24-8CA3-E65839DCAA8B}"/>
              </a:ext>
            </a:extLst>
          </p:cNvPr>
          <p:cNvSpPr>
            <a:spLocks/>
          </p:cNvSpPr>
          <p:nvPr/>
        </p:nvSpPr>
        <p:spPr>
          <a:xfrm>
            <a:off x="615500" y="4258039"/>
            <a:ext cx="2924275" cy="107666"/>
          </a:xfrm>
          <a:prstGeom prst="rect">
            <a:avLst/>
          </a:prstGeom>
        </p:spPr>
        <p:txBody>
          <a:bodyPr wrap="square" lIns="0" tIns="0" rIns="0" bIns="0">
            <a:spAutoFit/>
          </a:bodyPr>
          <a:lstStyle/>
          <a:p>
            <a:pPr defTabSz="913943"/>
            <a:r>
              <a:rPr lang="it-IT" sz="700" b="1">
                <a:solidFill>
                  <a:srgbClr val="646464"/>
                </a:solidFill>
                <a:latin typeface="EYInterstate Light" panose="02000506000000020004" pitchFamily="2" charset="0"/>
              </a:rPr>
              <a:t>Fuente: Banco Mundial, CIA, Forbes</a:t>
            </a:r>
          </a:p>
        </p:txBody>
      </p:sp>
      <p:pic>
        <p:nvPicPr>
          <p:cNvPr id="67" name="Imagen 66" descr="Imagen que contiene Icono&#10;&#10;Descripción generada automáticamente">
            <a:extLst>
              <a:ext uri="{FF2B5EF4-FFF2-40B4-BE49-F238E27FC236}">
                <a16:creationId xmlns:a16="http://schemas.microsoft.com/office/drawing/2014/main" id="{BB14B3C3-0629-0B4B-CE56-7586C8E98A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71430" y="2456"/>
            <a:ext cx="1619062" cy="998514"/>
          </a:xfrm>
          <a:prstGeom prst="rect">
            <a:avLst/>
          </a:prstGeom>
        </p:spPr>
      </p:pic>
      <p:cxnSp>
        <p:nvCxnSpPr>
          <p:cNvPr id="68" name="Straight Connector 67">
            <a:extLst>
              <a:ext uri="{FF2B5EF4-FFF2-40B4-BE49-F238E27FC236}">
                <a16:creationId xmlns:a16="http://schemas.microsoft.com/office/drawing/2014/main" id="{C29EB17F-D2F6-4119-BDC7-AADB2908D261}"/>
              </a:ext>
            </a:extLst>
          </p:cNvPr>
          <p:cNvCxnSpPr/>
          <p:nvPr/>
        </p:nvCxnSpPr>
        <p:spPr>
          <a:xfrm>
            <a:off x="3886640" y="1332862"/>
            <a:ext cx="0" cy="2925177"/>
          </a:xfrm>
          <a:prstGeom prst="line">
            <a:avLst/>
          </a:prstGeom>
          <a:ln w="6350">
            <a:solidFill>
              <a:srgbClr val="C0C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CC0B37A-6308-46F6-A3C2-402D26CC58C3}"/>
              </a:ext>
            </a:extLst>
          </p:cNvPr>
          <p:cNvCxnSpPr/>
          <p:nvPr/>
        </p:nvCxnSpPr>
        <p:spPr>
          <a:xfrm>
            <a:off x="7765286" y="1318945"/>
            <a:ext cx="0" cy="2925177"/>
          </a:xfrm>
          <a:prstGeom prst="line">
            <a:avLst/>
          </a:prstGeom>
          <a:ln w="6350">
            <a:solidFill>
              <a:srgbClr val="C0C0C0"/>
            </a:solidFill>
            <a:prstDash val="dash"/>
            <a:tailEnd type="none"/>
          </a:ln>
        </p:spPr>
        <p:style>
          <a:lnRef idx="1">
            <a:schemeClr val="accent1"/>
          </a:lnRef>
          <a:fillRef idx="0">
            <a:schemeClr val="accent1"/>
          </a:fillRef>
          <a:effectRef idx="0">
            <a:schemeClr val="accent1"/>
          </a:effectRef>
          <a:fontRef idx="minor">
            <a:schemeClr val="tx1"/>
          </a:fontRef>
        </p:style>
      </p:cxnSp>
      <p:graphicFrame>
        <p:nvGraphicFramePr>
          <p:cNvPr id="70" name="Table 69">
            <a:extLst>
              <a:ext uri="{FF2B5EF4-FFF2-40B4-BE49-F238E27FC236}">
                <a16:creationId xmlns:a16="http://schemas.microsoft.com/office/drawing/2014/main" id="{BC2EB41B-81CA-40E3-A05D-FE4F9CC39B94}"/>
              </a:ext>
            </a:extLst>
          </p:cNvPr>
          <p:cNvGraphicFramePr>
            <a:graphicFrameLocks noGrp="1"/>
          </p:cNvGraphicFramePr>
          <p:nvPr>
            <p:extLst>
              <p:ext uri="{D42A27DB-BD31-4B8C-83A1-F6EECF244321}">
                <p14:modId xmlns:p14="http://schemas.microsoft.com/office/powerpoint/2010/main" val="3703669330"/>
              </p:ext>
            </p:extLst>
          </p:nvPr>
        </p:nvGraphicFramePr>
        <p:xfrm>
          <a:off x="609286" y="5181376"/>
          <a:ext cx="10976229" cy="634843"/>
        </p:xfrm>
        <a:graphic>
          <a:graphicData uri="http://schemas.openxmlformats.org/drawingml/2006/table">
            <a:tbl>
              <a:tblPr firstRow="1" bandRow="1">
                <a:tableStyleId>{5C22544A-7EE6-4342-B048-85BDC9FD1C3A}</a:tableStyleId>
              </a:tblPr>
              <a:tblGrid>
                <a:gridCol w="3246657">
                  <a:extLst>
                    <a:ext uri="{9D8B030D-6E8A-4147-A177-3AD203B41FA5}">
                      <a16:colId xmlns:a16="http://schemas.microsoft.com/office/drawing/2014/main" val="20000"/>
                    </a:ext>
                  </a:extLst>
                </a:gridCol>
                <a:gridCol w="1288262">
                  <a:extLst>
                    <a:ext uri="{9D8B030D-6E8A-4147-A177-3AD203B41FA5}">
                      <a16:colId xmlns:a16="http://schemas.microsoft.com/office/drawing/2014/main" val="20001"/>
                    </a:ext>
                  </a:extLst>
                </a:gridCol>
                <a:gridCol w="1288262">
                  <a:extLst>
                    <a:ext uri="{9D8B030D-6E8A-4147-A177-3AD203B41FA5}">
                      <a16:colId xmlns:a16="http://schemas.microsoft.com/office/drawing/2014/main" val="20002"/>
                    </a:ext>
                  </a:extLst>
                </a:gridCol>
                <a:gridCol w="1288262">
                  <a:extLst>
                    <a:ext uri="{9D8B030D-6E8A-4147-A177-3AD203B41FA5}">
                      <a16:colId xmlns:a16="http://schemas.microsoft.com/office/drawing/2014/main" val="20003"/>
                    </a:ext>
                  </a:extLst>
                </a:gridCol>
                <a:gridCol w="1288262">
                  <a:extLst>
                    <a:ext uri="{9D8B030D-6E8A-4147-A177-3AD203B41FA5}">
                      <a16:colId xmlns:a16="http://schemas.microsoft.com/office/drawing/2014/main" val="20004"/>
                    </a:ext>
                  </a:extLst>
                </a:gridCol>
                <a:gridCol w="1288262">
                  <a:extLst>
                    <a:ext uri="{9D8B030D-6E8A-4147-A177-3AD203B41FA5}">
                      <a16:colId xmlns:a16="http://schemas.microsoft.com/office/drawing/2014/main" val="20005"/>
                    </a:ext>
                  </a:extLst>
                </a:gridCol>
                <a:gridCol w="1288262">
                  <a:extLst>
                    <a:ext uri="{9D8B030D-6E8A-4147-A177-3AD203B41FA5}">
                      <a16:colId xmlns:a16="http://schemas.microsoft.com/office/drawing/2014/main" val="20006"/>
                    </a:ext>
                  </a:extLst>
                </a:gridCol>
              </a:tblGrid>
              <a:tr h="207156">
                <a:tc>
                  <a:txBody>
                    <a:bodyPr/>
                    <a:lstStyle/>
                    <a:p>
                      <a:r>
                        <a:rPr lang="en-IN" sz="1000">
                          <a:solidFill>
                            <a:schemeClr val="tx2"/>
                          </a:solidFill>
                        </a:rPr>
                        <a:t>Ranking de </a:t>
                      </a:r>
                      <a:r>
                        <a:rPr lang="en-IN" sz="1000" err="1">
                          <a:solidFill>
                            <a:schemeClr val="tx2"/>
                          </a:solidFill>
                        </a:rPr>
                        <a:t>Economías</a:t>
                      </a:r>
                      <a:endParaRPr lang="en-IN" sz="1000">
                        <a:solidFill>
                          <a:schemeClr val="tx2"/>
                        </a:solidFill>
                      </a:endParaRPr>
                    </a:p>
                  </a:txBody>
                  <a:tcPr marL="27418" marR="27418" marT="27418" marB="27418">
                    <a:lnL w="12700" cmpd="sng">
                      <a:noFill/>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b"/>
                      <a:r>
                        <a:rPr lang="en-IN" sz="1000" b="1" i="0" u="none" strike="noStrike">
                          <a:solidFill>
                            <a:schemeClr val="tx2"/>
                          </a:solidFill>
                          <a:effectLst/>
                          <a:latin typeface="Arial" panose="020B0604020202020204" pitchFamily="34" charset="0"/>
                        </a:rPr>
                        <a:t>México</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rtl="0" fontAlgn="b"/>
                      <a:r>
                        <a:rPr lang="en-IN" sz="1000" b="0" i="0" u="none" strike="noStrike">
                          <a:solidFill>
                            <a:schemeClr val="tx2"/>
                          </a:solidFill>
                          <a:effectLst/>
                          <a:latin typeface="Arial" panose="020B0604020202020204" pitchFamily="34" charset="0"/>
                        </a:rPr>
                        <a:t>Peru</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b"/>
                      <a:r>
                        <a:rPr lang="en-IN" sz="1000" b="0" i="0" u="none" strike="noStrike">
                          <a:solidFill>
                            <a:schemeClr val="tx2"/>
                          </a:solidFill>
                          <a:effectLst/>
                          <a:latin typeface="Arial" panose="020B0604020202020204" pitchFamily="34" charset="0"/>
                        </a:rPr>
                        <a:t>Colombia</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b"/>
                      <a:r>
                        <a:rPr lang="en-IN" sz="1000" b="0" i="0" u="none" strike="noStrike">
                          <a:solidFill>
                            <a:schemeClr val="tx2"/>
                          </a:solidFill>
                          <a:effectLst/>
                          <a:latin typeface="Arial" panose="020B0604020202020204" pitchFamily="34" charset="0"/>
                        </a:rPr>
                        <a:t>Argentina</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b"/>
                      <a:r>
                        <a:rPr lang="es-MX" sz="1000" b="0" i="0" u="none" strike="noStrike" noProof="0">
                          <a:solidFill>
                            <a:schemeClr val="tx2"/>
                          </a:solidFill>
                          <a:effectLst/>
                          <a:latin typeface="Arial" panose="020B0604020202020204" pitchFamily="34" charset="0"/>
                        </a:rPr>
                        <a:t>Brasil</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b"/>
                      <a:r>
                        <a:rPr lang="en-IN" sz="1000" b="0" i="0" u="none" strike="noStrike">
                          <a:solidFill>
                            <a:schemeClr val="bg1"/>
                          </a:solidFill>
                          <a:effectLst/>
                          <a:latin typeface="Arial" panose="020B0604020202020204" pitchFamily="34" charset="0"/>
                        </a:rPr>
                        <a:t>Chile</a:t>
                      </a:r>
                    </a:p>
                  </a:txBody>
                  <a:tcPr marL="27418" marR="27418" marT="27418" marB="27418"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600"/>
                    </a:solidFill>
                  </a:tcPr>
                </a:tc>
                <a:extLst>
                  <a:ext uri="{0D108BD9-81ED-4DB2-BD59-A6C34878D82A}">
                    <a16:rowId xmlns:a16="http://schemas.microsoft.com/office/drawing/2014/main" val="10000"/>
                  </a:ext>
                </a:extLst>
              </a:tr>
              <a:tr h="220371">
                <a:tc>
                  <a:txBody>
                    <a:bodyPr/>
                    <a:lstStyle/>
                    <a:p>
                      <a:pPr algn="l" rtl="0" fontAlgn="b"/>
                      <a:r>
                        <a:rPr lang="en-IN" sz="1000" b="0" i="0" u="none" strike="noStrike" err="1">
                          <a:solidFill>
                            <a:srgbClr val="646464"/>
                          </a:solidFill>
                          <a:effectLst/>
                          <a:latin typeface="Arial" panose="020B0604020202020204" pitchFamily="34" charset="0"/>
                        </a:rPr>
                        <a:t>Facilidad</a:t>
                      </a:r>
                      <a:r>
                        <a:rPr lang="en-IN" sz="1000" b="0" i="0" u="none" strike="noStrike">
                          <a:solidFill>
                            <a:srgbClr val="646464"/>
                          </a:solidFill>
                          <a:effectLst/>
                          <a:latin typeface="Arial" panose="020B0604020202020204" pitchFamily="34" charset="0"/>
                        </a:rPr>
                        <a:t> </a:t>
                      </a:r>
                      <a:r>
                        <a:rPr lang="en-IN" sz="1000" b="0" i="0" u="none" strike="noStrike" err="1">
                          <a:solidFill>
                            <a:srgbClr val="646464"/>
                          </a:solidFill>
                          <a:effectLst/>
                          <a:latin typeface="Arial" panose="020B0604020202020204" pitchFamily="34" charset="0"/>
                        </a:rPr>
                        <a:t>pra</a:t>
                      </a:r>
                      <a:r>
                        <a:rPr lang="en-IN" sz="1000" b="0" i="0" u="none" strike="noStrike">
                          <a:solidFill>
                            <a:srgbClr val="646464"/>
                          </a:solidFill>
                          <a:effectLst/>
                          <a:latin typeface="Arial" panose="020B0604020202020204" pitchFamily="34" charset="0"/>
                        </a:rPr>
                        <a:t> </a:t>
                      </a:r>
                      <a:r>
                        <a:rPr lang="en-IN" sz="1000" b="0" i="0" u="none" strike="noStrike" err="1">
                          <a:solidFill>
                            <a:srgbClr val="646464"/>
                          </a:solidFill>
                          <a:effectLst/>
                          <a:latin typeface="Arial" panose="020B0604020202020204" pitchFamily="34" charset="0"/>
                        </a:rPr>
                        <a:t>hacer</a:t>
                      </a:r>
                      <a:r>
                        <a:rPr lang="en-IN" sz="1000" b="0" i="0" u="none" strike="noStrike">
                          <a:solidFill>
                            <a:srgbClr val="646464"/>
                          </a:solidFill>
                          <a:effectLst/>
                          <a:latin typeface="Arial" panose="020B0604020202020204" pitchFamily="34" charset="0"/>
                        </a:rPr>
                        <a:t> </a:t>
                      </a:r>
                      <a:r>
                        <a:rPr lang="en-IN" sz="1000" b="0" i="0" u="none" strike="noStrike" err="1">
                          <a:solidFill>
                            <a:srgbClr val="646464"/>
                          </a:solidFill>
                          <a:effectLst/>
                          <a:latin typeface="Arial" panose="020B0604020202020204" pitchFamily="34" charset="0"/>
                        </a:rPr>
                        <a:t>negocios</a:t>
                      </a:r>
                      <a:r>
                        <a:rPr lang="en-IN" sz="1000" b="0" i="0" u="none" strike="noStrike">
                          <a:solidFill>
                            <a:srgbClr val="646464"/>
                          </a:solidFill>
                          <a:effectLst/>
                          <a:latin typeface="Arial" panose="020B0604020202020204" pitchFamily="34" charset="0"/>
                        </a:rPr>
                        <a:t> (Mundial)</a:t>
                      </a:r>
                    </a:p>
                  </a:txBody>
                  <a:tcPr marL="27418" marR="27418" marT="27418" marB="27418" anchor="b">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IN" sz="1000" b="0" i="0" u="none" strike="noStrike">
                          <a:solidFill>
                            <a:srgbClr val="646464"/>
                          </a:solidFill>
                          <a:effectLst/>
                          <a:latin typeface="Arial" panose="020B0604020202020204" pitchFamily="34" charset="0"/>
                        </a:rPr>
                        <a:t>54</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IN" sz="1000" b="0" i="0" u="none" strike="noStrike">
                          <a:solidFill>
                            <a:srgbClr val="646464"/>
                          </a:solidFill>
                          <a:effectLst/>
                          <a:latin typeface="Arial" panose="020B0604020202020204" pitchFamily="34" charset="0"/>
                        </a:rPr>
                        <a:t>68</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IN" sz="1000" b="0" i="0" u="none" strike="noStrike">
                          <a:solidFill>
                            <a:srgbClr val="646464"/>
                          </a:solidFill>
                          <a:effectLst/>
                          <a:latin typeface="Arial" panose="020B0604020202020204" pitchFamily="34" charset="0"/>
                        </a:rPr>
                        <a:t>65</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IN" sz="1000" b="0" i="0" u="none" strike="noStrike">
                          <a:solidFill>
                            <a:srgbClr val="646464"/>
                          </a:solidFill>
                          <a:effectLst/>
                          <a:latin typeface="Arial" panose="020B0604020202020204" pitchFamily="34" charset="0"/>
                        </a:rPr>
                        <a:t>119</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IN" sz="1000" b="0" i="0" u="none" strike="noStrike">
                          <a:solidFill>
                            <a:srgbClr val="646464"/>
                          </a:solidFill>
                          <a:effectLst/>
                          <a:latin typeface="Arial" panose="020B0604020202020204" pitchFamily="34" charset="0"/>
                        </a:rPr>
                        <a:t>109</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IN" sz="1000" b="1" i="0" u="none" strike="noStrike">
                          <a:solidFill>
                            <a:srgbClr val="646464"/>
                          </a:solidFill>
                          <a:effectLst/>
                          <a:latin typeface="Arial" panose="020B0604020202020204" pitchFamily="34" charset="0"/>
                        </a:rPr>
                        <a:t>56</a:t>
                      </a:r>
                    </a:p>
                  </a:txBody>
                  <a:tcPr marL="27418" marR="27418" marT="27418" marB="27418"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7156">
                <a:tc>
                  <a:txBody>
                    <a:bodyPr/>
                    <a:lstStyle/>
                    <a:p>
                      <a:pPr algn="l" rtl="0" fontAlgn="b"/>
                      <a:r>
                        <a:rPr lang="en-IN" sz="1000" b="0" i="0" u="none" strike="noStrike">
                          <a:solidFill>
                            <a:srgbClr val="646464"/>
                          </a:solidFill>
                          <a:effectLst/>
                          <a:latin typeface="Arial" panose="020B0604020202020204" pitchFamily="34" charset="0"/>
                        </a:rPr>
                        <a:t>Ranking </a:t>
                      </a:r>
                      <a:r>
                        <a:rPr lang="en-IN" sz="1000" b="0" i="0" u="none" strike="noStrike" err="1">
                          <a:solidFill>
                            <a:srgbClr val="646464"/>
                          </a:solidFill>
                          <a:effectLst/>
                          <a:latin typeface="Arial" panose="020B0604020202020204" pitchFamily="34" charset="0"/>
                        </a:rPr>
                        <a:t>filtrado</a:t>
                      </a:r>
                      <a:r>
                        <a:rPr lang="en-IN" sz="1000" b="0" i="0" u="none" strike="noStrike">
                          <a:solidFill>
                            <a:srgbClr val="646464"/>
                          </a:solidFill>
                          <a:effectLst/>
                          <a:latin typeface="Arial" panose="020B0604020202020204" pitchFamily="34" charset="0"/>
                        </a:rPr>
                        <a:t> por region (LATAM)</a:t>
                      </a:r>
                    </a:p>
                  </a:txBody>
                  <a:tcPr marL="27418" marR="27418" marT="27418" marB="27418" anchor="b">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00" b="0" i="0" u="none" strike="noStrike">
                          <a:solidFill>
                            <a:srgbClr val="646464"/>
                          </a:solidFill>
                          <a:effectLst/>
                          <a:latin typeface="Arial" panose="020B0604020202020204" pitchFamily="34" charset="0"/>
                        </a:rPr>
                        <a:t>1</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00" b="0" i="0" u="none" strike="noStrike">
                          <a:solidFill>
                            <a:srgbClr val="646464"/>
                          </a:solidFill>
                          <a:effectLst/>
                          <a:latin typeface="Arial" panose="020B0604020202020204" pitchFamily="34" charset="0"/>
                        </a:rPr>
                        <a:t>5</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00" b="0" i="0" u="none" strike="noStrike">
                          <a:solidFill>
                            <a:srgbClr val="646464"/>
                          </a:solidFill>
                          <a:effectLst/>
                          <a:latin typeface="Arial" panose="020B0604020202020204" pitchFamily="34" charset="0"/>
                        </a:rPr>
                        <a:t>3</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00" b="0" i="0" u="none" strike="noStrike">
                          <a:solidFill>
                            <a:srgbClr val="646464"/>
                          </a:solidFill>
                          <a:effectLst/>
                          <a:latin typeface="Arial" panose="020B0604020202020204" pitchFamily="34" charset="0"/>
                        </a:rPr>
                        <a:t>18</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00" b="0" i="0" u="none" strike="noStrike">
                          <a:solidFill>
                            <a:srgbClr val="646464"/>
                          </a:solidFill>
                          <a:effectLst/>
                          <a:latin typeface="Arial" panose="020B0604020202020204" pitchFamily="34" charset="0"/>
                        </a:rPr>
                        <a:t>14</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00" b="1" i="0" u="none" strike="noStrike">
                          <a:solidFill>
                            <a:srgbClr val="646464"/>
                          </a:solidFill>
                          <a:effectLst/>
                          <a:latin typeface="Arial" panose="020B0604020202020204" pitchFamily="34" charset="0"/>
                        </a:rPr>
                        <a:t>2</a:t>
                      </a:r>
                    </a:p>
                  </a:txBody>
                  <a:tcPr marL="27418" marR="27418" marT="27418" marB="27418"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72" name="Table 71">
            <a:extLst>
              <a:ext uri="{FF2B5EF4-FFF2-40B4-BE49-F238E27FC236}">
                <a16:creationId xmlns:a16="http://schemas.microsoft.com/office/drawing/2014/main" id="{0B90E6B6-C3D2-441D-9D2A-F112485CFC49}"/>
              </a:ext>
            </a:extLst>
          </p:cNvPr>
          <p:cNvGraphicFramePr>
            <a:graphicFrameLocks noGrp="1"/>
          </p:cNvGraphicFramePr>
          <p:nvPr>
            <p:extLst>
              <p:ext uri="{D42A27DB-BD31-4B8C-83A1-F6EECF244321}">
                <p14:modId xmlns:p14="http://schemas.microsoft.com/office/powerpoint/2010/main" val="2445653877"/>
              </p:ext>
            </p:extLst>
          </p:nvPr>
        </p:nvGraphicFramePr>
        <p:xfrm>
          <a:off x="609286" y="4508510"/>
          <a:ext cx="10976226" cy="621708"/>
        </p:xfrm>
        <a:graphic>
          <a:graphicData uri="http://schemas.openxmlformats.org/drawingml/2006/table">
            <a:tbl>
              <a:tblPr firstRow="1" bandRow="1">
                <a:tableStyleId>{5C22544A-7EE6-4342-B048-85BDC9FD1C3A}</a:tableStyleId>
              </a:tblPr>
              <a:tblGrid>
                <a:gridCol w="3246658">
                  <a:extLst>
                    <a:ext uri="{9D8B030D-6E8A-4147-A177-3AD203B41FA5}">
                      <a16:colId xmlns:a16="http://schemas.microsoft.com/office/drawing/2014/main" val="20000"/>
                    </a:ext>
                  </a:extLst>
                </a:gridCol>
                <a:gridCol w="966196">
                  <a:extLst>
                    <a:ext uri="{9D8B030D-6E8A-4147-A177-3AD203B41FA5}">
                      <a16:colId xmlns:a16="http://schemas.microsoft.com/office/drawing/2014/main" val="20001"/>
                    </a:ext>
                  </a:extLst>
                </a:gridCol>
                <a:gridCol w="966196">
                  <a:extLst>
                    <a:ext uri="{9D8B030D-6E8A-4147-A177-3AD203B41FA5}">
                      <a16:colId xmlns:a16="http://schemas.microsoft.com/office/drawing/2014/main" val="20002"/>
                    </a:ext>
                  </a:extLst>
                </a:gridCol>
                <a:gridCol w="966196">
                  <a:extLst>
                    <a:ext uri="{9D8B030D-6E8A-4147-A177-3AD203B41FA5}">
                      <a16:colId xmlns:a16="http://schemas.microsoft.com/office/drawing/2014/main" val="20003"/>
                    </a:ext>
                  </a:extLst>
                </a:gridCol>
                <a:gridCol w="966196">
                  <a:extLst>
                    <a:ext uri="{9D8B030D-6E8A-4147-A177-3AD203B41FA5}">
                      <a16:colId xmlns:a16="http://schemas.microsoft.com/office/drawing/2014/main" val="20004"/>
                    </a:ext>
                  </a:extLst>
                </a:gridCol>
                <a:gridCol w="966196">
                  <a:extLst>
                    <a:ext uri="{9D8B030D-6E8A-4147-A177-3AD203B41FA5}">
                      <a16:colId xmlns:a16="http://schemas.microsoft.com/office/drawing/2014/main" val="20005"/>
                    </a:ext>
                  </a:extLst>
                </a:gridCol>
                <a:gridCol w="966196">
                  <a:extLst>
                    <a:ext uri="{9D8B030D-6E8A-4147-A177-3AD203B41FA5}">
                      <a16:colId xmlns:a16="http://schemas.microsoft.com/office/drawing/2014/main" val="20006"/>
                    </a:ext>
                  </a:extLst>
                </a:gridCol>
                <a:gridCol w="966196">
                  <a:extLst>
                    <a:ext uri="{9D8B030D-6E8A-4147-A177-3AD203B41FA5}">
                      <a16:colId xmlns:a16="http://schemas.microsoft.com/office/drawing/2014/main" val="20007"/>
                    </a:ext>
                  </a:extLst>
                </a:gridCol>
                <a:gridCol w="966196">
                  <a:extLst>
                    <a:ext uri="{9D8B030D-6E8A-4147-A177-3AD203B41FA5}">
                      <a16:colId xmlns:a16="http://schemas.microsoft.com/office/drawing/2014/main" val="20008"/>
                    </a:ext>
                  </a:extLst>
                </a:gridCol>
              </a:tblGrid>
              <a:tr h="207156">
                <a:tc>
                  <a:txBody>
                    <a:bodyPr/>
                    <a:lstStyle/>
                    <a:p>
                      <a:r>
                        <a:rPr lang="en-IN" sz="1000">
                          <a:solidFill>
                            <a:schemeClr val="tx2"/>
                          </a:solidFill>
                        </a:rPr>
                        <a:t>Fraser Institute ranking 2021 – de 84 </a:t>
                      </a:r>
                      <a:r>
                        <a:rPr lang="es-MX" sz="1000" noProof="0">
                          <a:solidFill>
                            <a:schemeClr val="tx2"/>
                          </a:solidFill>
                        </a:rPr>
                        <a:t>países</a:t>
                      </a:r>
                    </a:p>
                  </a:txBody>
                  <a:tcPr marL="27418" marR="27418" marT="27418" marB="27418">
                    <a:lnL w="12700" cmpd="sng">
                      <a:noFill/>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b"/>
                      <a:r>
                        <a:rPr lang="en-IN" sz="800" b="0" i="0" u="none" strike="noStrike">
                          <a:solidFill>
                            <a:schemeClr val="tx2"/>
                          </a:solidFill>
                          <a:effectLst/>
                          <a:latin typeface="Arial" panose="020B0604020202020204" pitchFamily="34" charset="0"/>
                        </a:rPr>
                        <a:t>Australia Occidental</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b"/>
                      <a:r>
                        <a:rPr lang="en-IN" sz="1000" b="0" i="0" u="none" strike="noStrike">
                          <a:solidFill>
                            <a:schemeClr val="tx2"/>
                          </a:solidFill>
                          <a:effectLst/>
                          <a:latin typeface="Arial" panose="020B0604020202020204" pitchFamily="34" charset="0"/>
                        </a:rPr>
                        <a:t>Canada</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b"/>
                      <a:r>
                        <a:rPr lang="en-IN" sz="1000" b="0" i="0" u="none" strike="noStrike">
                          <a:solidFill>
                            <a:schemeClr val="tx2"/>
                          </a:solidFill>
                          <a:effectLst/>
                          <a:latin typeface="Arial" panose="020B0604020202020204" pitchFamily="34" charset="0"/>
                        </a:rPr>
                        <a:t>USA</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3943" rtl="0" eaLnBrk="1" fontAlgn="b" latinLnBrk="0" hangingPunct="1"/>
                      <a:r>
                        <a:rPr lang="en-IN" sz="1000" b="1" i="0" u="none" strike="noStrike" kern="1200">
                          <a:solidFill>
                            <a:schemeClr val="bg1"/>
                          </a:solidFill>
                          <a:effectLst/>
                          <a:latin typeface="Arial" panose="020B0604020202020204" pitchFamily="34" charset="0"/>
                          <a:ea typeface="+mn-ea"/>
                          <a:cs typeface="+mn-cs"/>
                        </a:rPr>
                        <a:t>Chile</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algn="ctr" rtl="0" fontAlgn="b"/>
                      <a:r>
                        <a:rPr lang="en-IN" sz="1000" b="0" i="0" u="none" strike="noStrike">
                          <a:solidFill>
                            <a:schemeClr val="tx2"/>
                          </a:solidFill>
                          <a:effectLst/>
                          <a:latin typeface="Arial" panose="020B0604020202020204" pitchFamily="34" charset="0"/>
                        </a:rPr>
                        <a:t>Peru</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b"/>
                      <a:r>
                        <a:rPr lang="en-IN" sz="1000" b="1" i="0" u="none" strike="noStrike">
                          <a:solidFill>
                            <a:schemeClr val="tx2"/>
                          </a:solidFill>
                          <a:effectLst/>
                          <a:latin typeface="Arial" panose="020B0604020202020204" pitchFamily="34" charset="0"/>
                        </a:rPr>
                        <a:t>México</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rtl="0" fontAlgn="b"/>
                      <a:r>
                        <a:rPr lang="en-IN" sz="1000" b="0" i="0" u="none" strike="noStrike">
                          <a:solidFill>
                            <a:schemeClr val="tx2"/>
                          </a:solidFill>
                          <a:effectLst/>
                          <a:latin typeface="Arial" panose="020B0604020202020204" pitchFamily="34" charset="0"/>
                        </a:rPr>
                        <a:t>Colombia</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b"/>
                      <a:r>
                        <a:rPr lang="es-MX" sz="1000" b="0" i="0" u="none" strike="noStrike" noProof="0">
                          <a:solidFill>
                            <a:schemeClr val="tx2"/>
                          </a:solidFill>
                          <a:effectLst/>
                          <a:latin typeface="Arial" panose="020B0604020202020204" pitchFamily="34" charset="0"/>
                        </a:rPr>
                        <a:t>Brasil</a:t>
                      </a:r>
                    </a:p>
                  </a:txBody>
                  <a:tcPr marL="27418" marR="27418" marT="27418" marB="27418"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207156">
                <a:tc>
                  <a:txBody>
                    <a:bodyPr/>
                    <a:lstStyle/>
                    <a:p>
                      <a:pPr algn="l" rtl="0" fontAlgn="b"/>
                      <a:r>
                        <a:rPr lang="es-MX" sz="1000" b="0" i="0" u="none" strike="noStrike" noProof="0">
                          <a:solidFill>
                            <a:srgbClr val="646464"/>
                          </a:solidFill>
                          <a:effectLst/>
                          <a:latin typeface="Arial" panose="020B0604020202020204" pitchFamily="34" charset="0"/>
                        </a:rPr>
                        <a:t>Atracción</a:t>
                      </a:r>
                      <a:r>
                        <a:rPr lang="en-IN" sz="1000" b="0" i="0" u="none" strike="noStrike">
                          <a:solidFill>
                            <a:srgbClr val="646464"/>
                          </a:solidFill>
                          <a:effectLst/>
                          <a:latin typeface="Arial" panose="020B0604020202020204" pitchFamily="34" charset="0"/>
                        </a:rPr>
                        <a:t> </a:t>
                      </a:r>
                      <a:r>
                        <a:rPr lang="es-MX" sz="1000" b="0" i="0" u="none" strike="noStrike" noProof="0">
                          <a:solidFill>
                            <a:srgbClr val="646464"/>
                          </a:solidFill>
                          <a:effectLst/>
                          <a:latin typeface="Arial" panose="020B0604020202020204" pitchFamily="34" charset="0"/>
                        </a:rPr>
                        <a:t>minera</a:t>
                      </a:r>
                    </a:p>
                  </a:txBody>
                  <a:tcPr marL="27418" marR="27418" marT="27418" marB="27418" anchor="b">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00" b="0" i="0" u="none" strike="noStrike">
                          <a:solidFill>
                            <a:srgbClr val="646464"/>
                          </a:solidFill>
                          <a:effectLst/>
                          <a:latin typeface="Arial" panose="020B0604020202020204" pitchFamily="34" charset="0"/>
                        </a:rPr>
                        <a:t>1</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00" b="0" i="0" u="none" strike="noStrike">
                          <a:solidFill>
                            <a:srgbClr val="646464"/>
                          </a:solidFill>
                          <a:effectLst/>
                          <a:latin typeface="Arial" panose="020B0604020202020204" pitchFamily="34" charset="0"/>
                        </a:rPr>
                        <a:t>2</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00" b="0" i="0" u="none" strike="noStrike">
                          <a:solidFill>
                            <a:srgbClr val="646464"/>
                          </a:solidFill>
                          <a:effectLst/>
                          <a:latin typeface="Arial" panose="020B0604020202020204" pitchFamily="34" charset="0"/>
                        </a:rPr>
                        <a:t>3</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3943" rtl="0" eaLnBrk="1" fontAlgn="b" latinLnBrk="0" hangingPunct="1"/>
                      <a:r>
                        <a:rPr lang="en-IN" sz="1000" b="1" i="0" u="none" strike="noStrike" kern="1200">
                          <a:solidFill>
                            <a:schemeClr val="bg1"/>
                          </a:solidFill>
                          <a:effectLst/>
                          <a:latin typeface="Arial" panose="020B0604020202020204" pitchFamily="34" charset="0"/>
                          <a:ea typeface="+mn-ea"/>
                          <a:cs typeface="+mn-cs"/>
                        </a:rPr>
                        <a:t>31</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00" b="0" i="0" u="none" strike="noStrike">
                          <a:solidFill>
                            <a:srgbClr val="646464"/>
                          </a:solidFill>
                          <a:effectLst/>
                          <a:latin typeface="Arial" panose="020B0604020202020204" pitchFamily="34" charset="0"/>
                        </a:rPr>
                        <a:t>42</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00" b="0" i="0" u="none" strike="noStrike">
                          <a:solidFill>
                            <a:srgbClr val="646464"/>
                          </a:solidFill>
                          <a:effectLst/>
                          <a:latin typeface="Arial" panose="020B0604020202020204" pitchFamily="34" charset="0"/>
                        </a:rPr>
                        <a:t>34</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00" b="0" i="0" u="none" strike="noStrike">
                          <a:solidFill>
                            <a:srgbClr val="646464"/>
                          </a:solidFill>
                          <a:effectLst/>
                          <a:latin typeface="Arial" panose="020B0604020202020204" pitchFamily="34" charset="0"/>
                        </a:rPr>
                        <a:t>29</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00" b="0" i="0" u="none" strike="noStrike">
                          <a:solidFill>
                            <a:srgbClr val="646464"/>
                          </a:solidFill>
                          <a:effectLst/>
                          <a:latin typeface="Arial" panose="020B0604020202020204" pitchFamily="34" charset="0"/>
                        </a:rPr>
                        <a:t>51</a:t>
                      </a:r>
                    </a:p>
                  </a:txBody>
                  <a:tcPr marL="27418" marR="27418" marT="27418" marB="27418"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7156">
                <a:tc>
                  <a:txBody>
                    <a:bodyPr/>
                    <a:lstStyle/>
                    <a:p>
                      <a:pPr algn="l" rtl="0" fontAlgn="b"/>
                      <a:r>
                        <a:rPr lang="en-IN" sz="1000" b="0" i="0" u="none" strike="noStrike" err="1">
                          <a:solidFill>
                            <a:srgbClr val="646464"/>
                          </a:solidFill>
                          <a:effectLst/>
                          <a:latin typeface="Arial" panose="020B0604020202020204" pitchFamily="34" charset="0"/>
                        </a:rPr>
                        <a:t>Régimen</a:t>
                      </a:r>
                      <a:r>
                        <a:rPr lang="en-IN" sz="1000" b="0" i="0" u="none" strike="noStrike">
                          <a:solidFill>
                            <a:srgbClr val="646464"/>
                          </a:solidFill>
                          <a:effectLst/>
                          <a:latin typeface="Arial" panose="020B0604020202020204" pitchFamily="34" charset="0"/>
                        </a:rPr>
                        <a:t> fiscal</a:t>
                      </a:r>
                    </a:p>
                  </a:txBody>
                  <a:tcPr marL="27418" marR="27418" marT="27418" marB="27418" anchor="b">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IN" sz="1000" b="0" i="0" u="none" strike="noStrike">
                          <a:solidFill>
                            <a:srgbClr val="646464"/>
                          </a:solidFill>
                          <a:effectLst/>
                          <a:latin typeface="Arial" panose="020B0604020202020204" pitchFamily="34" charset="0"/>
                        </a:rPr>
                        <a:t>17</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IN" sz="1000" b="0" i="0" u="none" strike="noStrike">
                          <a:solidFill>
                            <a:srgbClr val="646464"/>
                          </a:solidFill>
                          <a:effectLst/>
                          <a:latin typeface="Arial" panose="020B0604020202020204" pitchFamily="34" charset="0"/>
                        </a:rPr>
                        <a:t>13</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IN" sz="1000" b="0" i="0" u="none" strike="noStrike">
                          <a:solidFill>
                            <a:srgbClr val="646464"/>
                          </a:solidFill>
                          <a:effectLst/>
                          <a:latin typeface="Arial" panose="020B0604020202020204" pitchFamily="34" charset="0"/>
                        </a:rPr>
                        <a:t>2</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3943" rtl="0" eaLnBrk="1" fontAlgn="b" latinLnBrk="0" hangingPunct="1"/>
                      <a:r>
                        <a:rPr lang="en-IN" sz="1000" b="1" i="0" u="none" strike="noStrike" kern="1200">
                          <a:solidFill>
                            <a:schemeClr val="bg1"/>
                          </a:solidFill>
                          <a:effectLst/>
                          <a:latin typeface="Arial" panose="020B0604020202020204" pitchFamily="34" charset="0"/>
                          <a:ea typeface="+mn-ea"/>
                          <a:cs typeface="+mn-cs"/>
                        </a:rPr>
                        <a:t>81</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IN" sz="1000" b="0" i="0" u="none" strike="noStrike">
                          <a:solidFill>
                            <a:srgbClr val="646464"/>
                          </a:solidFill>
                          <a:effectLst/>
                          <a:latin typeface="Arial" panose="020B0604020202020204" pitchFamily="34" charset="0"/>
                        </a:rPr>
                        <a:t>63</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IN" sz="1000" b="0" i="0" u="none" strike="noStrike">
                          <a:solidFill>
                            <a:srgbClr val="646464"/>
                          </a:solidFill>
                          <a:effectLst/>
                          <a:latin typeface="Arial" panose="020B0604020202020204" pitchFamily="34" charset="0"/>
                        </a:rPr>
                        <a:t>62</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IN" sz="1000" b="0" i="0" u="none" strike="noStrike">
                          <a:solidFill>
                            <a:srgbClr val="646464"/>
                          </a:solidFill>
                          <a:effectLst/>
                          <a:latin typeface="Arial" panose="020B0604020202020204" pitchFamily="34" charset="0"/>
                        </a:rPr>
                        <a:t>38</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IN" sz="1000" b="0" i="0" u="none" strike="noStrike">
                          <a:solidFill>
                            <a:srgbClr val="646464"/>
                          </a:solidFill>
                          <a:effectLst/>
                          <a:latin typeface="Arial" panose="020B0604020202020204" pitchFamily="34" charset="0"/>
                        </a:rPr>
                        <a:t>83</a:t>
                      </a:r>
                    </a:p>
                  </a:txBody>
                  <a:tcPr marL="27418" marR="27418" marT="27418" marB="27418"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73" name="Group 72">
            <a:extLst>
              <a:ext uri="{FF2B5EF4-FFF2-40B4-BE49-F238E27FC236}">
                <a16:creationId xmlns:a16="http://schemas.microsoft.com/office/drawing/2014/main" id="{97D9B4A1-0230-43D1-B16C-5D576C4BD6DD}"/>
              </a:ext>
            </a:extLst>
          </p:cNvPr>
          <p:cNvGrpSpPr/>
          <p:nvPr/>
        </p:nvGrpSpPr>
        <p:grpSpPr>
          <a:xfrm>
            <a:off x="8202221" y="6001743"/>
            <a:ext cx="3319821" cy="234797"/>
            <a:chOff x="6001102" y="5972892"/>
            <a:chExt cx="3500223" cy="234919"/>
          </a:xfrm>
        </p:grpSpPr>
        <p:sp>
          <p:nvSpPr>
            <p:cNvPr id="74" name="TextBox 73">
              <a:extLst>
                <a:ext uri="{FF2B5EF4-FFF2-40B4-BE49-F238E27FC236}">
                  <a16:creationId xmlns:a16="http://schemas.microsoft.com/office/drawing/2014/main" id="{F7BDCFBE-5388-4875-8C07-D43AD70ECCEE}"/>
                </a:ext>
              </a:extLst>
            </p:cNvPr>
            <p:cNvSpPr txBox="1"/>
            <p:nvPr/>
          </p:nvSpPr>
          <p:spPr>
            <a:xfrm>
              <a:off x="6001103" y="6100033"/>
              <a:ext cx="3500222" cy="107778"/>
            </a:xfrm>
            <a:prstGeom prst="rect">
              <a:avLst/>
            </a:prstGeom>
          </p:spPr>
          <p:txBody>
            <a:bodyPr wrap="none" lIns="0" tIns="0" rIns="0" bIns="0">
              <a:spAutoFit/>
            </a:bodyPr>
            <a:lstStyle>
              <a:defPPr>
                <a:defRPr lang="en-US"/>
              </a:defPPr>
              <a:lvl1pPr defTabSz="946052">
                <a:defRPr sz="700">
                  <a:solidFill>
                    <a:srgbClr val="646464"/>
                  </a:solidFill>
                </a:defRPr>
              </a:lvl1pPr>
            </a:lstStyle>
            <a:p>
              <a:pPr defTabSz="945579"/>
              <a:r>
                <a:rPr lang="en-IN">
                  <a:latin typeface="EYInterstate Light" panose="02000506000000020004" pitchFamily="2" charset="0"/>
                </a:rPr>
                <a:t>**Source: Doing Business 2019 Banco Mundial: </a:t>
              </a:r>
              <a:r>
                <a:rPr lang="es-MX" err="1">
                  <a:hlinkClick r:id="rId3"/>
                </a:rPr>
                <a:t>Doing</a:t>
              </a:r>
              <a:r>
                <a:rPr lang="es-MX">
                  <a:hlinkClick r:id="rId3"/>
                </a:rPr>
                <a:t> Business 2019</a:t>
              </a:r>
              <a:r>
                <a:rPr lang="es-MX"/>
                <a:t> </a:t>
              </a:r>
              <a:r>
                <a:rPr lang="en-IN">
                  <a:latin typeface="EYInterstate Light" panose="02000506000000020004" pitchFamily="2" charset="0"/>
                </a:rPr>
                <a:t> (Nov, 2021)</a:t>
              </a:r>
            </a:p>
          </p:txBody>
        </p:sp>
        <p:sp>
          <p:nvSpPr>
            <p:cNvPr id="75" name="TextBox 74">
              <a:extLst>
                <a:ext uri="{FF2B5EF4-FFF2-40B4-BE49-F238E27FC236}">
                  <a16:creationId xmlns:a16="http://schemas.microsoft.com/office/drawing/2014/main" id="{8474984C-CB78-4346-B970-5D848A18A1F8}"/>
                </a:ext>
              </a:extLst>
            </p:cNvPr>
            <p:cNvSpPr txBox="1"/>
            <p:nvPr/>
          </p:nvSpPr>
          <p:spPr>
            <a:xfrm>
              <a:off x="6001102" y="5972892"/>
              <a:ext cx="3350905" cy="107778"/>
            </a:xfrm>
            <a:prstGeom prst="rect">
              <a:avLst/>
            </a:prstGeom>
          </p:spPr>
          <p:txBody>
            <a:bodyPr wrap="square" lIns="0" tIns="0" rIns="0" bIns="0">
              <a:spAutoFit/>
            </a:bodyPr>
            <a:lstStyle>
              <a:defPPr>
                <a:defRPr lang="en-US"/>
              </a:defPPr>
              <a:lvl1pPr defTabSz="946052">
                <a:defRPr sz="700">
                  <a:solidFill>
                    <a:srgbClr val="646464"/>
                  </a:solidFill>
                </a:defRPr>
              </a:lvl1pPr>
            </a:lstStyle>
            <a:p>
              <a:pPr defTabSz="945579"/>
              <a:r>
                <a:rPr lang="en-IN">
                  <a:latin typeface="EYInterstate Light" panose="02000506000000020004" pitchFamily="2" charset="0"/>
                </a:rPr>
                <a:t>*Source: Fraser Institute Survey of Mining Companies 2021</a:t>
              </a:r>
            </a:p>
          </p:txBody>
        </p:sp>
      </p:grpSp>
    </p:spTree>
    <p:extLst>
      <p:ext uri="{BB962C8B-B14F-4D97-AF65-F5344CB8AC3E}">
        <p14:creationId xmlns:p14="http://schemas.microsoft.com/office/powerpoint/2010/main" val="18189253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431AA-BE66-44F7-A154-0594D619A463}"/>
              </a:ext>
            </a:extLst>
          </p:cNvPr>
          <p:cNvSpPr>
            <a:spLocks noGrp="1"/>
          </p:cNvSpPr>
          <p:nvPr>
            <p:ph type="title"/>
          </p:nvPr>
        </p:nvSpPr>
        <p:spPr/>
        <p:txBody>
          <a:bodyPr/>
          <a:lstStyle/>
          <a:p>
            <a:r>
              <a:rPr lang="es-MX">
                <a:latin typeface="EYInterstate Light" panose="02000506000000020004" pitchFamily="2" charset="0"/>
              </a:rPr>
              <a:t>México</a:t>
            </a:r>
          </a:p>
        </p:txBody>
      </p:sp>
      <p:graphicFrame>
        <p:nvGraphicFramePr>
          <p:cNvPr id="3" name="Table 2">
            <a:extLst>
              <a:ext uri="{FF2B5EF4-FFF2-40B4-BE49-F238E27FC236}">
                <a16:creationId xmlns:a16="http://schemas.microsoft.com/office/drawing/2014/main" id="{1560254D-79F6-4101-8606-0D2C1E8F3DE3}"/>
              </a:ext>
            </a:extLst>
          </p:cNvPr>
          <p:cNvGraphicFramePr>
            <a:graphicFrameLocks noGrp="1"/>
          </p:cNvGraphicFramePr>
          <p:nvPr>
            <p:extLst>
              <p:ext uri="{D42A27DB-BD31-4B8C-83A1-F6EECF244321}">
                <p14:modId xmlns:p14="http://schemas.microsoft.com/office/powerpoint/2010/main" val="3269136905"/>
              </p:ext>
            </p:extLst>
          </p:nvPr>
        </p:nvGraphicFramePr>
        <p:xfrm>
          <a:off x="609286" y="5181376"/>
          <a:ext cx="10976229" cy="634843"/>
        </p:xfrm>
        <a:graphic>
          <a:graphicData uri="http://schemas.openxmlformats.org/drawingml/2006/table">
            <a:tbl>
              <a:tblPr firstRow="1" bandRow="1">
                <a:tableStyleId>{5C22544A-7EE6-4342-B048-85BDC9FD1C3A}</a:tableStyleId>
              </a:tblPr>
              <a:tblGrid>
                <a:gridCol w="3246657">
                  <a:extLst>
                    <a:ext uri="{9D8B030D-6E8A-4147-A177-3AD203B41FA5}">
                      <a16:colId xmlns:a16="http://schemas.microsoft.com/office/drawing/2014/main" val="20000"/>
                    </a:ext>
                  </a:extLst>
                </a:gridCol>
                <a:gridCol w="1288262">
                  <a:extLst>
                    <a:ext uri="{9D8B030D-6E8A-4147-A177-3AD203B41FA5}">
                      <a16:colId xmlns:a16="http://schemas.microsoft.com/office/drawing/2014/main" val="20001"/>
                    </a:ext>
                  </a:extLst>
                </a:gridCol>
                <a:gridCol w="1288262">
                  <a:extLst>
                    <a:ext uri="{9D8B030D-6E8A-4147-A177-3AD203B41FA5}">
                      <a16:colId xmlns:a16="http://schemas.microsoft.com/office/drawing/2014/main" val="20002"/>
                    </a:ext>
                  </a:extLst>
                </a:gridCol>
                <a:gridCol w="1288262">
                  <a:extLst>
                    <a:ext uri="{9D8B030D-6E8A-4147-A177-3AD203B41FA5}">
                      <a16:colId xmlns:a16="http://schemas.microsoft.com/office/drawing/2014/main" val="20003"/>
                    </a:ext>
                  </a:extLst>
                </a:gridCol>
                <a:gridCol w="1288262">
                  <a:extLst>
                    <a:ext uri="{9D8B030D-6E8A-4147-A177-3AD203B41FA5}">
                      <a16:colId xmlns:a16="http://schemas.microsoft.com/office/drawing/2014/main" val="20004"/>
                    </a:ext>
                  </a:extLst>
                </a:gridCol>
                <a:gridCol w="1288262">
                  <a:extLst>
                    <a:ext uri="{9D8B030D-6E8A-4147-A177-3AD203B41FA5}">
                      <a16:colId xmlns:a16="http://schemas.microsoft.com/office/drawing/2014/main" val="20005"/>
                    </a:ext>
                  </a:extLst>
                </a:gridCol>
                <a:gridCol w="1288262">
                  <a:extLst>
                    <a:ext uri="{9D8B030D-6E8A-4147-A177-3AD203B41FA5}">
                      <a16:colId xmlns:a16="http://schemas.microsoft.com/office/drawing/2014/main" val="20006"/>
                    </a:ext>
                  </a:extLst>
                </a:gridCol>
              </a:tblGrid>
              <a:tr h="207156">
                <a:tc>
                  <a:txBody>
                    <a:bodyPr/>
                    <a:lstStyle/>
                    <a:p>
                      <a:r>
                        <a:rPr lang="en-IN" sz="1000">
                          <a:solidFill>
                            <a:schemeClr val="tx2"/>
                          </a:solidFill>
                        </a:rPr>
                        <a:t>Ranking de </a:t>
                      </a:r>
                      <a:r>
                        <a:rPr lang="en-IN" sz="1000" err="1">
                          <a:solidFill>
                            <a:schemeClr val="tx2"/>
                          </a:solidFill>
                        </a:rPr>
                        <a:t>Economías</a:t>
                      </a:r>
                      <a:endParaRPr lang="en-IN" sz="1000">
                        <a:solidFill>
                          <a:schemeClr val="tx2"/>
                        </a:solidFill>
                      </a:endParaRPr>
                    </a:p>
                  </a:txBody>
                  <a:tcPr marL="27418" marR="27418" marT="27418" marB="27418">
                    <a:lnL w="12700" cmpd="sng">
                      <a:noFill/>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b"/>
                      <a:r>
                        <a:rPr lang="en-IN" sz="1000" b="1" i="0" u="none" strike="noStrike">
                          <a:solidFill>
                            <a:schemeClr val="bg1"/>
                          </a:solidFill>
                          <a:effectLst/>
                          <a:latin typeface="Arial" panose="020B0604020202020204" pitchFamily="34" charset="0"/>
                        </a:rPr>
                        <a:t>México</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algn="ctr" rtl="0" fontAlgn="b"/>
                      <a:r>
                        <a:rPr lang="en-IN" sz="1000" b="0" i="0" u="none" strike="noStrike">
                          <a:solidFill>
                            <a:schemeClr val="tx2"/>
                          </a:solidFill>
                          <a:effectLst/>
                          <a:latin typeface="Arial" panose="020B0604020202020204" pitchFamily="34" charset="0"/>
                        </a:rPr>
                        <a:t>Peru</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b"/>
                      <a:r>
                        <a:rPr lang="en-IN" sz="1000" b="0" i="0" u="none" strike="noStrike">
                          <a:solidFill>
                            <a:schemeClr val="tx2"/>
                          </a:solidFill>
                          <a:effectLst/>
                          <a:latin typeface="Arial" panose="020B0604020202020204" pitchFamily="34" charset="0"/>
                        </a:rPr>
                        <a:t>Colombia</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b"/>
                      <a:r>
                        <a:rPr lang="en-IN" sz="1000" b="0" i="0" u="none" strike="noStrike">
                          <a:solidFill>
                            <a:schemeClr val="tx2"/>
                          </a:solidFill>
                          <a:effectLst/>
                          <a:latin typeface="Arial" panose="020B0604020202020204" pitchFamily="34" charset="0"/>
                        </a:rPr>
                        <a:t>Argentina</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b"/>
                      <a:r>
                        <a:rPr lang="es-MX" sz="1000" b="0" i="0" u="none" strike="noStrike" noProof="0">
                          <a:solidFill>
                            <a:schemeClr val="tx2"/>
                          </a:solidFill>
                          <a:effectLst/>
                          <a:latin typeface="Arial" panose="020B0604020202020204" pitchFamily="34" charset="0"/>
                        </a:rPr>
                        <a:t>Brasil</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b"/>
                      <a:r>
                        <a:rPr lang="en-IN" sz="1000" b="0" i="0" u="none" strike="noStrike">
                          <a:solidFill>
                            <a:schemeClr val="tx2"/>
                          </a:solidFill>
                          <a:effectLst/>
                          <a:latin typeface="Arial" panose="020B0604020202020204" pitchFamily="34" charset="0"/>
                        </a:rPr>
                        <a:t>Chile</a:t>
                      </a:r>
                    </a:p>
                  </a:txBody>
                  <a:tcPr marL="27418" marR="27418" marT="27418" marB="27418"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220371">
                <a:tc>
                  <a:txBody>
                    <a:bodyPr/>
                    <a:lstStyle/>
                    <a:p>
                      <a:pPr algn="l" rtl="0" fontAlgn="b"/>
                      <a:r>
                        <a:rPr lang="en-IN" sz="1000" b="0" i="0" u="none" strike="noStrike" err="1">
                          <a:solidFill>
                            <a:srgbClr val="646464"/>
                          </a:solidFill>
                          <a:effectLst/>
                          <a:latin typeface="Arial" panose="020B0604020202020204" pitchFamily="34" charset="0"/>
                        </a:rPr>
                        <a:t>Facilidad</a:t>
                      </a:r>
                      <a:r>
                        <a:rPr lang="en-IN" sz="1000" b="0" i="0" u="none" strike="noStrike">
                          <a:solidFill>
                            <a:srgbClr val="646464"/>
                          </a:solidFill>
                          <a:effectLst/>
                          <a:latin typeface="Arial" panose="020B0604020202020204" pitchFamily="34" charset="0"/>
                        </a:rPr>
                        <a:t> </a:t>
                      </a:r>
                      <a:r>
                        <a:rPr lang="en-IN" sz="1000" b="0" i="0" u="none" strike="noStrike" err="1">
                          <a:solidFill>
                            <a:srgbClr val="646464"/>
                          </a:solidFill>
                          <a:effectLst/>
                          <a:latin typeface="Arial" panose="020B0604020202020204" pitchFamily="34" charset="0"/>
                        </a:rPr>
                        <a:t>pra</a:t>
                      </a:r>
                      <a:r>
                        <a:rPr lang="en-IN" sz="1000" b="0" i="0" u="none" strike="noStrike">
                          <a:solidFill>
                            <a:srgbClr val="646464"/>
                          </a:solidFill>
                          <a:effectLst/>
                          <a:latin typeface="Arial" panose="020B0604020202020204" pitchFamily="34" charset="0"/>
                        </a:rPr>
                        <a:t> </a:t>
                      </a:r>
                      <a:r>
                        <a:rPr lang="en-IN" sz="1000" b="0" i="0" u="none" strike="noStrike" err="1">
                          <a:solidFill>
                            <a:srgbClr val="646464"/>
                          </a:solidFill>
                          <a:effectLst/>
                          <a:latin typeface="Arial" panose="020B0604020202020204" pitchFamily="34" charset="0"/>
                        </a:rPr>
                        <a:t>hacer</a:t>
                      </a:r>
                      <a:r>
                        <a:rPr lang="en-IN" sz="1000" b="0" i="0" u="none" strike="noStrike">
                          <a:solidFill>
                            <a:srgbClr val="646464"/>
                          </a:solidFill>
                          <a:effectLst/>
                          <a:latin typeface="Arial" panose="020B0604020202020204" pitchFamily="34" charset="0"/>
                        </a:rPr>
                        <a:t> </a:t>
                      </a:r>
                      <a:r>
                        <a:rPr lang="en-IN" sz="1000" b="0" i="0" u="none" strike="noStrike" err="1">
                          <a:solidFill>
                            <a:srgbClr val="646464"/>
                          </a:solidFill>
                          <a:effectLst/>
                          <a:latin typeface="Arial" panose="020B0604020202020204" pitchFamily="34" charset="0"/>
                        </a:rPr>
                        <a:t>negocios</a:t>
                      </a:r>
                      <a:r>
                        <a:rPr lang="en-IN" sz="1000" b="0" i="0" u="none" strike="noStrike">
                          <a:solidFill>
                            <a:srgbClr val="646464"/>
                          </a:solidFill>
                          <a:effectLst/>
                          <a:latin typeface="Arial" panose="020B0604020202020204" pitchFamily="34" charset="0"/>
                        </a:rPr>
                        <a:t> (Mundial)</a:t>
                      </a:r>
                    </a:p>
                  </a:txBody>
                  <a:tcPr marL="27418" marR="27418" marT="27418" marB="27418" anchor="b">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IN" sz="1000" b="1" i="0" u="none" strike="noStrike">
                          <a:solidFill>
                            <a:srgbClr val="646464"/>
                          </a:solidFill>
                          <a:effectLst/>
                          <a:latin typeface="Arial" panose="020B0604020202020204" pitchFamily="34" charset="0"/>
                        </a:rPr>
                        <a:t>54</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IN" sz="1000" b="0" i="0" u="none" strike="noStrike">
                          <a:solidFill>
                            <a:srgbClr val="646464"/>
                          </a:solidFill>
                          <a:effectLst/>
                          <a:latin typeface="Arial" panose="020B0604020202020204" pitchFamily="34" charset="0"/>
                        </a:rPr>
                        <a:t>68</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IN" sz="1000" b="0" i="0" u="none" strike="noStrike">
                          <a:solidFill>
                            <a:srgbClr val="646464"/>
                          </a:solidFill>
                          <a:effectLst/>
                          <a:latin typeface="Arial" panose="020B0604020202020204" pitchFamily="34" charset="0"/>
                        </a:rPr>
                        <a:t>65</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IN" sz="1000" b="0" i="0" u="none" strike="noStrike">
                          <a:solidFill>
                            <a:srgbClr val="646464"/>
                          </a:solidFill>
                          <a:effectLst/>
                          <a:latin typeface="Arial" panose="020B0604020202020204" pitchFamily="34" charset="0"/>
                        </a:rPr>
                        <a:t>119</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IN" sz="1000" b="0" i="0" u="none" strike="noStrike">
                          <a:solidFill>
                            <a:srgbClr val="646464"/>
                          </a:solidFill>
                          <a:effectLst/>
                          <a:latin typeface="Arial" panose="020B0604020202020204" pitchFamily="34" charset="0"/>
                        </a:rPr>
                        <a:t>109</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IN" sz="1000" b="0" i="0" u="none" strike="noStrike">
                          <a:solidFill>
                            <a:srgbClr val="646464"/>
                          </a:solidFill>
                          <a:effectLst/>
                          <a:latin typeface="Arial" panose="020B0604020202020204" pitchFamily="34" charset="0"/>
                        </a:rPr>
                        <a:t>56</a:t>
                      </a:r>
                    </a:p>
                  </a:txBody>
                  <a:tcPr marL="27418" marR="27418" marT="27418" marB="27418"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7156">
                <a:tc>
                  <a:txBody>
                    <a:bodyPr/>
                    <a:lstStyle/>
                    <a:p>
                      <a:pPr algn="l" rtl="0" fontAlgn="b"/>
                      <a:r>
                        <a:rPr lang="en-IN" sz="1000" b="0" i="0" u="none" strike="noStrike">
                          <a:solidFill>
                            <a:srgbClr val="646464"/>
                          </a:solidFill>
                          <a:effectLst/>
                          <a:latin typeface="Arial" panose="020B0604020202020204" pitchFamily="34" charset="0"/>
                        </a:rPr>
                        <a:t>Ranking </a:t>
                      </a:r>
                      <a:r>
                        <a:rPr lang="en-IN" sz="1000" b="0" i="0" u="none" strike="noStrike" err="1">
                          <a:solidFill>
                            <a:srgbClr val="646464"/>
                          </a:solidFill>
                          <a:effectLst/>
                          <a:latin typeface="Arial" panose="020B0604020202020204" pitchFamily="34" charset="0"/>
                        </a:rPr>
                        <a:t>filtrado</a:t>
                      </a:r>
                      <a:r>
                        <a:rPr lang="en-IN" sz="1000" b="0" i="0" u="none" strike="noStrike">
                          <a:solidFill>
                            <a:srgbClr val="646464"/>
                          </a:solidFill>
                          <a:effectLst/>
                          <a:latin typeface="Arial" panose="020B0604020202020204" pitchFamily="34" charset="0"/>
                        </a:rPr>
                        <a:t> por region (LATAM)</a:t>
                      </a:r>
                    </a:p>
                  </a:txBody>
                  <a:tcPr marL="27418" marR="27418" marT="27418" marB="27418" anchor="b">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00" b="1" i="0" u="none" strike="noStrike">
                          <a:solidFill>
                            <a:srgbClr val="646464"/>
                          </a:solidFill>
                          <a:effectLst/>
                          <a:latin typeface="Arial" panose="020B0604020202020204" pitchFamily="34" charset="0"/>
                        </a:rPr>
                        <a:t>1</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00" b="0" i="0" u="none" strike="noStrike">
                          <a:solidFill>
                            <a:srgbClr val="646464"/>
                          </a:solidFill>
                          <a:effectLst/>
                          <a:latin typeface="Arial" panose="020B0604020202020204" pitchFamily="34" charset="0"/>
                        </a:rPr>
                        <a:t>5</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00" b="0" i="0" u="none" strike="noStrike">
                          <a:solidFill>
                            <a:srgbClr val="646464"/>
                          </a:solidFill>
                          <a:effectLst/>
                          <a:latin typeface="Arial" panose="020B0604020202020204" pitchFamily="34" charset="0"/>
                        </a:rPr>
                        <a:t>3</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00" b="0" i="0" u="none" strike="noStrike">
                          <a:solidFill>
                            <a:srgbClr val="646464"/>
                          </a:solidFill>
                          <a:effectLst/>
                          <a:latin typeface="Arial" panose="020B0604020202020204" pitchFamily="34" charset="0"/>
                        </a:rPr>
                        <a:t>18</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00" b="0" i="0" u="none" strike="noStrike">
                          <a:solidFill>
                            <a:srgbClr val="646464"/>
                          </a:solidFill>
                          <a:effectLst/>
                          <a:latin typeface="Arial" panose="020B0604020202020204" pitchFamily="34" charset="0"/>
                        </a:rPr>
                        <a:t>14</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00" b="0" i="0" u="none" strike="noStrike">
                          <a:solidFill>
                            <a:srgbClr val="646464"/>
                          </a:solidFill>
                          <a:effectLst/>
                          <a:latin typeface="Arial" panose="020B0604020202020204" pitchFamily="34" charset="0"/>
                        </a:rPr>
                        <a:t>2</a:t>
                      </a:r>
                    </a:p>
                  </a:txBody>
                  <a:tcPr marL="27418" marR="27418" marT="27418" marB="27418"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6" name="Group 5">
            <a:extLst>
              <a:ext uri="{FF2B5EF4-FFF2-40B4-BE49-F238E27FC236}">
                <a16:creationId xmlns:a16="http://schemas.microsoft.com/office/drawing/2014/main" id="{D627B530-7F62-4DD9-B9EB-E020FB2EAD05}"/>
              </a:ext>
            </a:extLst>
          </p:cNvPr>
          <p:cNvGrpSpPr/>
          <p:nvPr/>
        </p:nvGrpSpPr>
        <p:grpSpPr>
          <a:xfrm>
            <a:off x="597876" y="1825488"/>
            <a:ext cx="3099038" cy="2277315"/>
            <a:chOff x="609918" y="1824652"/>
            <a:chExt cx="3100652" cy="2278499"/>
          </a:xfrm>
        </p:grpSpPr>
        <p:sp>
          <p:nvSpPr>
            <p:cNvPr id="7" name="Rectangle 6">
              <a:extLst>
                <a:ext uri="{FF2B5EF4-FFF2-40B4-BE49-F238E27FC236}">
                  <a16:creationId xmlns:a16="http://schemas.microsoft.com/office/drawing/2014/main" id="{0D70E01C-AFD4-4F01-AD36-508345F2B66C}"/>
                </a:ext>
              </a:extLst>
            </p:cNvPr>
            <p:cNvSpPr>
              <a:spLocks/>
            </p:cNvSpPr>
            <p:nvPr/>
          </p:nvSpPr>
          <p:spPr>
            <a:xfrm>
              <a:off x="609918" y="1824652"/>
              <a:ext cx="1286150" cy="369267"/>
            </a:xfrm>
            <a:prstGeom prst="rect">
              <a:avLst/>
            </a:prstGeom>
          </p:spPr>
          <p:txBody>
            <a:bodyPr wrap="none" lIns="0" tIns="0" rIns="0" bIns="0">
              <a:spAutoFit/>
            </a:bodyPr>
            <a:lstStyle/>
            <a:p>
              <a:pPr defTabSz="913943"/>
              <a:r>
                <a:rPr lang="en-IN" sz="1399" b="1">
                  <a:solidFill>
                    <a:srgbClr val="333333"/>
                  </a:solidFill>
                  <a:latin typeface="EYInterstate Light" panose="02000506000000020004" pitchFamily="2" charset="0"/>
                </a:rPr>
                <a:t>130.2 </a:t>
              </a:r>
              <a:r>
                <a:rPr lang="en-IN" sz="1399" b="1" err="1">
                  <a:solidFill>
                    <a:srgbClr val="333333"/>
                  </a:solidFill>
                  <a:latin typeface="EYInterstate Light" panose="02000506000000020004" pitchFamily="2" charset="0"/>
                </a:rPr>
                <a:t>milliones</a:t>
              </a:r>
              <a:br>
                <a:rPr lang="en-IN" sz="999">
                  <a:solidFill>
                    <a:srgbClr val="646464"/>
                  </a:solidFill>
                  <a:latin typeface="EYInterstate Light" panose="02000506000000020004" pitchFamily="2" charset="0"/>
                </a:rPr>
              </a:br>
              <a:r>
                <a:rPr lang="en-IN" sz="999">
                  <a:solidFill>
                    <a:srgbClr val="646464"/>
                  </a:solidFill>
                  <a:latin typeface="EYInterstate Light" panose="02000506000000020004" pitchFamily="2" charset="0"/>
                </a:rPr>
                <a:t>Población </a:t>
              </a:r>
            </a:p>
          </p:txBody>
        </p:sp>
        <p:cxnSp>
          <p:nvCxnSpPr>
            <p:cNvPr id="8" name="Straight Connector 7">
              <a:extLst>
                <a:ext uri="{FF2B5EF4-FFF2-40B4-BE49-F238E27FC236}">
                  <a16:creationId xmlns:a16="http://schemas.microsoft.com/office/drawing/2014/main" id="{6D01146C-2B1A-4328-88F4-41893BA3A456}"/>
                </a:ext>
              </a:extLst>
            </p:cNvPr>
            <p:cNvCxnSpPr/>
            <p:nvPr/>
          </p:nvCxnSpPr>
          <p:spPr>
            <a:xfrm>
              <a:off x="609918" y="2247972"/>
              <a:ext cx="1335024" cy="0"/>
            </a:xfrm>
            <a:prstGeom prst="line">
              <a:avLst/>
            </a:prstGeom>
            <a:ln w="63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041F58B-5A20-47EE-862C-68B7A3AD5F24}"/>
                </a:ext>
              </a:extLst>
            </p:cNvPr>
            <p:cNvSpPr>
              <a:spLocks/>
            </p:cNvSpPr>
            <p:nvPr/>
          </p:nvSpPr>
          <p:spPr>
            <a:xfrm>
              <a:off x="609918" y="2301960"/>
              <a:ext cx="1457889" cy="354127"/>
            </a:xfrm>
            <a:prstGeom prst="rect">
              <a:avLst/>
            </a:prstGeom>
          </p:spPr>
          <p:txBody>
            <a:bodyPr wrap="none" lIns="0" tIns="0" rIns="0" bIns="0">
              <a:spAutoFit/>
            </a:bodyPr>
            <a:lstStyle/>
            <a:p>
              <a:pPr defTabSz="913943"/>
              <a:r>
                <a:rPr lang="en-IN" sz="1400" b="1">
                  <a:solidFill>
                    <a:srgbClr val="333333"/>
                  </a:solidFill>
                  <a:latin typeface="EYInterstate Light" panose="02000506000000020004" pitchFamily="2" charset="0"/>
                </a:rPr>
                <a:t>$1,293.04</a:t>
              </a:r>
            </a:p>
            <a:p>
              <a:pPr defTabSz="913943"/>
              <a:r>
                <a:rPr lang="en-IN" sz="900">
                  <a:solidFill>
                    <a:srgbClr val="646464"/>
                  </a:solidFill>
                  <a:latin typeface="EYInterstate Light" panose="02000506000000020004" pitchFamily="2" charset="0"/>
                </a:rPr>
                <a:t>PIB USD (Miles de </a:t>
              </a:r>
              <a:r>
                <a:rPr lang="en-IN" sz="900" err="1">
                  <a:solidFill>
                    <a:srgbClr val="646464"/>
                  </a:solidFill>
                  <a:latin typeface="EYInterstate Light" panose="02000506000000020004" pitchFamily="2" charset="0"/>
                </a:rPr>
                <a:t>millones</a:t>
              </a:r>
              <a:r>
                <a:rPr lang="en-IN" sz="900">
                  <a:solidFill>
                    <a:srgbClr val="646464"/>
                  </a:solidFill>
                  <a:latin typeface="EYInterstate Light" panose="02000506000000020004" pitchFamily="2" charset="0"/>
                </a:rPr>
                <a:t>) </a:t>
              </a:r>
            </a:p>
          </p:txBody>
        </p:sp>
        <p:cxnSp>
          <p:nvCxnSpPr>
            <p:cNvPr id="10" name="Straight Connector 9">
              <a:extLst>
                <a:ext uri="{FF2B5EF4-FFF2-40B4-BE49-F238E27FC236}">
                  <a16:creationId xmlns:a16="http://schemas.microsoft.com/office/drawing/2014/main" id="{8EAD812F-2C8F-40E2-896F-479EE97E3FC3}"/>
                </a:ext>
              </a:extLst>
            </p:cNvPr>
            <p:cNvCxnSpPr/>
            <p:nvPr/>
          </p:nvCxnSpPr>
          <p:spPr>
            <a:xfrm>
              <a:off x="609918" y="2725280"/>
              <a:ext cx="1335024" cy="0"/>
            </a:xfrm>
            <a:prstGeom prst="line">
              <a:avLst/>
            </a:prstGeom>
            <a:ln w="63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7843575-6578-41BE-8C71-61FFEE7B6B2F}"/>
                </a:ext>
              </a:extLst>
            </p:cNvPr>
            <p:cNvSpPr>
              <a:spLocks/>
            </p:cNvSpPr>
            <p:nvPr/>
          </p:nvSpPr>
          <p:spPr>
            <a:xfrm>
              <a:off x="609918" y="2779268"/>
              <a:ext cx="1106648" cy="369267"/>
            </a:xfrm>
            <a:prstGeom prst="rect">
              <a:avLst/>
            </a:prstGeom>
          </p:spPr>
          <p:txBody>
            <a:bodyPr wrap="none" lIns="0" tIns="0" rIns="0" bIns="0">
              <a:spAutoFit/>
            </a:bodyPr>
            <a:lstStyle/>
            <a:p>
              <a:pPr defTabSz="913943"/>
              <a:r>
                <a:rPr lang="it-IT" sz="1399" b="1">
                  <a:solidFill>
                    <a:srgbClr val="333333"/>
                  </a:solidFill>
                  <a:latin typeface="EYInterstate Light" panose="02000506000000020004" pitchFamily="2" charset="0"/>
                </a:rPr>
                <a:t>$9,926.4</a:t>
              </a:r>
            </a:p>
            <a:p>
              <a:pPr defTabSz="913943"/>
              <a:r>
                <a:rPr lang="it-IT" sz="999">
                  <a:solidFill>
                    <a:srgbClr val="646464"/>
                  </a:solidFill>
                  <a:latin typeface="EYInterstate Light" panose="02000506000000020004" pitchFamily="2" charset="0"/>
                </a:rPr>
                <a:t>PIB per capita USD</a:t>
              </a:r>
            </a:p>
          </p:txBody>
        </p:sp>
        <p:cxnSp>
          <p:nvCxnSpPr>
            <p:cNvPr id="12" name="Straight Connector 11">
              <a:extLst>
                <a:ext uri="{FF2B5EF4-FFF2-40B4-BE49-F238E27FC236}">
                  <a16:creationId xmlns:a16="http://schemas.microsoft.com/office/drawing/2014/main" id="{FF3088ED-FD5D-4BF8-AAD0-06AD6238FA55}"/>
                </a:ext>
              </a:extLst>
            </p:cNvPr>
            <p:cNvCxnSpPr/>
            <p:nvPr/>
          </p:nvCxnSpPr>
          <p:spPr>
            <a:xfrm>
              <a:off x="609918" y="3202588"/>
              <a:ext cx="1335024" cy="0"/>
            </a:xfrm>
            <a:prstGeom prst="line">
              <a:avLst/>
            </a:prstGeom>
            <a:ln w="63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3528E42-E49E-4ACF-B37C-E3192D7A8B35}"/>
                </a:ext>
              </a:extLst>
            </p:cNvPr>
            <p:cNvSpPr>
              <a:spLocks/>
            </p:cNvSpPr>
            <p:nvPr/>
          </p:nvSpPr>
          <p:spPr>
            <a:xfrm>
              <a:off x="609918" y="3256576"/>
              <a:ext cx="1361659" cy="369267"/>
            </a:xfrm>
            <a:prstGeom prst="rect">
              <a:avLst/>
            </a:prstGeom>
          </p:spPr>
          <p:txBody>
            <a:bodyPr wrap="none" lIns="0" tIns="0" rIns="0" bIns="0">
              <a:spAutoFit/>
            </a:bodyPr>
            <a:lstStyle/>
            <a:p>
              <a:pPr defTabSz="913943"/>
              <a:r>
                <a:rPr lang="it-IT" sz="1399" b="1">
                  <a:solidFill>
                    <a:srgbClr val="333333"/>
                  </a:solidFill>
                  <a:latin typeface="EYInterstate Light" panose="02000506000000020004" pitchFamily="2" charset="0"/>
                </a:rPr>
                <a:t>4.8%</a:t>
              </a:r>
            </a:p>
            <a:p>
              <a:pPr defTabSz="913943"/>
              <a:r>
                <a:rPr lang="it-IT" sz="999">
                  <a:solidFill>
                    <a:srgbClr val="646464"/>
                  </a:solidFill>
                  <a:latin typeface="EYInterstate Light" panose="02000506000000020004" pitchFamily="2" charset="0"/>
                </a:rPr>
                <a:t>Crecimiento económico</a:t>
              </a:r>
            </a:p>
          </p:txBody>
        </p:sp>
        <p:cxnSp>
          <p:nvCxnSpPr>
            <p:cNvPr id="14" name="Straight Connector 13">
              <a:extLst>
                <a:ext uri="{FF2B5EF4-FFF2-40B4-BE49-F238E27FC236}">
                  <a16:creationId xmlns:a16="http://schemas.microsoft.com/office/drawing/2014/main" id="{13C7E23B-3486-4D61-B32C-691401DEEF98}"/>
                </a:ext>
              </a:extLst>
            </p:cNvPr>
            <p:cNvCxnSpPr/>
            <p:nvPr/>
          </p:nvCxnSpPr>
          <p:spPr>
            <a:xfrm>
              <a:off x="609918" y="3679896"/>
              <a:ext cx="1335024" cy="0"/>
            </a:xfrm>
            <a:prstGeom prst="line">
              <a:avLst/>
            </a:prstGeom>
            <a:ln w="63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94EF0F5-4D3C-48D4-A282-8C084B7241C0}"/>
                </a:ext>
              </a:extLst>
            </p:cNvPr>
            <p:cNvSpPr>
              <a:spLocks/>
            </p:cNvSpPr>
            <p:nvPr/>
          </p:nvSpPr>
          <p:spPr>
            <a:xfrm>
              <a:off x="609918" y="3733884"/>
              <a:ext cx="842015" cy="369267"/>
            </a:xfrm>
            <a:prstGeom prst="rect">
              <a:avLst/>
            </a:prstGeom>
          </p:spPr>
          <p:txBody>
            <a:bodyPr wrap="none" lIns="0" tIns="0" rIns="0" bIns="0">
              <a:spAutoFit/>
            </a:bodyPr>
            <a:lstStyle/>
            <a:p>
              <a:pPr defTabSz="913943"/>
              <a:r>
                <a:rPr lang="it-IT" sz="1399" b="1">
                  <a:solidFill>
                    <a:srgbClr val="333333"/>
                  </a:solidFill>
                  <a:latin typeface="EYInterstate Light" panose="02000506000000020004" pitchFamily="2" charset="0"/>
                </a:rPr>
                <a:t>7.36%</a:t>
              </a:r>
            </a:p>
            <a:p>
              <a:pPr defTabSz="913943"/>
              <a:r>
                <a:rPr lang="it-IT" sz="999">
                  <a:solidFill>
                    <a:srgbClr val="646464"/>
                  </a:solidFill>
                  <a:latin typeface="EYInterstate Light" panose="02000506000000020004" pitchFamily="2" charset="0"/>
                </a:rPr>
                <a:t>Inflación anual</a:t>
              </a:r>
            </a:p>
          </p:txBody>
        </p:sp>
        <p:sp>
          <p:nvSpPr>
            <p:cNvPr id="16" name="Rectangle 15">
              <a:extLst>
                <a:ext uri="{FF2B5EF4-FFF2-40B4-BE49-F238E27FC236}">
                  <a16:creationId xmlns:a16="http://schemas.microsoft.com/office/drawing/2014/main" id="{B94F2CE3-C2AC-42ED-BBCF-F792B68B3D20}"/>
                </a:ext>
              </a:extLst>
            </p:cNvPr>
            <p:cNvSpPr>
              <a:spLocks/>
            </p:cNvSpPr>
            <p:nvPr/>
          </p:nvSpPr>
          <p:spPr>
            <a:xfrm>
              <a:off x="2084406" y="1824652"/>
              <a:ext cx="1119479" cy="369267"/>
            </a:xfrm>
            <a:prstGeom prst="rect">
              <a:avLst/>
            </a:prstGeom>
          </p:spPr>
          <p:txBody>
            <a:bodyPr wrap="none" lIns="0" tIns="0" rIns="0" bIns="0">
              <a:spAutoFit/>
            </a:bodyPr>
            <a:lstStyle/>
            <a:p>
              <a:pPr defTabSz="913943"/>
              <a:r>
                <a:rPr lang="it-IT" sz="1399" b="1">
                  <a:solidFill>
                    <a:srgbClr val="333333"/>
                  </a:solidFill>
                  <a:latin typeface="EYInterstate Light" panose="02000506000000020004" pitchFamily="2" charset="0"/>
                </a:rPr>
                <a:t>4.4%</a:t>
              </a:r>
            </a:p>
            <a:p>
              <a:pPr defTabSz="913943"/>
              <a:r>
                <a:rPr lang="it-IT" sz="999">
                  <a:solidFill>
                    <a:srgbClr val="646464"/>
                  </a:solidFill>
                  <a:latin typeface="EYInterstate Light" panose="02000506000000020004" pitchFamily="2" charset="0"/>
                </a:rPr>
                <a:t>Tasa de desempleo</a:t>
              </a:r>
            </a:p>
          </p:txBody>
        </p:sp>
        <p:sp>
          <p:nvSpPr>
            <p:cNvPr id="17" name="Rectangle 16">
              <a:extLst>
                <a:ext uri="{FF2B5EF4-FFF2-40B4-BE49-F238E27FC236}">
                  <a16:creationId xmlns:a16="http://schemas.microsoft.com/office/drawing/2014/main" id="{B2D5C055-821B-4802-A728-668445C33279}"/>
                </a:ext>
              </a:extLst>
            </p:cNvPr>
            <p:cNvSpPr>
              <a:spLocks/>
            </p:cNvSpPr>
            <p:nvPr/>
          </p:nvSpPr>
          <p:spPr>
            <a:xfrm>
              <a:off x="2084406" y="2301960"/>
              <a:ext cx="1626164" cy="369267"/>
            </a:xfrm>
            <a:prstGeom prst="rect">
              <a:avLst/>
            </a:prstGeom>
          </p:spPr>
          <p:txBody>
            <a:bodyPr wrap="none" lIns="0" tIns="0" rIns="0" bIns="0">
              <a:spAutoFit/>
            </a:bodyPr>
            <a:lstStyle/>
            <a:p>
              <a:pPr defTabSz="913943"/>
              <a:r>
                <a:rPr lang="en-IN" sz="1399" b="1">
                  <a:solidFill>
                    <a:srgbClr val="333333"/>
                  </a:solidFill>
                  <a:latin typeface="EYInterstate Light" panose="02000506000000020004" pitchFamily="2" charset="0"/>
                </a:rPr>
                <a:t>$494,224 </a:t>
              </a:r>
              <a:r>
                <a:rPr lang="en-IN" sz="1399" b="1" err="1">
                  <a:solidFill>
                    <a:srgbClr val="333333"/>
                  </a:solidFill>
                  <a:latin typeface="EYInterstate Light" panose="02000506000000020004" pitchFamily="2" charset="0"/>
                </a:rPr>
                <a:t>millones</a:t>
              </a:r>
              <a:br>
                <a:rPr lang="en-IN" sz="999">
                  <a:solidFill>
                    <a:srgbClr val="646464"/>
                  </a:solidFill>
                  <a:latin typeface="EYInterstate Light" panose="02000506000000020004" pitchFamily="2" charset="0"/>
                </a:rPr>
              </a:br>
              <a:r>
                <a:rPr lang="en-IN" sz="999" err="1">
                  <a:solidFill>
                    <a:srgbClr val="646464"/>
                  </a:solidFill>
                  <a:latin typeface="EYInterstate Light" panose="02000506000000020004" pitchFamily="2" charset="0"/>
                </a:rPr>
                <a:t>Exportaciones</a:t>
              </a:r>
              <a:r>
                <a:rPr lang="en-IN" sz="999">
                  <a:solidFill>
                    <a:srgbClr val="646464"/>
                  </a:solidFill>
                  <a:latin typeface="EYInterstate Light" panose="02000506000000020004" pitchFamily="2" charset="0"/>
                </a:rPr>
                <a:t> USD  </a:t>
              </a:r>
            </a:p>
          </p:txBody>
        </p:sp>
        <p:sp>
          <p:nvSpPr>
            <p:cNvPr id="18" name="Rectangle 17">
              <a:extLst>
                <a:ext uri="{FF2B5EF4-FFF2-40B4-BE49-F238E27FC236}">
                  <a16:creationId xmlns:a16="http://schemas.microsoft.com/office/drawing/2014/main" id="{394D7D64-A4ED-4225-980C-A233EE97EDE6}"/>
                </a:ext>
              </a:extLst>
            </p:cNvPr>
            <p:cNvSpPr>
              <a:spLocks/>
            </p:cNvSpPr>
            <p:nvPr/>
          </p:nvSpPr>
          <p:spPr>
            <a:xfrm>
              <a:off x="2084406" y="2779268"/>
              <a:ext cx="1570030" cy="369267"/>
            </a:xfrm>
            <a:prstGeom prst="rect">
              <a:avLst/>
            </a:prstGeom>
          </p:spPr>
          <p:txBody>
            <a:bodyPr wrap="none" lIns="0" tIns="0" rIns="0" bIns="0">
              <a:spAutoFit/>
            </a:bodyPr>
            <a:lstStyle/>
            <a:p>
              <a:pPr defTabSz="913943"/>
              <a:r>
                <a:rPr lang="en-IN" sz="1399" b="1">
                  <a:solidFill>
                    <a:srgbClr val="333333"/>
                  </a:solidFill>
                  <a:latin typeface="EYInterstate Light" panose="02000506000000020004" pitchFamily="2" charset="0"/>
                </a:rPr>
                <a:t>$505,715 </a:t>
              </a:r>
              <a:r>
                <a:rPr lang="en-IN" sz="1399" b="1" err="1">
                  <a:solidFill>
                    <a:srgbClr val="333333"/>
                  </a:solidFill>
                  <a:latin typeface="EYInterstate Light" panose="02000506000000020004" pitchFamily="2" charset="0"/>
                </a:rPr>
                <a:t>millones</a:t>
              </a:r>
              <a:br>
                <a:rPr lang="en-IN" sz="999">
                  <a:solidFill>
                    <a:srgbClr val="646464"/>
                  </a:solidFill>
                  <a:latin typeface="EYInterstate Light" panose="02000506000000020004" pitchFamily="2" charset="0"/>
                </a:rPr>
              </a:br>
              <a:r>
                <a:rPr lang="en-IN" sz="999" err="1">
                  <a:solidFill>
                    <a:srgbClr val="646464"/>
                  </a:solidFill>
                  <a:latin typeface="EYInterstate Light" panose="02000506000000020004" pitchFamily="2" charset="0"/>
                </a:rPr>
                <a:t>Importaciones</a:t>
              </a:r>
              <a:r>
                <a:rPr lang="en-IN" sz="999">
                  <a:solidFill>
                    <a:srgbClr val="646464"/>
                  </a:solidFill>
                  <a:latin typeface="EYInterstate Light" panose="02000506000000020004" pitchFamily="2" charset="0"/>
                </a:rPr>
                <a:t> USD </a:t>
              </a:r>
            </a:p>
          </p:txBody>
        </p:sp>
        <p:cxnSp>
          <p:nvCxnSpPr>
            <p:cNvPr id="19" name="Straight Connector 18">
              <a:extLst>
                <a:ext uri="{FF2B5EF4-FFF2-40B4-BE49-F238E27FC236}">
                  <a16:creationId xmlns:a16="http://schemas.microsoft.com/office/drawing/2014/main" id="{500477E4-8AA0-46E3-8DBC-EB302C66A867}"/>
                </a:ext>
              </a:extLst>
            </p:cNvPr>
            <p:cNvCxnSpPr/>
            <p:nvPr/>
          </p:nvCxnSpPr>
          <p:spPr>
            <a:xfrm>
              <a:off x="2084406" y="2247972"/>
              <a:ext cx="1322341" cy="0"/>
            </a:xfrm>
            <a:prstGeom prst="line">
              <a:avLst/>
            </a:prstGeom>
            <a:ln w="63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62AA5D8-64F2-4920-87B7-936CE66C554A}"/>
                </a:ext>
              </a:extLst>
            </p:cNvPr>
            <p:cNvCxnSpPr/>
            <p:nvPr/>
          </p:nvCxnSpPr>
          <p:spPr>
            <a:xfrm>
              <a:off x="2084406" y="2725280"/>
              <a:ext cx="1322341" cy="0"/>
            </a:xfrm>
            <a:prstGeom prst="line">
              <a:avLst/>
            </a:prstGeom>
            <a:ln w="63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BD12E0E-9D07-4131-8221-417EEE719059}"/>
                </a:ext>
              </a:extLst>
            </p:cNvPr>
            <p:cNvCxnSpPr/>
            <p:nvPr/>
          </p:nvCxnSpPr>
          <p:spPr>
            <a:xfrm>
              <a:off x="2084406" y="3202588"/>
              <a:ext cx="1322341" cy="0"/>
            </a:xfrm>
            <a:prstGeom prst="line">
              <a:avLst/>
            </a:prstGeom>
            <a:ln w="63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AF766290-33AE-4A8F-A07D-972EBEFF996A}"/>
                </a:ext>
              </a:extLst>
            </p:cNvPr>
            <p:cNvSpPr>
              <a:spLocks/>
            </p:cNvSpPr>
            <p:nvPr/>
          </p:nvSpPr>
          <p:spPr>
            <a:xfrm>
              <a:off x="2084406" y="3256576"/>
              <a:ext cx="1523518" cy="369267"/>
            </a:xfrm>
            <a:prstGeom prst="rect">
              <a:avLst/>
            </a:prstGeom>
          </p:spPr>
          <p:txBody>
            <a:bodyPr wrap="none" lIns="0" tIns="0" rIns="0" bIns="0">
              <a:spAutoFit/>
            </a:bodyPr>
            <a:lstStyle/>
            <a:p>
              <a:pPr defTabSz="913943"/>
              <a:r>
                <a:rPr lang="en-IN" sz="1399" b="1">
                  <a:solidFill>
                    <a:srgbClr val="333333"/>
                  </a:solidFill>
                  <a:latin typeface="EYInterstate Light" panose="02000506000000020004" pitchFamily="2" charset="0"/>
                </a:rPr>
                <a:t>$-19,456 </a:t>
              </a:r>
              <a:r>
                <a:rPr lang="en-IN" sz="1399" b="1" err="1">
                  <a:solidFill>
                    <a:srgbClr val="333333"/>
                  </a:solidFill>
                  <a:latin typeface="EYInterstate Light" panose="02000506000000020004" pitchFamily="2" charset="0"/>
                </a:rPr>
                <a:t>millones</a:t>
              </a:r>
              <a:br>
                <a:rPr lang="en-IN" sz="999">
                  <a:solidFill>
                    <a:srgbClr val="646464"/>
                  </a:solidFill>
                  <a:latin typeface="EYInterstate Light" panose="02000506000000020004" pitchFamily="2" charset="0"/>
                </a:rPr>
              </a:br>
              <a:r>
                <a:rPr lang="en-IN" sz="999" err="1">
                  <a:solidFill>
                    <a:srgbClr val="646464"/>
                  </a:solidFill>
                  <a:latin typeface="EYInterstate Light" panose="02000506000000020004" pitchFamily="2" charset="0"/>
                </a:rPr>
                <a:t>Blanaza</a:t>
              </a:r>
              <a:r>
                <a:rPr lang="en-IN" sz="999">
                  <a:solidFill>
                    <a:srgbClr val="646464"/>
                  </a:solidFill>
                  <a:latin typeface="EYInterstate Light" panose="02000506000000020004" pitchFamily="2" charset="0"/>
                </a:rPr>
                <a:t> </a:t>
              </a:r>
              <a:r>
                <a:rPr lang="en-IN" sz="999" err="1">
                  <a:solidFill>
                    <a:srgbClr val="646464"/>
                  </a:solidFill>
                  <a:latin typeface="EYInterstate Light" panose="02000506000000020004" pitchFamily="2" charset="0"/>
                </a:rPr>
                <a:t>comercial</a:t>
              </a:r>
              <a:r>
                <a:rPr lang="en-IN" sz="999">
                  <a:solidFill>
                    <a:srgbClr val="646464"/>
                  </a:solidFill>
                  <a:latin typeface="EYInterstate Light" panose="02000506000000020004" pitchFamily="2" charset="0"/>
                </a:rPr>
                <a:t>— USD </a:t>
              </a:r>
            </a:p>
          </p:txBody>
        </p:sp>
      </p:grpSp>
      <p:cxnSp>
        <p:nvCxnSpPr>
          <p:cNvPr id="23" name="Straight Connector 22">
            <a:extLst>
              <a:ext uri="{FF2B5EF4-FFF2-40B4-BE49-F238E27FC236}">
                <a16:creationId xmlns:a16="http://schemas.microsoft.com/office/drawing/2014/main" id="{198B66DB-CF42-4554-AADB-780D631A089A}"/>
              </a:ext>
            </a:extLst>
          </p:cNvPr>
          <p:cNvCxnSpPr/>
          <p:nvPr/>
        </p:nvCxnSpPr>
        <p:spPr>
          <a:xfrm>
            <a:off x="607887" y="4419567"/>
            <a:ext cx="10976227" cy="0"/>
          </a:xfrm>
          <a:prstGeom prst="line">
            <a:avLst/>
          </a:prstGeom>
          <a:ln w="9525">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24" name="Content Placeholder 1282">
            <a:extLst>
              <a:ext uri="{FF2B5EF4-FFF2-40B4-BE49-F238E27FC236}">
                <a16:creationId xmlns:a16="http://schemas.microsoft.com/office/drawing/2014/main" id="{CE92A21A-1FF6-4F42-A34F-F9FC6F2DBE6A}"/>
              </a:ext>
            </a:extLst>
          </p:cNvPr>
          <p:cNvSpPr txBox="1">
            <a:spLocks/>
          </p:cNvSpPr>
          <p:nvPr/>
        </p:nvSpPr>
        <p:spPr bwMode="gray">
          <a:xfrm>
            <a:off x="8802485" y="1453996"/>
            <a:ext cx="2809905" cy="307617"/>
          </a:xfrm>
          <a:prstGeom prst="rect">
            <a:avLst/>
          </a:prstGeom>
          <a:solidFill>
            <a:srgbClr val="808080"/>
          </a:solidFill>
        </p:spPr>
        <p:txBody>
          <a:bodyPr vert="horz" wrap="none" lIns="45696" tIns="45696" rIns="45696" bIns="45696" rtlCol="0" anchor="ctr" anchorCtr="0">
            <a:noAutofit/>
          </a:bodyPr>
          <a:lstStyle>
            <a:lvl1pPr marL="0" indent="0" algn="l" defTabSz="1043056" rtl="0" eaLnBrk="1" latinLnBrk="0" hangingPunct="1">
              <a:spcBef>
                <a:spcPts val="0"/>
              </a:spcBef>
              <a:spcAft>
                <a:spcPts val="500"/>
              </a:spcAft>
              <a:buFont typeface="Arial" pitchFamily="34" charset="0"/>
              <a:buNone/>
              <a:defRPr sz="1000" kern="1200">
                <a:solidFill>
                  <a:srgbClr val="404040"/>
                </a:solidFill>
                <a:latin typeface="+mn-lt"/>
                <a:ea typeface="+mn-ea"/>
                <a:cs typeface="+mn-cs"/>
              </a:defRPr>
            </a:lvl1pPr>
            <a:lvl2pPr marL="0" indent="0" algn="l" defTabSz="1043056" rtl="0" eaLnBrk="1" latinLnBrk="0" hangingPunct="1">
              <a:spcBef>
                <a:spcPts val="200"/>
              </a:spcBef>
              <a:spcAft>
                <a:spcPts val="500"/>
              </a:spcAft>
              <a:buFontTx/>
              <a:buNone/>
              <a:defRPr sz="1400" b="1" kern="1200">
                <a:solidFill>
                  <a:srgbClr val="404040"/>
                </a:solidFill>
                <a:latin typeface="+mn-lt"/>
                <a:ea typeface="+mn-ea"/>
                <a:cs typeface="+mn-cs"/>
              </a:defRPr>
            </a:lvl2pPr>
            <a:lvl3pPr marL="0" indent="0" algn="l" defTabSz="1043056" rtl="0" eaLnBrk="1" latinLnBrk="0" hangingPunct="1">
              <a:spcBef>
                <a:spcPts val="200"/>
              </a:spcBef>
              <a:spcAft>
                <a:spcPts val="500"/>
              </a:spcAft>
              <a:buFontTx/>
              <a:buNone/>
              <a:defRPr sz="1200" b="1" kern="1200">
                <a:solidFill>
                  <a:srgbClr val="404040"/>
                </a:solidFill>
                <a:latin typeface="+mn-lt"/>
                <a:ea typeface="+mn-ea"/>
                <a:cs typeface="+mn-cs"/>
              </a:defRPr>
            </a:lvl3pPr>
            <a:lvl4pPr marL="177800" indent="-177800" algn="l" defTabSz="1043056" rtl="0" eaLnBrk="1" latinLnBrk="0" hangingPunct="1">
              <a:spcBef>
                <a:spcPts val="0"/>
              </a:spcBef>
              <a:spcAft>
                <a:spcPts val="500"/>
              </a:spcAft>
              <a:buSzPct val="70000"/>
              <a:buFont typeface="Arial" pitchFamily="34" charset="0"/>
              <a:buChar char="►"/>
              <a:defRPr sz="1000" kern="1200">
                <a:solidFill>
                  <a:srgbClr val="404040"/>
                </a:solidFill>
                <a:latin typeface="+mn-lt"/>
                <a:ea typeface="+mn-ea"/>
                <a:cs typeface="+mn-cs"/>
              </a:defRPr>
            </a:lvl4pPr>
            <a:lvl5pPr marL="342900" indent="-165100" algn="l" defTabSz="1043056" rtl="0" eaLnBrk="1" latinLnBrk="0" hangingPunct="1">
              <a:spcBef>
                <a:spcPts val="0"/>
              </a:spcBef>
              <a:spcAft>
                <a:spcPts val="500"/>
              </a:spcAft>
              <a:buSzPct val="70000"/>
              <a:buFont typeface="Arial" pitchFamily="34" charset="0"/>
              <a:buChar char="►"/>
              <a:defRPr sz="1000" kern="1200">
                <a:solidFill>
                  <a:srgbClr val="404040"/>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defTabSz="1042534">
              <a:spcAft>
                <a:spcPts val="0"/>
              </a:spcAft>
            </a:pPr>
            <a:r>
              <a:rPr lang="en-US" sz="1199" b="1" err="1">
                <a:solidFill>
                  <a:srgbClr val="FFFFFF"/>
                </a:solidFill>
                <a:latin typeface="EYInterstate Light" panose="02000506000000020004" pitchFamily="2" charset="0"/>
              </a:rPr>
              <a:t>Información</a:t>
            </a:r>
            <a:r>
              <a:rPr lang="en-US" sz="1199" b="1">
                <a:solidFill>
                  <a:srgbClr val="FFFFFF"/>
                </a:solidFill>
                <a:latin typeface="EYInterstate Light" panose="02000506000000020004" pitchFamily="2" charset="0"/>
              </a:rPr>
              <a:t> </a:t>
            </a:r>
            <a:r>
              <a:rPr lang="en-US" sz="1199" b="1" err="1">
                <a:solidFill>
                  <a:srgbClr val="FFFFFF"/>
                </a:solidFill>
                <a:latin typeface="EYInterstate Light" panose="02000506000000020004" pitchFamily="2" charset="0"/>
              </a:rPr>
              <a:t>minera</a:t>
            </a:r>
            <a:r>
              <a:rPr lang="en-US" sz="1199" b="1">
                <a:solidFill>
                  <a:srgbClr val="FFFFFF"/>
                </a:solidFill>
                <a:latin typeface="EYInterstate Light" panose="02000506000000020004" pitchFamily="2" charset="0"/>
              </a:rPr>
              <a:t> 2021</a:t>
            </a:r>
          </a:p>
        </p:txBody>
      </p:sp>
      <p:sp>
        <p:nvSpPr>
          <p:cNvPr id="25" name="Rectangle 24">
            <a:extLst>
              <a:ext uri="{FF2B5EF4-FFF2-40B4-BE49-F238E27FC236}">
                <a16:creationId xmlns:a16="http://schemas.microsoft.com/office/drawing/2014/main" id="{89A33E21-3F4F-4814-99D7-B3520AB4F8E1}"/>
              </a:ext>
            </a:extLst>
          </p:cNvPr>
          <p:cNvSpPr/>
          <p:nvPr/>
        </p:nvSpPr>
        <p:spPr>
          <a:xfrm>
            <a:off x="8806643" y="1837513"/>
            <a:ext cx="2166510" cy="369140"/>
          </a:xfrm>
          <a:prstGeom prst="rect">
            <a:avLst/>
          </a:prstGeom>
        </p:spPr>
        <p:txBody>
          <a:bodyPr wrap="square" lIns="0" tIns="0" rIns="0" bIns="0">
            <a:spAutoFit/>
          </a:bodyPr>
          <a:lstStyle/>
          <a:p>
            <a:pPr defTabSz="913943"/>
            <a:r>
              <a:rPr lang="en-IN" sz="1399" b="1">
                <a:solidFill>
                  <a:srgbClr val="333333"/>
                </a:solidFill>
                <a:latin typeface="EYInterstate Light" panose="02000506000000020004" pitchFamily="2" charset="0"/>
              </a:rPr>
              <a:t>413,000</a:t>
            </a:r>
            <a:br>
              <a:rPr lang="en-IN" sz="999">
                <a:solidFill>
                  <a:srgbClr val="646464"/>
                </a:solidFill>
                <a:latin typeface="EYInterstate Light" panose="02000506000000020004" pitchFamily="2" charset="0"/>
              </a:rPr>
            </a:br>
            <a:r>
              <a:rPr lang="en-IN" sz="999" err="1">
                <a:solidFill>
                  <a:srgbClr val="646464"/>
                </a:solidFill>
                <a:latin typeface="EYInterstate Light" panose="02000506000000020004" pitchFamily="2" charset="0"/>
              </a:rPr>
              <a:t>Empleos</a:t>
            </a:r>
            <a:r>
              <a:rPr lang="en-IN" sz="999">
                <a:solidFill>
                  <a:srgbClr val="646464"/>
                </a:solidFill>
                <a:latin typeface="EYInterstate Light" panose="02000506000000020004" pitchFamily="2" charset="0"/>
              </a:rPr>
              <a:t> </a:t>
            </a:r>
            <a:r>
              <a:rPr lang="en-IN" sz="999" err="1">
                <a:solidFill>
                  <a:srgbClr val="646464"/>
                </a:solidFill>
                <a:latin typeface="EYInterstate Light" panose="02000506000000020004" pitchFamily="2" charset="0"/>
              </a:rPr>
              <a:t>directos</a:t>
            </a:r>
            <a:r>
              <a:rPr lang="en-IN" sz="999">
                <a:solidFill>
                  <a:srgbClr val="646464"/>
                </a:solidFill>
                <a:latin typeface="EYInterstate Light" panose="02000506000000020004" pitchFamily="2" charset="0"/>
              </a:rPr>
              <a:t> (15% </a:t>
            </a:r>
            <a:r>
              <a:rPr lang="en-IN" sz="999" err="1">
                <a:solidFill>
                  <a:srgbClr val="646464"/>
                </a:solidFill>
                <a:latin typeface="EYInterstate Light" panose="02000506000000020004" pitchFamily="2" charset="0"/>
              </a:rPr>
              <a:t>mujeres</a:t>
            </a:r>
            <a:r>
              <a:rPr lang="en-IN" sz="999">
                <a:solidFill>
                  <a:srgbClr val="646464"/>
                </a:solidFill>
                <a:latin typeface="EYInterstate Light" panose="02000506000000020004" pitchFamily="2" charset="0"/>
              </a:rPr>
              <a:t>)</a:t>
            </a:r>
          </a:p>
        </p:txBody>
      </p:sp>
      <p:cxnSp>
        <p:nvCxnSpPr>
          <p:cNvPr id="26" name="Straight Connector 25">
            <a:extLst>
              <a:ext uri="{FF2B5EF4-FFF2-40B4-BE49-F238E27FC236}">
                <a16:creationId xmlns:a16="http://schemas.microsoft.com/office/drawing/2014/main" id="{BF1353A1-26B8-4B42-A197-0BEA5357554E}"/>
              </a:ext>
            </a:extLst>
          </p:cNvPr>
          <p:cNvCxnSpPr/>
          <p:nvPr/>
        </p:nvCxnSpPr>
        <p:spPr>
          <a:xfrm>
            <a:off x="8806643" y="2718909"/>
            <a:ext cx="2794594" cy="0"/>
          </a:xfrm>
          <a:prstGeom prst="line">
            <a:avLst/>
          </a:prstGeom>
          <a:ln w="63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7E1695D2-EA6D-40CB-8688-C3B82BA969C9}"/>
              </a:ext>
            </a:extLst>
          </p:cNvPr>
          <p:cNvSpPr/>
          <p:nvPr/>
        </p:nvSpPr>
        <p:spPr>
          <a:xfrm>
            <a:off x="8806643" y="2765914"/>
            <a:ext cx="2110979" cy="369140"/>
          </a:xfrm>
          <a:prstGeom prst="rect">
            <a:avLst/>
          </a:prstGeom>
        </p:spPr>
        <p:txBody>
          <a:bodyPr wrap="square" lIns="0" tIns="0" rIns="0" bIns="0">
            <a:spAutoFit/>
          </a:bodyPr>
          <a:lstStyle/>
          <a:p>
            <a:pPr defTabSz="913943"/>
            <a:r>
              <a:rPr lang="en-IN" sz="1399" b="1">
                <a:solidFill>
                  <a:srgbClr val="333333"/>
                </a:solidFill>
                <a:latin typeface="EYInterstate Light" panose="02000506000000020004" pitchFamily="2" charset="0"/>
              </a:rPr>
              <a:t>USD $1.85 mil </a:t>
            </a:r>
            <a:r>
              <a:rPr lang="en-IN" sz="1399" b="1" err="1">
                <a:solidFill>
                  <a:srgbClr val="333333"/>
                </a:solidFill>
                <a:latin typeface="EYInterstate Light" panose="02000506000000020004" pitchFamily="2" charset="0"/>
              </a:rPr>
              <a:t>millones</a:t>
            </a:r>
            <a:br>
              <a:rPr lang="en-IN" sz="999">
                <a:solidFill>
                  <a:srgbClr val="646464"/>
                </a:solidFill>
                <a:latin typeface="EYInterstate Light" panose="02000506000000020004" pitchFamily="2" charset="0"/>
              </a:rPr>
            </a:br>
            <a:r>
              <a:rPr lang="es-MX" sz="999">
                <a:solidFill>
                  <a:srgbClr val="646464"/>
                </a:solidFill>
                <a:latin typeface="EYInterstate Light" panose="02000506000000020004" pitchFamily="2" charset="0"/>
              </a:rPr>
              <a:t>Ingresos por impuesto sobre la renta</a:t>
            </a:r>
            <a:endParaRPr lang="en-IN" sz="999">
              <a:solidFill>
                <a:srgbClr val="646464"/>
              </a:solidFill>
              <a:latin typeface="EYInterstate Light" panose="02000506000000020004" pitchFamily="2" charset="0"/>
            </a:endParaRPr>
          </a:p>
        </p:txBody>
      </p:sp>
      <p:cxnSp>
        <p:nvCxnSpPr>
          <p:cNvPr id="28" name="Straight Connector 27">
            <a:extLst>
              <a:ext uri="{FF2B5EF4-FFF2-40B4-BE49-F238E27FC236}">
                <a16:creationId xmlns:a16="http://schemas.microsoft.com/office/drawing/2014/main" id="{FE173457-9244-4135-8837-85687FCAF25C}"/>
              </a:ext>
            </a:extLst>
          </p:cNvPr>
          <p:cNvCxnSpPr/>
          <p:nvPr/>
        </p:nvCxnSpPr>
        <p:spPr>
          <a:xfrm>
            <a:off x="8806643" y="3216364"/>
            <a:ext cx="2794594" cy="0"/>
          </a:xfrm>
          <a:prstGeom prst="line">
            <a:avLst/>
          </a:prstGeom>
          <a:ln w="63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9E041977-3128-4835-BE82-3727D83F7184}"/>
              </a:ext>
            </a:extLst>
          </p:cNvPr>
          <p:cNvSpPr/>
          <p:nvPr/>
        </p:nvSpPr>
        <p:spPr>
          <a:xfrm>
            <a:off x="8806643" y="3279873"/>
            <a:ext cx="2414635" cy="584391"/>
          </a:xfrm>
          <a:prstGeom prst="rect">
            <a:avLst/>
          </a:prstGeom>
        </p:spPr>
        <p:txBody>
          <a:bodyPr wrap="square" lIns="0" tIns="0" rIns="0" bIns="0">
            <a:spAutoFit/>
          </a:bodyPr>
          <a:lstStyle/>
          <a:p>
            <a:pPr defTabSz="913943"/>
            <a:r>
              <a:rPr lang="en-IN" sz="1399" b="1">
                <a:solidFill>
                  <a:srgbClr val="333333"/>
                </a:solidFill>
                <a:latin typeface="EYInterstate Light" panose="02000506000000020004" pitchFamily="2" charset="0"/>
              </a:rPr>
              <a:t>USD $3.2 miles de </a:t>
            </a:r>
            <a:r>
              <a:rPr lang="en-IN" sz="1399" b="1" err="1">
                <a:solidFill>
                  <a:srgbClr val="333333"/>
                </a:solidFill>
                <a:latin typeface="EYInterstate Light" panose="02000506000000020004" pitchFamily="2" charset="0"/>
              </a:rPr>
              <a:t>milliones</a:t>
            </a:r>
            <a:r>
              <a:rPr lang="en-IN" sz="1399" b="1">
                <a:solidFill>
                  <a:srgbClr val="333333"/>
                </a:solidFill>
                <a:latin typeface="EYInterstate Light" panose="02000506000000020004" pitchFamily="2" charset="0"/>
              </a:rPr>
              <a:t> (+124% vs. FY20)</a:t>
            </a:r>
            <a:br>
              <a:rPr lang="en-IN" sz="999">
                <a:solidFill>
                  <a:srgbClr val="646464"/>
                </a:solidFill>
                <a:latin typeface="EYInterstate Light" panose="02000506000000020004" pitchFamily="2" charset="0"/>
              </a:rPr>
            </a:br>
            <a:r>
              <a:rPr lang="en-IN" sz="999" err="1">
                <a:solidFill>
                  <a:srgbClr val="646464"/>
                </a:solidFill>
                <a:latin typeface="EYInterstate Light" panose="02000506000000020004" pitchFamily="2" charset="0"/>
              </a:rPr>
              <a:t>Recaudación</a:t>
            </a:r>
            <a:r>
              <a:rPr lang="en-IN" sz="999">
                <a:solidFill>
                  <a:srgbClr val="646464"/>
                </a:solidFill>
                <a:latin typeface="EYInterstate Light" panose="02000506000000020004" pitchFamily="2" charset="0"/>
              </a:rPr>
              <a:t> total </a:t>
            </a:r>
          </a:p>
        </p:txBody>
      </p:sp>
      <p:sp>
        <p:nvSpPr>
          <p:cNvPr id="30" name="Content Placeholder 1282">
            <a:extLst>
              <a:ext uri="{FF2B5EF4-FFF2-40B4-BE49-F238E27FC236}">
                <a16:creationId xmlns:a16="http://schemas.microsoft.com/office/drawing/2014/main" id="{70684B48-AA89-41EB-AEB4-E6B9A340CE3E}"/>
              </a:ext>
            </a:extLst>
          </p:cNvPr>
          <p:cNvSpPr txBox="1">
            <a:spLocks/>
          </p:cNvSpPr>
          <p:nvPr/>
        </p:nvSpPr>
        <p:spPr bwMode="gray">
          <a:xfrm>
            <a:off x="3846308" y="1441971"/>
            <a:ext cx="4721813" cy="328954"/>
          </a:xfrm>
          <a:prstGeom prst="rect">
            <a:avLst/>
          </a:prstGeom>
          <a:solidFill>
            <a:srgbClr val="FFE600"/>
          </a:solidFill>
          <a:ln>
            <a:solidFill>
              <a:srgbClr val="FFE600"/>
            </a:solidFill>
          </a:ln>
        </p:spPr>
        <p:txBody>
          <a:bodyPr vert="horz" wrap="none" lIns="45696" tIns="45696" rIns="45696" bIns="45696" rtlCol="0" anchor="ctr" anchorCtr="0">
            <a:noAutofit/>
          </a:bodyPr>
          <a:lstStyle>
            <a:lvl1pPr marL="0" indent="0" algn="l" defTabSz="1043056" rtl="0" eaLnBrk="1" latinLnBrk="0" hangingPunct="1">
              <a:spcBef>
                <a:spcPts val="0"/>
              </a:spcBef>
              <a:spcAft>
                <a:spcPts val="500"/>
              </a:spcAft>
              <a:buFont typeface="Arial" pitchFamily="34" charset="0"/>
              <a:buNone/>
              <a:defRPr sz="1000" kern="1200">
                <a:solidFill>
                  <a:srgbClr val="404040"/>
                </a:solidFill>
                <a:latin typeface="+mn-lt"/>
                <a:ea typeface="+mn-ea"/>
                <a:cs typeface="+mn-cs"/>
              </a:defRPr>
            </a:lvl1pPr>
            <a:lvl2pPr marL="0" indent="0" algn="l" defTabSz="1043056" rtl="0" eaLnBrk="1" latinLnBrk="0" hangingPunct="1">
              <a:spcBef>
                <a:spcPts val="200"/>
              </a:spcBef>
              <a:spcAft>
                <a:spcPts val="500"/>
              </a:spcAft>
              <a:buFontTx/>
              <a:buNone/>
              <a:defRPr sz="1400" b="1" kern="1200">
                <a:solidFill>
                  <a:srgbClr val="404040"/>
                </a:solidFill>
                <a:latin typeface="+mn-lt"/>
                <a:ea typeface="+mn-ea"/>
                <a:cs typeface="+mn-cs"/>
              </a:defRPr>
            </a:lvl2pPr>
            <a:lvl3pPr marL="0" indent="0" algn="l" defTabSz="1043056" rtl="0" eaLnBrk="1" latinLnBrk="0" hangingPunct="1">
              <a:spcBef>
                <a:spcPts val="200"/>
              </a:spcBef>
              <a:spcAft>
                <a:spcPts val="500"/>
              </a:spcAft>
              <a:buFontTx/>
              <a:buNone/>
              <a:defRPr sz="1200" b="1" kern="1200">
                <a:solidFill>
                  <a:srgbClr val="404040"/>
                </a:solidFill>
                <a:latin typeface="+mn-lt"/>
                <a:ea typeface="+mn-ea"/>
                <a:cs typeface="+mn-cs"/>
              </a:defRPr>
            </a:lvl3pPr>
            <a:lvl4pPr marL="177800" indent="-177800" algn="l" defTabSz="1043056" rtl="0" eaLnBrk="1" latinLnBrk="0" hangingPunct="1">
              <a:spcBef>
                <a:spcPts val="0"/>
              </a:spcBef>
              <a:spcAft>
                <a:spcPts val="500"/>
              </a:spcAft>
              <a:buSzPct val="70000"/>
              <a:buFont typeface="Arial" pitchFamily="34" charset="0"/>
              <a:buChar char="►"/>
              <a:defRPr sz="1000" kern="1200">
                <a:solidFill>
                  <a:srgbClr val="404040"/>
                </a:solidFill>
                <a:latin typeface="+mn-lt"/>
                <a:ea typeface="+mn-ea"/>
                <a:cs typeface="+mn-cs"/>
              </a:defRPr>
            </a:lvl4pPr>
            <a:lvl5pPr marL="342900" indent="-165100" algn="l" defTabSz="1043056" rtl="0" eaLnBrk="1" latinLnBrk="0" hangingPunct="1">
              <a:spcBef>
                <a:spcPts val="0"/>
              </a:spcBef>
              <a:spcAft>
                <a:spcPts val="500"/>
              </a:spcAft>
              <a:buSzPct val="70000"/>
              <a:buFont typeface="Arial" pitchFamily="34" charset="0"/>
              <a:buChar char="►"/>
              <a:defRPr sz="1000" kern="1200">
                <a:solidFill>
                  <a:srgbClr val="404040"/>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defTabSz="1042534">
              <a:spcAft>
                <a:spcPts val="0"/>
              </a:spcAft>
            </a:pPr>
            <a:r>
              <a:rPr lang="en-US" sz="1199" b="1">
                <a:solidFill>
                  <a:schemeClr val="bg1"/>
                </a:solidFill>
                <a:latin typeface="EYInterstate Light" panose="02000506000000020004" pitchFamily="2" charset="0"/>
              </a:rPr>
              <a:t>Mexico</a:t>
            </a:r>
          </a:p>
        </p:txBody>
      </p:sp>
      <p:grpSp>
        <p:nvGrpSpPr>
          <p:cNvPr id="31" name="Group 30">
            <a:extLst>
              <a:ext uri="{FF2B5EF4-FFF2-40B4-BE49-F238E27FC236}">
                <a16:creationId xmlns:a16="http://schemas.microsoft.com/office/drawing/2014/main" id="{41A39D2E-F55D-488F-8EA0-25A968939C5C}"/>
              </a:ext>
            </a:extLst>
          </p:cNvPr>
          <p:cNvGrpSpPr/>
          <p:nvPr/>
        </p:nvGrpSpPr>
        <p:grpSpPr>
          <a:xfrm>
            <a:off x="3904036" y="1816151"/>
            <a:ext cx="438357" cy="438357"/>
            <a:chOff x="609919" y="1790267"/>
            <a:chExt cx="438585" cy="438585"/>
          </a:xfrm>
        </p:grpSpPr>
        <p:sp>
          <p:nvSpPr>
            <p:cNvPr id="32" name="Oval 31">
              <a:extLst>
                <a:ext uri="{FF2B5EF4-FFF2-40B4-BE49-F238E27FC236}">
                  <a16:creationId xmlns:a16="http://schemas.microsoft.com/office/drawing/2014/main" id="{3C8C3F2F-1518-48EC-8D55-253F83D31847}"/>
                </a:ext>
              </a:extLst>
            </p:cNvPr>
            <p:cNvSpPr/>
            <p:nvPr/>
          </p:nvSpPr>
          <p:spPr>
            <a:xfrm>
              <a:off x="609919" y="1790267"/>
              <a:ext cx="438585" cy="438585"/>
            </a:xfrm>
            <a:prstGeom prst="ellipse">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45696" rIns="45696" rtlCol="0" anchor="t" anchorCtr="0"/>
            <a:lstStyle/>
            <a:p>
              <a:pPr marL="228486" indent="-228486" algn="ctr" defTabSz="913943">
                <a:spcAft>
                  <a:spcPts val="600"/>
                </a:spcAft>
                <a:buClr>
                  <a:srgbClr val="FFE600"/>
                </a:buClr>
                <a:buSzPct val="70000"/>
                <a:buFont typeface="Arial" pitchFamily="34" charset="0"/>
                <a:buChar char="►"/>
              </a:pPr>
              <a:endParaRPr lang="en-IN" sz="999" err="1">
                <a:solidFill>
                  <a:srgbClr val="646464"/>
                </a:solidFill>
                <a:latin typeface="EYInterstate Light" panose="02000506000000020004" pitchFamily="2" charset="0"/>
              </a:endParaRPr>
            </a:p>
          </p:txBody>
        </p:sp>
        <p:sp>
          <p:nvSpPr>
            <p:cNvPr id="33" name="Freeform 15">
              <a:extLst>
                <a:ext uri="{FF2B5EF4-FFF2-40B4-BE49-F238E27FC236}">
                  <a16:creationId xmlns:a16="http://schemas.microsoft.com/office/drawing/2014/main" id="{FF23906A-1EFB-45B8-867A-3645F1C4B8B6}"/>
                </a:ext>
              </a:extLst>
            </p:cNvPr>
            <p:cNvSpPr>
              <a:spLocks noEditPoints="1"/>
            </p:cNvSpPr>
            <p:nvPr/>
          </p:nvSpPr>
          <p:spPr bwMode="auto">
            <a:xfrm>
              <a:off x="699929" y="1860870"/>
              <a:ext cx="268091" cy="297378"/>
            </a:xfrm>
            <a:custGeom>
              <a:avLst/>
              <a:gdLst>
                <a:gd name="T0" fmla="*/ 136 w 198"/>
                <a:gd name="T1" fmla="*/ 93 h 220"/>
                <a:gd name="T2" fmla="*/ 67 w 198"/>
                <a:gd name="T3" fmla="*/ 88 h 220"/>
                <a:gd name="T4" fmla="*/ 53 w 198"/>
                <a:gd name="T5" fmla="*/ 142 h 220"/>
                <a:gd name="T6" fmla="*/ 58 w 198"/>
                <a:gd name="T7" fmla="*/ 149 h 220"/>
                <a:gd name="T8" fmla="*/ 144 w 198"/>
                <a:gd name="T9" fmla="*/ 147 h 220"/>
                <a:gd name="T10" fmla="*/ 65 w 198"/>
                <a:gd name="T11" fmla="*/ 138 h 220"/>
                <a:gd name="T12" fmla="*/ 73 w 198"/>
                <a:gd name="T13" fmla="*/ 134 h 220"/>
                <a:gd name="T14" fmla="*/ 127 w 198"/>
                <a:gd name="T15" fmla="*/ 107 h 220"/>
                <a:gd name="T16" fmla="*/ 65 w 198"/>
                <a:gd name="T17" fmla="*/ 138 h 220"/>
                <a:gd name="T18" fmla="*/ 84 w 198"/>
                <a:gd name="T19" fmla="*/ 164 h 220"/>
                <a:gd name="T20" fmla="*/ 15 w 198"/>
                <a:gd name="T21" fmla="*/ 159 h 220"/>
                <a:gd name="T22" fmla="*/ 1 w 198"/>
                <a:gd name="T23" fmla="*/ 213 h 220"/>
                <a:gd name="T24" fmla="*/ 6 w 198"/>
                <a:gd name="T25" fmla="*/ 220 h 220"/>
                <a:gd name="T26" fmla="*/ 92 w 198"/>
                <a:gd name="T27" fmla="*/ 218 h 220"/>
                <a:gd name="T28" fmla="*/ 13 w 198"/>
                <a:gd name="T29" fmla="*/ 209 h 220"/>
                <a:gd name="T30" fmla="*/ 21 w 198"/>
                <a:gd name="T31" fmla="*/ 205 h 220"/>
                <a:gd name="T32" fmla="*/ 75 w 198"/>
                <a:gd name="T33" fmla="*/ 177 h 220"/>
                <a:gd name="T34" fmla="*/ 13 w 198"/>
                <a:gd name="T35" fmla="*/ 209 h 220"/>
                <a:gd name="T36" fmla="*/ 188 w 198"/>
                <a:gd name="T37" fmla="*/ 164 h 220"/>
                <a:gd name="T38" fmla="*/ 120 w 198"/>
                <a:gd name="T39" fmla="*/ 159 h 220"/>
                <a:gd name="T40" fmla="*/ 105 w 198"/>
                <a:gd name="T41" fmla="*/ 213 h 220"/>
                <a:gd name="T42" fmla="*/ 110 w 198"/>
                <a:gd name="T43" fmla="*/ 220 h 220"/>
                <a:gd name="T44" fmla="*/ 196 w 198"/>
                <a:gd name="T45" fmla="*/ 218 h 220"/>
                <a:gd name="T46" fmla="*/ 117 w 198"/>
                <a:gd name="T47" fmla="*/ 209 h 220"/>
                <a:gd name="T48" fmla="*/ 126 w 198"/>
                <a:gd name="T49" fmla="*/ 205 h 220"/>
                <a:gd name="T50" fmla="*/ 180 w 198"/>
                <a:gd name="T51" fmla="*/ 177 h 220"/>
                <a:gd name="T52" fmla="*/ 117 w 198"/>
                <a:gd name="T53" fmla="*/ 209 h 220"/>
                <a:gd name="T54" fmla="*/ 68 w 198"/>
                <a:gd name="T55" fmla="*/ 14 h 220"/>
                <a:gd name="T56" fmla="*/ 80 w 198"/>
                <a:gd name="T57" fmla="*/ 23 h 220"/>
                <a:gd name="T58" fmla="*/ 63 w 198"/>
                <a:gd name="T59" fmla="*/ 41 h 220"/>
                <a:gd name="T60" fmla="*/ 54 w 198"/>
                <a:gd name="T61" fmla="*/ 28 h 220"/>
                <a:gd name="T62" fmla="*/ 43 w 198"/>
                <a:gd name="T63" fmla="*/ 20 h 220"/>
                <a:gd name="T64" fmla="*/ 60 w 198"/>
                <a:gd name="T65" fmla="*/ 1 h 220"/>
                <a:gd name="T66" fmla="*/ 32 w 198"/>
                <a:gd name="T67" fmla="*/ 54 h 220"/>
                <a:gd name="T68" fmla="*/ 49 w 198"/>
                <a:gd name="T69" fmla="*/ 73 h 220"/>
                <a:gd name="T70" fmla="*/ 38 w 198"/>
                <a:gd name="T71" fmla="*/ 81 h 220"/>
                <a:gd name="T72" fmla="*/ 29 w 198"/>
                <a:gd name="T73" fmla="*/ 94 h 220"/>
                <a:gd name="T74" fmla="*/ 13 w 198"/>
                <a:gd name="T75" fmla="*/ 76 h 220"/>
                <a:gd name="T76" fmla="*/ 24 w 198"/>
                <a:gd name="T77" fmla="*/ 68 h 220"/>
                <a:gd name="T78" fmla="*/ 32 w 198"/>
                <a:gd name="T79" fmla="*/ 54 h 220"/>
                <a:gd name="T80" fmla="*/ 123 w 198"/>
                <a:gd name="T81" fmla="*/ 40 h 220"/>
                <a:gd name="T82" fmla="*/ 134 w 198"/>
                <a:gd name="T83" fmla="*/ 48 h 220"/>
                <a:gd name="T84" fmla="*/ 118 w 198"/>
                <a:gd name="T85" fmla="*/ 66 h 220"/>
                <a:gd name="T86" fmla="*/ 109 w 198"/>
                <a:gd name="T87" fmla="*/ 53 h 220"/>
                <a:gd name="T88" fmla="*/ 98 w 198"/>
                <a:gd name="T89" fmla="*/ 45 h 220"/>
                <a:gd name="T90" fmla="*/ 115 w 198"/>
                <a:gd name="T91" fmla="*/ 2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220">
                  <a:moveTo>
                    <a:pt x="145" y="142"/>
                  </a:moveTo>
                  <a:cubicBezTo>
                    <a:pt x="136" y="93"/>
                    <a:pt x="136" y="93"/>
                    <a:pt x="136" y="93"/>
                  </a:cubicBezTo>
                  <a:cubicBezTo>
                    <a:pt x="136" y="90"/>
                    <a:pt x="133" y="88"/>
                    <a:pt x="131" y="88"/>
                  </a:cubicBezTo>
                  <a:cubicBezTo>
                    <a:pt x="67" y="88"/>
                    <a:pt x="67" y="88"/>
                    <a:pt x="67" y="88"/>
                  </a:cubicBezTo>
                  <a:cubicBezTo>
                    <a:pt x="65" y="88"/>
                    <a:pt x="62" y="90"/>
                    <a:pt x="62" y="93"/>
                  </a:cubicBezTo>
                  <a:cubicBezTo>
                    <a:pt x="53" y="142"/>
                    <a:pt x="53" y="142"/>
                    <a:pt x="53" y="142"/>
                  </a:cubicBezTo>
                  <a:cubicBezTo>
                    <a:pt x="53" y="144"/>
                    <a:pt x="53" y="145"/>
                    <a:pt x="54" y="147"/>
                  </a:cubicBezTo>
                  <a:cubicBezTo>
                    <a:pt x="55" y="148"/>
                    <a:pt x="57" y="149"/>
                    <a:pt x="58" y="149"/>
                  </a:cubicBezTo>
                  <a:cubicBezTo>
                    <a:pt x="140" y="149"/>
                    <a:pt x="140" y="149"/>
                    <a:pt x="140" y="149"/>
                  </a:cubicBezTo>
                  <a:cubicBezTo>
                    <a:pt x="141" y="149"/>
                    <a:pt x="143" y="148"/>
                    <a:pt x="144" y="147"/>
                  </a:cubicBezTo>
                  <a:cubicBezTo>
                    <a:pt x="145" y="145"/>
                    <a:pt x="145" y="144"/>
                    <a:pt x="145" y="142"/>
                  </a:cubicBezTo>
                  <a:close/>
                  <a:moveTo>
                    <a:pt x="65" y="138"/>
                  </a:moveTo>
                  <a:cubicBezTo>
                    <a:pt x="70" y="112"/>
                    <a:pt x="70" y="112"/>
                    <a:pt x="70" y="112"/>
                  </a:cubicBezTo>
                  <a:cubicBezTo>
                    <a:pt x="73" y="134"/>
                    <a:pt x="73" y="134"/>
                    <a:pt x="73" y="134"/>
                  </a:cubicBezTo>
                  <a:cubicBezTo>
                    <a:pt x="73" y="134"/>
                    <a:pt x="78" y="100"/>
                    <a:pt x="94" y="118"/>
                  </a:cubicBezTo>
                  <a:cubicBezTo>
                    <a:pt x="105" y="131"/>
                    <a:pt x="120" y="117"/>
                    <a:pt x="127" y="107"/>
                  </a:cubicBezTo>
                  <a:cubicBezTo>
                    <a:pt x="133" y="138"/>
                    <a:pt x="133" y="138"/>
                    <a:pt x="133" y="138"/>
                  </a:cubicBezTo>
                  <a:lnTo>
                    <a:pt x="65" y="138"/>
                  </a:lnTo>
                  <a:close/>
                  <a:moveTo>
                    <a:pt x="93" y="213"/>
                  </a:moveTo>
                  <a:cubicBezTo>
                    <a:pt x="84" y="164"/>
                    <a:pt x="84" y="164"/>
                    <a:pt x="84" y="164"/>
                  </a:cubicBezTo>
                  <a:cubicBezTo>
                    <a:pt x="83" y="161"/>
                    <a:pt x="81" y="159"/>
                    <a:pt x="78" y="159"/>
                  </a:cubicBezTo>
                  <a:cubicBezTo>
                    <a:pt x="15" y="159"/>
                    <a:pt x="15" y="159"/>
                    <a:pt x="15" y="159"/>
                  </a:cubicBezTo>
                  <a:cubicBezTo>
                    <a:pt x="13" y="159"/>
                    <a:pt x="10" y="161"/>
                    <a:pt x="10" y="164"/>
                  </a:cubicBezTo>
                  <a:cubicBezTo>
                    <a:pt x="1" y="213"/>
                    <a:pt x="1" y="213"/>
                    <a:pt x="1" y="213"/>
                  </a:cubicBezTo>
                  <a:cubicBezTo>
                    <a:pt x="0" y="215"/>
                    <a:pt x="1" y="216"/>
                    <a:pt x="2" y="218"/>
                  </a:cubicBezTo>
                  <a:cubicBezTo>
                    <a:pt x="3" y="219"/>
                    <a:pt x="4" y="220"/>
                    <a:pt x="6" y="220"/>
                  </a:cubicBezTo>
                  <a:cubicBezTo>
                    <a:pt x="88" y="220"/>
                    <a:pt x="88" y="220"/>
                    <a:pt x="88" y="220"/>
                  </a:cubicBezTo>
                  <a:cubicBezTo>
                    <a:pt x="89" y="220"/>
                    <a:pt x="91" y="219"/>
                    <a:pt x="92" y="218"/>
                  </a:cubicBezTo>
                  <a:cubicBezTo>
                    <a:pt x="93" y="216"/>
                    <a:pt x="93" y="215"/>
                    <a:pt x="93" y="213"/>
                  </a:cubicBezTo>
                  <a:close/>
                  <a:moveTo>
                    <a:pt x="13" y="209"/>
                  </a:moveTo>
                  <a:cubicBezTo>
                    <a:pt x="17" y="183"/>
                    <a:pt x="17" y="183"/>
                    <a:pt x="17" y="183"/>
                  </a:cubicBezTo>
                  <a:cubicBezTo>
                    <a:pt x="21" y="205"/>
                    <a:pt x="21" y="205"/>
                    <a:pt x="21" y="205"/>
                  </a:cubicBezTo>
                  <a:cubicBezTo>
                    <a:pt x="21" y="205"/>
                    <a:pt x="26" y="171"/>
                    <a:pt x="42" y="189"/>
                  </a:cubicBezTo>
                  <a:cubicBezTo>
                    <a:pt x="53" y="202"/>
                    <a:pt x="67" y="188"/>
                    <a:pt x="75" y="177"/>
                  </a:cubicBezTo>
                  <a:cubicBezTo>
                    <a:pt x="81" y="209"/>
                    <a:pt x="81" y="209"/>
                    <a:pt x="81" y="209"/>
                  </a:cubicBezTo>
                  <a:lnTo>
                    <a:pt x="13" y="209"/>
                  </a:lnTo>
                  <a:close/>
                  <a:moveTo>
                    <a:pt x="197" y="213"/>
                  </a:moveTo>
                  <a:cubicBezTo>
                    <a:pt x="188" y="164"/>
                    <a:pt x="188" y="164"/>
                    <a:pt x="188" y="164"/>
                  </a:cubicBezTo>
                  <a:cubicBezTo>
                    <a:pt x="188" y="161"/>
                    <a:pt x="185" y="159"/>
                    <a:pt x="183" y="159"/>
                  </a:cubicBezTo>
                  <a:cubicBezTo>
                    <a:pt x="120" y="159"/>
                    <a:pt x="120" y="159"/>
                    <a:pt x="120" y="159"/>
                  </a:cubicBezTo>
                  <a:cubicBezTo>
                    <a:pt x="117" y="159"/>
                    <a:pt x="115" y="161"/>
                    <a:pt x="114" y="164"/>
                  </a:cubicBezTo>
                  <a:cubicBezTo>
                    <a:pt x="105" y="213"/>
                    <a:pt x="105" y="213"/>
                    <a:pt x="105" y="213"/>
                  </a:cubicBezTo>
                  <a:cubicBezTo>
                    <a:pt x="105" y="215"/>
                    <a:pt x="105" y="216"/>
                    <a:pt x="106" y="218"/>
                  </a:cubicBezTo>
                  <a:cubicBezTo>
                    <a:pt x="107" y="219"/>
                    <a:pt x="109" y="220"/>
                    <a:pt x="110" y="220"/>
                  </a:cubicBezTo>
                  <a:cubicBezTo>
                    <a:pt x="192" y="220"/>
                    <a:pt x="192" y="220"/>
                    <a:pt x="192" y="220"/>
                  </a:cubicBezTo>
                  <a:cubicBezTo>
                    <a:pt x="194" y="220"/>
                    <a:pt x="195" y="219"/>
                    <a:pt x="196" y="218"/>
                  </a:cubicBezTo>
                  <a:cubicBezTo>
                    <a:pt x="197" y="216"/>
                    <a:pt x="198" y="215"/>
                    <a:pt x="197" y="213"/>
                  </a:cubicBezTo>
                  <a:close/>
                  <a:moveTo>
                    <a:pt x="117" y="209"/>
                  </a:moveTo>
                  <a:cubicBezTo>
                    <a:pt x="122" y="183"/>
                    <a:pt x="122" y="183"/>
                    <a:pt x="122" y="183"/>
                  </a:cubicBezTo>
                  <a:cubicBezTo>
                    <a:pt x="126" y="205"/>
                    <a:pt x="126" y="205"/>
                    <a:pt x="126" y="205"/>
                  </a:cubicBezTo>
                  <a:cubicBezTo>
                    <a:pt x="126" y="205"/>
                    <a:pt x="130" y="171"/>
                    <a:pt x="146" y="189"/>
                  </a:cubicBezTo>
                  <a:cubicBezTo>
                    <a:pt x="158" y="202"/>
                    <a:pt x="172" y="188"/>
                    <a:pt x="180" y="177"/>
                  </a:cubicBezTo>
                  <a:cubicBezTo>
                    <a:pt x="185" y="209"/>
                    <a:pt x="185" y="209"/>
                    <a:pt x="185" y="209"/>
                  </a:cubicBezTo>
                  <a:lnTo>
                    <a:pt x="117" y="209"/>
                  </a:lnTo>
                  <a:close/>
                  <a:moveTo>
                    <a:pt x="63" y="1"/>
                  </a:moveTo>
                  <a:cubicBezTo>
                    <a:pt x="68" y="14"/>
                    <a:pt x="68" y="14"/>
                    <a:pt x="68" y="14"/>
                  </a:cubicBezTo>
                  <a:cubicBezTo>
                    <a:pt x="80" y="20"/>
                    <a:pt x="80" y="20"/>
                    <a:pt x="80" y="20"/>
                  </a:cubicBezTo>
                  <a:cubicBezTo>
                    <a:pt x="81" y="21"/>
                    <a:pt x="81" y="22"/>
                    <a:pt x="80" y="23"/>
                  </a:cubicBezTo>
                  <a:cubicBezTo>
                    <a:pt x="68" y="28"/>
                    <a:pt x="68" y="28"/>
                    <a:pt x="68" y="28"/>
                  </a:cubicBezTo>
                  <a:cubicBezTo>
                    <a:pt x="63" y="41"/>
                    <a:pt x="63" y="41"/>
                    <a:pt x="63" y="41"/>
                  </a:cubicBezTo>
                  <a:cubicBezTo>
                    <a:pt x="62" y="42"/>
                    <a:pt x="61" y="42"/>
                    <a:pt x="60" y="41"/>
                  </a:cubicBezTo>
                  <a:cubicBezTo>
                    <a:pt x="54" y="28"/>
                    <a:pt x="54" y="28"/>
                    <a:pt x="54" y="28"/>
                  </a:cubicBezTo>
                  <a:cubicBezTo>
                    <a:pt x="43" y="23"/>
                    <a:pt x="43" y="23"/>
                    <a:pt x="43" y="23"/>
                  </a:cubicBezTo>
                  <a:cubicBezTo>
                    <a:pt x="42" y="22"/>
                    <a:pt x="42" y="21"/>
                    <a:pt x="43" y="20"/>
                  </a:cubicBezTo>
                  <a:cubicBezTo>
                    <a:pt x="54" y="14"/>
                    <a:pt x="54" y="14"/>
                    <a:pt x="54" y="14"/>
                  </a:cubicBezTo>
                  <a:cubicBezTo>
                    <a:pt x="60" y="1"/>
                    <a:pt x="60" y="1"/>
                    <a:pt x="60" y="1"/>
                  </a:cubicBezTo>
                  <a:cubicBezTo>
                    <a:pt x="61" y="0"/>
                    <a:pt x="62" y="0"/>
                    <a:pt x="63" y="1"/>
                  </a:cubicBezTo>
                  <a:close/>
                  <a:moveTo>
                    <a:pt x="32" y="54"/>
                  </a:moveTo>
                  <a:cubicBezTo>
                    <a:pt x="38" y="68"/>
                    <a:pt x="38" y="68"/>
                    <a:pt x="38" y="68"/>
                  </a:cubicBezTo>
                  <a:cubicBezTo>
                    <a:pt x="49" y="73"/>
                    <a:pt x="49" y="73"/>
                    <a:pt x="49" y="73"/>
                  </a:cubicBezTo>
                  <a:cubicBezTo>
                    <a:pt x="50" y="74"/>
                    <a:pt x="50" y="75"/>
                    <a:pt x="49" y="76"/>
                  </a:cubicBezTo>
                  <a:cubicBezTo>
                    <a:pt x="38" y="81"/>
                    <a:pt x="38" y="81"/>
                    <a:pt x="38" y="81"/>
                  </a:cubicBezTo>
                  <a:cubicBezTo>
                    <a:pt x="32" y="94"/>
                    <a:pt x="32" y="94"/>
                    <a:pt x="32" y="94"/>
                  </a:cubicBezTo>
                  <a:cubicBezTo>
                    <a:pt x="32" y="96"/>
                    <a:pt x="30" y="96"/>
                    <a:pt x="29" y="94"/>
                  </a:cubicBezTo>
                  <a:cubicBezTo>
                    <a:pt x="24" y="81"/>
                    <a:pt x="24" y="81"/>
                    <a:pt x="24" y="81"/>
                  </a:cubicBezTo>
                  <a:cubicBezTo>
                    <a:pt x="13" y="76"/>
                    <a:pt x="13" y="76"/>
                    <a:pt x="13" y="76"/>
                  </a:cubicBezTo>
                  <a:cubicBezTo>
                    <a:pt x="11" y="75"/>
                    <a:pt x="11" y="74"/>
                    <a:pt x="13" y="73"/>
                  </a:cubicBezTo>
                  <a:cubicBezTo>
                    <a:pt x="24" y="68"/>
                    <a:pt x="24" y="68"/>
                    <a:pt x="24" y="68"/>
                  </a:cubicBezTo>
                  <a:cubicBezTo>
                    <a:pt x="29" y="54"/>
                    <a:pt x="29" y="54"/>
                    <a:pt x="29" y="54"/>
                  </a:cubicBezTo>
                  <a:cubicBezTo>
                    <a:pt x="30" y="53"/>
                    <a:pt x="32" y="53"/>
                    <a:pt x="32" y="54"/>
                  </a:cubicBezTo>
                  <a:close/>
                  <a:moveTo>
                    <a:pt x="118" y="26"/>
                  </a:moveTo>
                  <a:cubicBezTo>
                    <a:pt x="123" y="40"/>
                    <a:pt x="123" y="40"/>
                    <a:pt x="123" y="40"/>
                  </a:cubicBezTo>
                  <a:cubicBezTo>
                    <a:pt x="134" y="45"/>
                    <a:pt x="134" y="45"/>
                    <a:pt x="134" y="45"/>
                  </a:cubicBezTo>
                  <a:cubicBezTo>
                    <a:pt x="136" y="46"/>
                    <a:pt x="136" y="47"/>
                    <a:pt x="134" y="48"/>
                  </a:cubicBezTo>
                  <a:cubicBezTo>
                    <a:pt x="123" y="53"/>
                    <a:pt x="123" y="53"/>
                    <a:pt x="123" y="53"/>
                  </a:cubicBezTo>
                  <a:cubicBezTo>
                    <a:pt x="118" y="66"/>
                    <a:pt x="118" y="66"/>
                    <a:pt x="118" y="66"/>
                  </a:cubicBezTo>
                  <a:cubicBezTo>
                    <a:pt x="117" y="68"/>
                    <a:pt x="115" y="68"/>
                    <a:pt x="115" y="66"/>
                  </a:cubicBezTo>
                  <a:cubicBezTo>
                    <a:pt x="109" y="53"/>
                    <a:pt x="109" y="53"/>
                    <a:pt x="109" y="53"/>
                  </a:cubicBezTo>
                  <a:cubicBezTo>
                    <a:pt x="98" y="48"/>
                    <a:pt x="98" y="48"/>
                    <a:pt x="98" y="48"/>
                  </a:cubicBezTo>
                  <a:cubicBezTo>
                    <a:pt x="97" y="47"/>
                    <a:pt x="97" y="46"/>
                    <a:pt x="98" y="45"/>
                  </a:cubicBezTo>
                  <a:cubicBezTo>
                    <a:pt x="109" y="40"/>
                    <a:pt x="109" y="40"/>
                    <a:pt x="109" y="40"/>
                  </a:cubicBezTo>
                  <a:cubicBezTo>
                    <a:pt x="115" y="26"/>
                    <a:pt x="115" y="26"/>
                    <a:pt x="115" y="26"/>
                  </a:cubicBezTo>
                  <a:cubicBezTo>
                    <a:pt x="115" y="25"/>
                    <a:pt x="117" y="25"/>
                    <a:pt x="118" y="26"/>
                  </a:cubicBezTo>
                  <a:close/>
                </a:path>
              </a:pathLst>
            </a:custGeom>
            <a:solidFill>
              <a:srgbClr val="333333"/>
            </a:solidFill>
            <a:ln>
              <a:noFill/>
            </a:ln>
          </p:spPr>
          <p:txBody>
            <a:bodyPr vert="horz" wrap="square" lIns="91392" tIns="45696" rIns="91392" bIns="45696" numCol="1" anchor="t" anchorCtr="0" compatLnSpc="1">
              <a:prstTxWarp prst="textNoShape">
                <a:avLst/>
              </a:prstTxWarp>
            </a:bodyPr>
            <a:lstStyle/>
            <a:p>
              <a:pPr defTabSz="913943"/>
              <a:endParaRPr lang="en-IN" sz="1799">
                <a:solidFill>
                  <a:srgbClr val="000000"/>
                </a:solidFill>
                <a:latin typeface="EYInterstate Light" panose="02000506000000020004" pitchFamily="2" charset="0"/>
              </a:endParaRPr>
            </a:p>
          </p:txBody>
        </p:sp>
      </p:grpSp>
      <p:graphicFrame>
        <p:nvGraphicFramePr>
          <p:cNvPr id="34" name="Table 33">
            <a:extLst>
              <a:ext uri="{FF2B5EF4-FFF2-40B4-BE49-F238E27FC236}">
                <a16:creationId xmlns:a16="http://schemas.microsoft.com/office/drawing/2014/main" id="{FEB7C91C-AFEF-4BFA-BCE4-D16A289284FB}"/>
              </a:ext>
            </a:extLst>
          </p:cNvPr>
          <p:cNvGraphicFramePr>
            <a:graphicFrameLocks noGrp="1"/>
          </p:cNvGraphicFramePr>
          <p:nvPr>
            <p:extLst>
              <p:ext uri="{D42A27DB-BD31-4B8C-83A1-F6EECF244321}">
                <p14:modId xmlns:p14="http://schemas.microsoft.com/office/powerpoint/2010/main" val="3474989811"/>
              </p:ext>
            </p:extLst>
          </p:nvPr>
        </p:nvGraphicFramePr>
        <p:xfrm>
          <a:off x="4531131" y="1893026"/>
          <a:ext cx="4020247" cy="377912"/>
        </p:xfrm>
        <a:graphic>
          <a:graphicData uri="http://schemas.openxmlformats.org/drawingml/2006/table">
            <a:tbl>
              <a:tblPr firstRow="1" bandRow="1">
                <a:tableStyleId>{5C22544A-7EE6-4342-B048-85BDC9FD1C3A}</a:tableStyleId>
              </a:tblPr>
              <a:tblGrid>
                <a:gridCol w="670041">
                  <a:extLst>
                    <a:ext uri="{9D8B030D-6E8A-4147-A177-3AD203B41FA5}">
                      <a16:colId xmlns:a16="http://schemas.microsoft.com/office/drawing/2014/main" val="20000"/>
                    </a:ext>
                  </a:extLst>
                </a:gridCol>
                <a:gridCol w="542231">
                  <a:extLst>
                    <a:ext uri="{9D8B030D-6E8A-4147-A177-3AD203B41FA5}">
                      <a16:colId xmlns:a16="http://schemas.microsoft.com/office/drawing/2014/main" val="20001"/>
                    </a:ext>
                  </a:extLst>
                </a:gridCol>
                <a:gridCol w="629371">
                  <a:extLst>
                    <a:ext uri="{9D8B030D-6E8A-4147-A177-3AD203B41FA5}">
                      <a16:colId xmlns:a16="http://schemas.microsoft.com/office/drawing/2014/main" val="20002"/>
                    </a:ext>
                  </a:extLst>
                </a:gridCol>
                <a:gridCol w="590665">
                  <a:extLst>
                    <a:ext uri="{9D8B030D-6E8A-4147-A177-3AD203B41FA5}">
                      <a16:colId xmlns:a16="http://schemas.microsoft.com/office/drawing/2014/main" val="20003"/>
                    </a:ext>
                  </a:extLst>
                </a:gridCol>
                <a:gridCol w="694160">
                  <a:extLst>
                    <a:ext uri="{9D8B030D-6E8A-4147-A177-3AD203B41FA5}">
                      <a16:colId xmlns:a16="http://schemas.microsoft.com/office/drawing/2014/main" val="20004"/>
                    </a:ext>
                  </a:extLst>
                </a:gridCol>
                <a:gridCol w="893779">
                  <a:extLst>
                    <a:ext uri="{9D8B030D-6E8A-4147-A177-3AD203B41FA5}">
                      <a16:colId xmlns:a16="http://schemas.microsoft.com/office/drawing/2014/main" val="20005"/>
                    </a:ext>
                  </a:extLst>
                </a:gridCol>
              </a:tblGrid>
              <a:tr h="188878">
                <a:tc>
                  <a:txBody>
                    <a:bodyPr/>
                    <a:lstStyle/>
                    <a:p>
                      <a:pPr algn="ctr"/>
                      <a:r>
                        <a:rPr lang="en-IN" sz="1000" b="0">
                          <a:solidFill>
                            <a:schemeClr val="tx1"/>
                          </a:solidFill>
                        </a:rPr>
                        <a:t>Plata</a:t>
                      </a:r>
                    </a:p>
                  </a:txBody>
                  <a:tcPr marL="18278" marR="18278" marT="18278" marB="18278">
                    <a:lnL w="12700" cmpd="sng">
                      <a:noFill/>
                    </a:lnL>
                    <a:lnR w="6350" cap="flat" cmpd="sng" algn="ctr">
                      <a:solidFill>
                        <a:schemeClr val="tx2"/>
                      </a:solidFill>
                      <a:prstDash val="solid"/>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IN" sz="1000" b="0" err="1">
                          <a:solidFill>
                            <a:schemeClr val="tx1"/>
                          </a:solidFill>
                        </a:rPr>
                        <a:t>Cobre</a:t>
                      </a:r>
                      <a:endParaRPr lang="en-IN" sz="1000" b="0">
                        <a:solidFill>
                          <a:schemeClr val="tx1"/>
                        </a:solidFill>
                      </a:endParaRPr>
                    </a:p>
                  </a:txBody>
                  <a:tcPr marL="18278" marR="18278" marT="18278" marB="1827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IN" sz="1000" b="0">
                          <a:solidFill>
                            <a:schemeClr val="tx1"/>
                          </a:solidFill>
                        </a:rPr>
                        <a:t>Oro</a:t>
                      </a:r>
                    </a:p>
                  </a:txBody>
                  <a:tcPr marL="18278" marR="18278" marT="18278" marB="1827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IN" sz="1000" b="0" err="1">
                          <a:solidFill>
                            <a:schemeClr val="tx1"/>
                          </a:solidFill>
                        </a:rPr>
                        <a:t>Plomo</a:t>
                      </a:r>
                      <a:endParaRPr lang="en-IN" sz="1000" b="0">
                        <a:solidFill>
                          <a:schemeClr val="tx1"/>
                        </a:solidFill>
                      </a:endParaRPr>
                    </a:p>
                  </a:txBody>
                  <a:tcPr marL="18278" marR="18278" marT="18278" marB="1827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IN" sz="1000" b="0">
                          <a:solidFill>
                            <a:schemeClr val="tx1"/>
                          </a:solidFill>
                        </a:rPr>
                        <a:t>Zinc</a:t>
                      </a:r>
                    </a:p>
                  </a:txBody>
                  <a:tcPr marL="18278" marR="18278" marT="18278" marB="1827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IN" sz="1000" b="0">
                          <a:solidFill>
                            <a:schemeClr val="tx1"/>
                          </a:solidFill>
                        </a:rPr>
                        <a:t>Molibdeno</a:t>
                      </a:r>
                    </a:p>
                  </a:txBody>
                  <a:tcPr marL="18278" marR="18278" marT="18278" marB="1827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188878">
                <a:tc>
                  <a:txBody>
                    <a:bodyPr/>
                    <a:lstStyle/>
                    <a:p>
                      <a:pPr algn="ctr"/>
                      <a:r>
                        <a:rPr lang="en-IN" sz="1000">
                          <a:solidFill>
                            <a:srgbClr val="646464"/>
                          </a:solidFill>
                        </a:rPr>
                        <a:t>1</a:t>
                      </a:r>
                    </a:p>
                  </a:txBody>
                  <a:tcPr marL="18278" marR="18278" marT="18278" marB="18278">
                    <a:lnL w="12700" cmpd="sng">
                      <a:noFill/>
                    </a:lnL>
                    <a:lnR w="6350" cap="flat" cmpd="sng" algn="ctr">
                      <a:solidFill>
                        <a:schemeClr val="accent6"/>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000">
                          <a:solidFill>
                            <a:srgbClr val="646464"/>
                          </a:solidFill>
                        </a:rPr>
                        <a:t>7</a:t>
                      </a:r>
                    </a:p>
                  </a:txBody>
                  <a:tcPr marL="18278" marR="18278" marT="18278" marB="18278">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000">
                          <a:solidFill>
                            <a:srgbClr val="646464"/>
                          </a:solidFill>
                        </a:rPr>
                        <a:t>8</a:t>
                      </a:r>
                    </a:p>
                  </a:txBody>
                  <a:tcPr marL="18278" marR="18278" marT="18278" marB="18278">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000">
                          <a:solidFill>
                            <a:srgbClr val="646464"/>
                          </a:solidFill>
                        </a:rPr>
                        <a:t>5</a:t>
                      </a:r>
                    </a:p>
                  </a:txBody>
                  <a:tcPr marL="18278" marR="18278" marT="18278" marB="18278">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000">
                          <a:solidFill>
                            <a:srgbClr val="646464"/>
                          </a:solidFill>
                        </a:rPr>
                        <a:t>6</a:t>
                      </a:r>
                    </a:p>
                  </a:txBody>
                  <a:tcPr marL="18278" marR="18278" marT="18278" marB="18278">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000">
                          <a:solidFill>
                            <a:srgbClr val="646464"/>
                          </a:solidFill>
                        </a:rPr>
                        <a:t>5</a:t>
                      </a:r>
                    </a:p>
                  </a:txBody>
                  <a:tcPr marL="18278" marR="18278" marT="18278" marB="18278">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cxnSp>
        <p:nvCxnSpPr>
          <p:cNvPr id="35" name="Straight Connector 34">
            <a:extLst>
              <a:ext uri="{FF2B5EF4-FFF2-40B4-BE49-F238E27FC236}">
                <a16:creationId xmlns:a16="http://schemas.microsoft.com/office/drawing/2014/main" id="{E7E67BB7-73E2-4B14-B639-D11C9943D8F2}"/>
              </a:ext>
            </a:extLst>
          </p:cNvPr>
          <p:cNvCxnSpPr>
            <a:cxnSpLocks/>
          </p:cNvCxnSpPr>
          <p:nvPr/>
        </p:nvCxnSpPr>
        <p:spPr>
          <a:xfrm>
            <a:off x="3923149" y="2372911"/>
            <a:ext cx="4638620" cy="0"/>
          </a:xfrm>
          <a:prstGeom prst="line">
            <a:avLst/>
          </a:prstGeom>
          <a:ln w="6350">
            <a:solidFill>
              <a:schemeClr val="accent6"/>
            </a:solidFill>
            <a:prstDash val="dash"/>
            <a:tailEnd type="non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B1C64971-0189-4C97-A39D-930D622F9FEF}"/>
              </a:ext>
            </a:extLst>
          </p:cNvPr>
          <p:cNvGrpSpPr/>
          <p:nvPr/>
        </p:nvGrpSpPr>
        <p:grpSpPr>
          <a:xfrm>
            <a:off x="3893729" y="2615935"/>
            <a:ext cx="438357" cy="438357"/>
            <a:chOff x="609919" y="2357219"/>
            <a:chExt cx="438585" cy="438585"/>
          </a:xfrm>
        </p:grpSpPr>
        <p:sp>
          <p:nvSpPr>
            <p:cNvPr id="37" name="Oval 36">
              <a:extLst>
                <a:ext uri="{FF2B5EF4-FFF2-40B4-BE49-F238E27FC236}">
                  <a16:creationId xmlns:a16="http://schemas.microsoft.com/office/drawing/2014/main" id="{9B5C9135-8AB2-47B9-8103-8AA621F7C5C1}"/>
                </a:ext>
              </a:extLst>
            </p:cNvPr>
            <p:cNvSpPr/>
            <p:nvPr/>
          </p:nvSpPr>
          <p:spPr>
            <a:xfrm>
              <a:off x="609919" y="2357219"/>
              <a:ext cx="438585" cy="438585"/>
            </a:xfrm>
            <a:prstGeom prst="ellipse">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45696" rIns="45696" rtlCol="0" anchor="t" anchorCtr="0"/>
            <a:lstStyle/>
            <a:p>
              <a:pPr marL="228486" indent="-228486" algn="ctr" defTabSz="913943">
                <a:spcAft>
                  <a:spcPts val="600"/>
                </a:spcAft>
                <a:buClr>
                  <a:srgbClr val="FFE600"/>
                </a:buClr>
                <a:buSzPct val="70000"/>
                <a:buFont typeface="Arial" pitchFamily="34" charset="0"/>
                <a:buChar char="►"/>
              </a:pPr>
              <a:endParaRPr lang="en-IN" sz="999" err="1">
                <a:solidFill>
                  <a:srgbClr val="646464"/>
                </a:solidFill>
                <a:latin typeface="EYInterstate Light" panose="02000506000000020004" pitchFamily="2" charset="0"/>
              </a:endParaRPr>
            </a:p>
          </p:txBody>
        </p:sp>
        <p:sp>
          <p:nvSpPr>
            <p:cNvPr id="38" name="Freeform 23">
              <a:extLst>
                <a:ext uri="{FF2B5EF4-FFF2-40B4-BE49-F238E27FC236}">
                  <a16:creationId xmlns:a16="http://schemas.microsoft.com/office/drawing/2014/main" id="{3641326E-ED06-4D2A-8C8A-32F9ECDD3187}"/>
                </a:ext>
              </a:extLst>
            </p:cNvPr>
            <p:cNvSpPr>
              <a:spLocks noEditPoints="1"/>
            </p:cNvSpPr>
            <p:nvPr/>
          </p:nvSpPr>
          <p:spPr bwMode="auto">
            <a:xfrm>
              <a:off x="694038" y="2437872"/>
              <a:ext cx="270346" cy="277278"/>
            </a:xfrm>
            <a:custGeom>
              <a:avLst/>
              <a:gdLst>
                <a:gd name="T0" fmla="*/ 332 w 336"/>
                <a:gd name="T1" fmla="*/ 223 h 345"/>
                <a:gd name="T2" fmla="*/ 108 w 336"/>
                <a:gd name="T3" fmla="*/ 0 h 345"/>
                <a:gd name="T4" fmla="*/ 252 w 336"/>
                <a:gd name="T5" fmla="*/ 68 h 345"/>
                <a:gd name="T6" fmla="*/ 272 w 336"/>
                <a:gd name="T7" fmla="*/ 72 h 345"/>
                <a:gd name="T8" fmla="*/ 222 w 336"/>
                <a:gd name="T9" fmla="*/ 97 h 345"/>
                <a:gd name="T10" fmla="*/ 20 w 336"/>
                <a:gd name="T11" fmla="*/ 331 h 345"/>
                <a:gd name="T12" fmla="*/ 222 w 336"/>
                <a:gd name="T13" fmla="*/ 97 h 345"/>
                <a:gd name="T14" fmla="*/ 181 w 336"/>
                <a:gd name="T15" fmla="*/ 221 h 345"/>
                <a:gd name="T16" fmla="*/ 249 w 336"/>
                <a:gd name="T17" fmla="*/ 226 h 345"/>
                <a:gd name="T18" fmla="*/ 264 w 336"/>
                <a:gd name="T19" fmla="*/ 227 h 345"/>
                <a:gd name="T20" fmla="*/ 180 w 336"/>
                <a:gd name="T21" fmla="*/ 283 h 345"/>
                <a:gd name="T22" fmla="*/ 236 w 336"/>
                <a:gd name="T23" fmla="*/ 343 h 345"/>
                <a:gd name="T24" fmla="*/ 304 w 336"/>
                <a:gd name="T25" fmla="*/ 319 h 345"/>
                <a:gd name="T26" fmla="*/ 296 w 336"/>
                <a:gd name="T27" fmla="*/ 339 h 345"/>
                <a:gd name="T28" fmla="*/ 336 w 336"/>
                <a:gd name="T29" fmla="*/ 303 h 345"/>
                <a:gd name="T30" fmla="*/ 324 w 336"/>
                <a:gd name="T31" fmla="*/ 271 h 345"/>
                <a:gd name="T32" fmla="*/ 302 w 336"/>
                <a:gd name="T33" fmla="*/ 256 h 345"/>
                <a:gd name="T34" fmla="*/ 289 w 336"/>
                <a:gd name="T35" fmla="*/ 249 h 345"/>
                <a:gd name="T36" fmla="*/ 168 w 336"/>
                <a:gd name="T37" fmla="*/ 227 h 345"/>
                <a:gd name="T38" fmla="*/ 144 w 336"/>
                <a:gd name="T39" fmla="*/ 243 h 345"/>
                <a:gd name="T40" fmla="*/ 161 w 336"/>
                <a:gd name="T41" fmla="*/ 248 h 345"/>
                <a:gd name="T42" fmla="*/ 194 w 336"/>
                <a:gd name="T43" fmla="*/ 255 h 345"/>
                <a:gd name="T44" fmla="*/ 201 w 336"/>
                <a:gd name="T45" fmla="*/ 244 h 345"/>
                <a:gd name="T46" fmla="*/ 164 w 336"/>
                <a:gd name="T47" fmla="*/ 255 h 345"/>
                <a:gd name="T48" fmla="*/ 112 w 336"/>
                <a:gd name="T49" fmla="*/ 275 h 345"/>
                <a:gd name="T50" fmla="*/ 100 w 336"/>
                <a:gd name="T51" fmla="*/ 291 h 345"/>
                <a:gd name="T52" fmla="*/ 110 w 336"/>
                <a:gd name="T53" fmla="*/ 305 h 345"/>
                <a:gd name="T54" fmla="*/ 92 w 336"/>
                <a:gd name="T55" fmla="*/ 307 h 345"/>
                <a:gd name="T56" fmla="*/ 140 w 336"/>
                <a:gd name="T57" fmla="*/ 335 h 345"/>
                <a:gd name="T58" fmla="*/ 173 w 336"/>
                <a:gd name="T59" fmla="*/ 319 h 345"/>
                <a:gd name="T60" fmla="*/ 178 w 336"/>
                <a:gd name="T61" fmla="*/ 275 h 345"/>
                <a:gd name="T62" fmla="*/ 164 w 336"/>
                <a:gd name="T63" fmla="*/ 25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6" h="345">
                  <a:moveTo>
                    <a:pt x="108" y="0"/>
                  </a:moveTo>
                  <a:cubicBezTo>
                    <a:pt x="212" y="64"/>
                    <a:pt x="268" y="124"/>
                    <a:pt x="332" y="223"/>
                  </a:cubicBezTo>
                  <a:cubicBezTo>
                    <a:pt x="320" y="171"/>
                    <a:pt x="304" y="124"/>
                    <a:pt x="252" y="80"/>
                  </a:cubicBezTo>
                  <a:cubicBezTo>
                    <a:pt x="208" y="32"/>
                    <a:pt x="164" y="12"/>
                    <a:pt x="108" y="0"/>
                  </a:cubicBezTo>
                  <a:close/>
                  <a:moveTo>
                    <a:pt x="260" y="60"/>
                  </a:moveTo>
                  <a:cubicBezTo>
                    <a:pt x="252" y="68"/>
                    <a:pt x="252" y="68"/>
                    <a:pt x="252" y="68"/>
                  </a:cubicBezTo>
                  <a:cubicBezTo>
                    <a:pt x="255" y="72"/>
                    <a:pt x="260" y="76"/>
                    <a:pt x="264" y="80"/>
                  </a:cubicBezTo>
                  <a:cubicBezTo>
                    <a:pt x="272" y="72"/>
                    <a:pt x="272" y="72"/>
                    <a:pt x="272" y="72"/>
                  </a:cubicBezTo>
                  <a:lnTo>
                    <a:pt x="260" y="60"/>
                  </a:lnTo>
                  <a:close/>
                  <a:moveTo>
                    <a:pt x="222" y="97"/>
                  </a:moveTo>
                  <a:cubicBezTo>
                    <a:pt x="0" y="311"/>
                    <a:pt x="0" y="311"/>
                    <a:pt x="0" y="311"/>
                  </a:cubicBezTo>
                  <a:cubicBezTo>
                    <a:pt x="20" y="331"/>
                    <a:pt x="20" y="331"/>
                    <a:pt x="20" y="331"/>
                  </a:cubicBezTo>
                  <a:cubicBezTo>
                    <a:pt x="235" y="110"/>
                    <a:pt x="235" y="110"/>
                    <a:pt x="235" y="110"/>
                  </a:cubicBezTo>
                  <a:cubicBezTo>
                    <a:pt x="231" y="105"/>
                    <a:pt x="226" y="101"/>
                    <a:pt x="222" y="97"/>
                  </a:cubicBezTo>
                  <a:close/>
                  <a:moveTo>
                    <a:pt x="196" y="199"/>
                  </a:moveTo>
                  <a:cubicBezTo>
                    <a:pt x="181" y="221"/>
                    <a:pt x="181" y="221"/>
                    <a:pt x="181" y="221"/>
                  </a:cubicBezTo>
                  <a:cubicBezTo>
                    <a:pt x="188" y="227"/>
                    <a:pt x="200" y="235"/>
                    <a:pt x="210" y="241"/>
                  </a:cubicBezTo>
                  <a:cubicBezTo>
                    <a:pt x="225" y="236"/>
                    <a:pt x="238" y="231"/>
                    <a:pt x="249" y="226"/>
                  </a:cubicBezTo>
                  <a:cubicBezTo>
                    <a:pt x="235" y="217"/>
                    <a:pt x="206" y="206"/>
                    <a:pt x="196" y="199"/>
                  </a:cubicBezTo>
                  <a:close/>
                  <a:moveTo>
                    <a:pt x="264" y="227"/>
                  </a:moveTo>
                  <a:cubicBezTo>
                    <a:pt x="248" y="235"/>
                    <a:pt x="228" y="243"/>
                    <a:pt x="204" y="251"/>
                  </a:cubicBezTo>
                  <a:cubicBezTo>
                    <a:pt x="200" y="263"/>
                    <a:pt x="192" y="279"/>
                    <a:pt x="180" y="283"/>
                  </a:cubicBezTo>
                  <a:cubicBezTo>
                    <a:pt x="188" y="311"/>
                    <a:pt x="176" y="335"/>
                    <a:pt x="176" y="343"/>
                  </a:cubicBezTo>
                  <a:cubicBezTo>
                    <a:pt x="201" y="345"/>
                    <a:pt x="219" y="344"/>
                    <a:pt x="236" y="343"/>
                  </a:cubicBezTo>
                  <a:cubicBezTo>
                    <a:pt x="256" y="323"/>
                    <a:pt x="256" y="323"/>
                    <a:pt x="256" y="323"/>
                  </a:cubicBezTo>
                  <a:cubicBezTo>
                    <a:pt x="276" y="319"/>
                    <a:pt x="290" y="320"/>
                    <a:pt x="304" y="319"/>
                  </a:cubicBezTo>
                  <a:cubicBezTo>
                    <a:pt x="275" y="325"/>
                    <a:pt x="261" y="333"/>
                    <a:pt x="252" y="341"/>
                  </a:cubicBezTo>
                  <a:cubicBezTo>
                    <a:pt x="265" y="340"/>
                    <a:pt x="279" y="339"/>
                    <a:pt x="296" y="339"/>
                  </a:cubicBezTo>
                  <a:cubicBezTo>
                    <a:pt x="332" y="323"/>
                    <a:pt x="332" y="323"/>
                    <a:pt x="332" y="323"/>
                  </a:cubicBezTo>
                  <a:cubicBezTo>
                    <a:pt x="336" y="303"/>
                    <a:pt x="336" y="303"/>
                    <a:pt x="336" y="303"/>
                  </a:cubicBezTo>
                  <a:cubicBezTo>
                    <a:pt x="324" y="287"/>
                    <a:pt x="324" y="287"/>
                    <a:pt x="324" y="287"/>
                  </a:cubicBezTo>
                  <a:cubicBezTo>
                    <a:pt x="324" y="271"/>
                    <a:pt x="324" y="271"/>
                    <a:pt x="324" y="271"/>
                  </a:cubicBezTo>
                  <a:cubicBezTo>
                    <a:pt x="316" y="259"/>
                    <a:pt x="316" y="259"/>
                    <a:pt x="316" y="259"/>
                  </a:cubicBezTo>
                  <a:cubicBezTo>
                    <a:pt x="302" y="256"/>
                    <a:pt x="302" y="256"/>
                    <a:pt x="302" y="256"/>
                  </a:cubicBezTo>
                  <a:cubicBezTo>
                    <a:pt x="289" y="264"/>
                    <a:pt x="263" y="271"/>
                    <a:pt x="236" y="271"/>
                  </a:cubicBezTo>
                  <a:cubicBezTo>
                    <a:pt x="254" y="267"/>
                    <a:pt x="279" y="257"/>
                    <a:pt x="289" y="249"/>
                  </a:cubicBezTo>
                  <a:lnTo>
                    <a:pt x="264" y="227"/>
                  </a:lnTo>
                  <a:close/>
                  <a:moveTo>
                    <a:pt x="168" y="227"/>
                  </a:moveTo>
                  <a:cubicBezTo>
                    <a:pt x="156" y="231"/>
                    <a:pt x="156" y="231"/>
                    <a:pt x="156" y="231"/>
                  </a:cubicBezTo>
                  <a:cubicBezTo>
                    <a:pt x="144" y="243"/>
                    <a:pt x="144" y="243"/>
                    <a:pt x="144" y="243"/>
                  </a:cubicBezTo>
                  <a:cubicBezTo>
                    <a:pt x="144" y="257"/>
                    <a:pt x="144" y="257"/>
                    <a:pt x="144" y="257"/>
                  </a:cubicBezTo>
                  <a:cubicBezTo>
                    <a:pt x="149" y="254"/>
                    <a:pt x="154" y="250"/>
                    <a:pt x="161" y="248"/>
                  </a:cubicBezTo>
                  <a:cubicBezTo>
                    <a:pt x="168" y="246"/>
                    <a:pt x="177" y="249"/>
                    <a:pt x="183" y="252"/>
                  </a:cubicBezTo>
                  <a:cubicBezTo>
                    <a:pt x="187" y="253"/>
                    <a:pt x="191" y="255"/>
                    <a:pt x="194" y="255"/>
                  </a:cubicBezTo>
                  <a:cubicBezTo>
                    <a:pt x="195" y="253"/>
                    <a:pt x="196" y="251"/>
                    <a:pt x="196" y="249"/>
                  </a:cubicBezTo>
                  <a:cubicBezTo>
                    <a:pt x="197" y="247"/>
                    <a:pt x="199" y="245"/>
                    <a:pt x="201" y="244"/>
                  </a:cubicBezTo>
                  <a:cubicBezTo>
                    <a:pt x="187" y="240"/>
                    <a:pt x="176" y="233"/>
                    <a:pt x="168" y="227"/>
                  </a:cubicBezTo>
                  <a:close/>
                  <a:moveTo>
                    <a:pt x="164" y="255"/>
                  </a:moveTo>
                  <a:cubicBezTo>
                    <a:pt x="151" y="260"/>
                    <a:pt x="144" y="267"/>
                    <a:pt x="132" y="275"/>
                  </a:cubicBezTo>
                  <a:cubicBezTo>
                    <a:pt x="112" y="275"/>
                    <a:pt x="112" y="275"/>
                    <a:pt x="112" y="275"/>
                  </a:cubicBezTo>
                  <a:cubicBezTo>
                    <a:pt x="100" y="283"/>
                    <a:pt x="100" y="283"/>
                    <a:pt x="100" y="283"/>
                  </a:cubicBezTo>
                  <a:cubicBezTo>
                    <a:pt x="100" y="291"/>
                    <a:pt x="100" y="291"/>
                    <a:pt x="100" y="291"/>
                  </a:cubicBezTo>
                  <a:cubicBezTo>
                    <a:pt x="114" y="295"/>
                    <a:pt x="129" y="294"/>
                    <a:pt x="148" y="287"/>
                  </a:cubicBezTo>
                  <a:cubicBezTo>
                    <a:pt x="136" y="295"/>
                    <a:pt x="130" y="299"/>
                    <a:pt x="110" y="305"/>
                  </a:cubicBezTo>
                  <a:cubicBezTo>
                    <a:pt x="97" y="302"/>
                    <a:pt x="97" y="302"/>
                    <a:pt x="97" y="302"/>
                  </a:cubicBezTo>
                  <a:cubicBezTo>
                    <a:pt x="92" y="307"/>
                    <a:pt x="92" y="307"/>
                    <a:pt x="92" y="307"/>
                  </a:cubicBezTo>
                  <a:cubicBezTo>
                    <a:pt x="92" y="323"/>
                    <a:pt x="92" y="323"/>
                    <a:pt x="92" y="323"/>
                  </a:cubicBezTo>
                  <a:cubicBezTo>
                    <a:pt x="108" y="327"/>
                    <a:pt x="124" y="335"/>
                    <a:pt x="140" y="335"/>
                  </a:cubicBezTo>
                  <a:cubicBezTo>
                    <a:pt x="149" y="335"/>
                    <a:pt x="161" y="335"/>
                    <a:pt x="170" y="333"/>
                  </a:cubicBezTo>
                  <a:cubicBezTo>
                    <a:pt x="171" y="328"/>
                    <a:pt x="172" y="323"/>
                    <a:pt x="173" y="319"/>
                  </a:cubicBezTo>
                  <a:cubicBezTo>
                    <a:pt x="175" y="309"/>
                    <a:pt x="176" y="298"/>
                    <a:pt x="172" y="285"/>
                  </a:cubicBezTo>
                  <a:cubicBezTo>
                    <a:pt x="171" y="281"/>
                    <a:pt x="174" y="277"/>
                    <a:pt x="178" y="275"/>
                  </a:cubicBezTo>
                  <a:cubicBezTo>
                    <a:pt x="184" y="272"/>
                    <a:pt x="187" y="268"/>
                    <a:pt x="190" y="263"/>
                  </a:cubicBezTo>
                  <a:cubicBezTo>
                    <a:pt x="181" y="261"/>
                    <a:pt x="174" y="255"/>
                    <a:pt x="164" y="255"/>
                  </a:cubicBezTo>
                  <a:close/>
                </a:path>
              </a:pathLst>
            </a:custGeom>
            <a:solidFill>
              <a:srgbClr val="333333"/>
            </a:solidFill>
            <a:ln>
              <a:noFill/>
            </a:ln>
          </p:spPr>
          <p:txBody>
            <a:bodyPr vert="horz" wrap="square" lIns="91392" tIns="45696" rIns="91392" bIns="45696" numCol="1" anchor="t" anchorCtr="0" compatLnSpc="1">
              <a:prstTxWarp prst="textNoShape">
                <a:avLst/>
              </a:prstTxWarp>
            </a:bodyPr>
            <a:lstStyle/>
            <a:p>
              <a:pPr defTabSz="913943"/>
              <a:endParaRPr lang="en-IN" sz="999">
                <a:solidFill>
                  <a:srgbClr val="000000"/>
                </a:solidFill>
                <a:latin typeface="EYInterstate Light" panose="02000506000000020004" pitchFamily="2" charset="0"/>
              </a:endParaRPr>
            </a:p>
          </p:txBody>
        </p:sp>
      </p:grpSp>
      <p:sp>
        <p:nvSpPr>
          <p:cNvPr id="39" name="Rectangle 38">
            <a:extLst>
              <a:ext uri="{FF2B5EF4-FFF2-40B4-BE49-F238E27FC236}">
                <a16:creationId xmlns:a16="http://schemas.microsoft.com/office/drawing/2014/main" id="{B232E119-A5E9-4EA8-9D97-D7D8B5A2194D}"/>
              </a:ext>
            </a:extLst>
          </p:cNvPr>
          <p:cNvSpPr/>
          <p:nvPr/>
        </p:nvSpPr>
        <p:spPr>
          <a:xfrm>
            <a:off x="4436347" y="2519026"/>
            <a:ext cx="4242664" cy="615233"/>
          </a:xfrm>
          <a:prstGeom prst="rect">
            <a:avLst/>
          </a:prstGeom>
        </p:spPr>
        <p:txBody>
          <a:bodyPr wrap="square" lIns="0" tIns="0" rIns="0" bIns="0">
            <a:spAutoFit/>
          </a:bodyPr>
          <a:lstStyle/>
          <a:p>
            <a:pPr defTabSz="913943"/>
            <a:r>
              <a:rPr lang="en-US" sz="999">
                <a:solidFill>
                  <a:srgbClr val="646464"/>
                </a:solidFill>
                <a:latin typeface="EYInterstate Light" panose="02000506000000020004" pitchFamily="2" charset="0"/>
                <a:ea typeface="Calibri" panose="020F0502020204030204" pitchFamily="34" charset="0"/>
              </a:rPr>
              <a:t>Fresnillo, </a:t>
            </a:r>
            <a:r>
              <a:rPr lang="en-US" sz="999" err="1">
                <a:solidFill>
                  <a:srgbClr val="646464"/>
                </a:solidFill>
                <a:latin typeface="EYInterstate Light" panose="02000506000000020004" pitchFamily="2" charset="0"/>
                <a:ea typeface="Calibri" panose="020F0502020204030204" pitchFamily="34" charset="0"/>
              </a:rPr>
              <a:t>Peñoles</a:t>
            </a:r>
            <a:r>
              <a:rPr lang="en-US" sz="999">
                <a:solidFill>
                  <a:srgbClr val="646464"/>
                </a:solidFill>
                <a:latin typeface="EYInterstate Light" panose="02000506000000020004" pitchFamily="2" charset="0"/>
                <a:ea typeface="Calibri" panose="020F0502020204030204" pitchFamily="34" charset="0"/>
              </a:rPr>
              <a:t>, Southern Copper/Grupo Mexico, Endeavour Silver, Minera Frisco, First Majestic, Argonaut Gold, Agnico Eagle, Altos Hornos,</a:t>
            </a:r>
            <a:br>
              <a:rPr lang="en-US" sz="999">
                <a:solidFill>
                  <a:srgbClr val="646464"/>
                </a:solidFill>
                <a:latin typeface="EYInterstate Light" panose="02000506000000020004" pitchFamily="2" charset="0"/>
                <a:ea typeface="Calibri" panose="020F0502020204030204" pitchFamily="34" charset="0"/>
              </a:rPr>
            </a:br>
            <a:r>
              <a:rPr lang="en-US" sz="999">
                <a:solidFill>
                  <a:srgbClr val="646464"/>
                </a:solidFill>
                <a:latin typeface="EYInterstate Light" panose="02000506000000020004" pitchFamily="2" charset="0"/>
                <a:ea typeface="Calibri" panose="020F0502020204030204" pitchFamily="34" charset="0"/>
              </a:rPr>
              <a:t>Coeur Mining, Panamerican Silver, Newmont, Alamos, Teck Resources, </a:t>
            </a:r>
            <a:r>
              <a:rPr lang="en-US" sz="999" err="1">
                <a:solidFill>
                  <a:srgbClr val="646464"/>
                </a:solidFill>
                <a:latin typeface="EYInterstate Light" panose="02000506000000020004" pitchFamily="2" charset="0"/>
                <a:ea typeface="Calibri" panose="020F0502020204030204" pitchFamily="34" charset="0"/>
              </a:rPr>
              <a:t>Torex</a:t>
            </a:r>
            <a:r>
              <a:rPr lang="en-US" sz="999">
                <a:solidFill>
                  <a:srgbClr val="646464"/>
                </a:solidFill>
                <a:latin typeface="EYInterstate Light" panose="02000506000000020004" pitchFamily="2" charset="0"/>
                <a:ea typeface="Calibri" panose="020F0502020204030204" pitchFamily="34" charset="0"/>
              </a:rPr>
              <a:t> Resources, Fortuna Silver, etc.</a:t>
            </a:r>
            <a:endParaRPr lang="en-US" sz="999">
              <a:solidFill>
                <a:srgbClr val="646464"/>
              </a:solidFill>
              <a:highlight>
                <a:srgbClr val="FFFF00"/>
              </a:highlight>
              <a:latin typeface="EYInterstate Light" panose="02000506000000020004" pitchFamily="2" charset="0"/>
              <a:ea typeface="Calibri" panose="020F0502020204030204" pitchFamily="34" charset="0"/>
            </a:endParaRPr>
          </a:p>
        </p:txBody>
      </p:sp>
      <p:cxnSp>
        <p:nvCxnSpPr>
          <p:cNvPr id="40" name="Straight Connector 39">
            <a:extLst>
              <a:ext uri="{FF2B5EF4-FFF2-40B4-BE49-F238E27FC236}">
                <a16:creationId xmlns:a16="http://schemas.microsoft.com/office/drawing/2014/main" id="{23A333DA-CF25-4CF8-8B2E-DE19ED2D3D49}"/>
              </a:ext>
            </a:extLst>
          </p:cNvPr>
          <p:cNvCxnSpPr>
            <a:cxnSpLocks/>
          </p:cNvCxnSpPr>
          <p:nvPr/>
        </p:nvCxnSpPr>
        <p:spPr>
          <a:xfrm flipV="1">
            <a:off x="3874242" y="3250051"/>
            <a:ext cx="4687527" cy="3753"/>
          </a:xfrm>
          <a:prstGeom prst="line">
            <a:avLst/>
          </a:prstGeom>
          <a:ln w="6350">
            <a:solidFill>
              <a:schemeClr val="accent6"/>
            </a:solidFill>
            <a:prstDash val="dash"/>
            <a:tailEnd type="non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FB977115-9654-428E-97CD-D37D957D014B}"/>
              </a:ext>
            </a:extLst>
          </p:cNvPr>
          <p:cNvGrpSpPr/>
          <p:nvPr/>
        </p:nvGrpSpPr>
        <p:grpSpPr>
          <a:xfrm>
            <a:off x="3880514" y="3546984"/>
            <a:ext cx="438357" cy="438358"/>
            <a:chOff x="609919" y="2956302"/>
            <a:chExt cx="438585" cy="438585"/>
          </a:xfrm>
        </p:grpSpPr>
        <p:sp>
          <p:nvSpPr>
            <p:cNvPr id="42" name="Freeform 27">
              <a:extLst>
                <a:ext uri="{FF2B5EF4-FFF2-40B4-BE49-F238E27FC236}">
                  <a16:creationId xmlns:a16="http://schemas.microsoft.com/office/drawing/2014/main" id="{BDDFE912-506B-4AC1-8A2E-B0F517A6646B}"/>
                </a:ext>
              </a:extLst>
            </p:cNvPr>
            <p:cNvSpPr>
              <a:spLocks noEditPoints="1"/>
            </p:cNvSpPr>
            <p:nvPr/>
          </p:nvSpPr>
          <p:spPr bwMode="auto">
            <a:xfrm>
              <a:off x="652576" y="3093638"/>
              <a:ext cx="353270" cy="163912"/>
            </a:xfrm>
            <a:custGeom>
              <a:avLst/>
              <a:gdLst>
                <a:gd name="T0" fmla="*/ 212 w 250"/>
                <a:gd name="T1" fmla="*/ 17 h 114"/>
                <a:gd name="T2" fmla="*/ 169 w 250"/>
                <a:gd name="T3" fmla="*/ 8 h 114"/>
                <a:gd name="T4" fmla="*/ 164 w 250"/>
                <a:gd name="T5" fmla="*/ 15 h 114"/>
                <a:gd name="T6" fmla="*/ 139 w 250"/>
                <a:gd name="T7" fmla="*/ 12 h 114"/>
                <a:gd name="T8" fmla="*/ 126 w 250"/>
                <a:gd name="T9" fmla="*/ 8 h 114"/>
                <a:gd name="T10" fmla="*/ 125 w 250"/>
                <a:gd name="T11" fmla="*/ 8 h 114"/>
                <a:gd name="T12" fmla="*/ 112 w 250"/>
                <a:gd name="T13" fmla="*/ 12 h 114"/>
                <a:gd name="T14" fmla="*/ 87 w 250"/>
                <a:gd name="T15" fmla="*/ 15 h 114"/>
                <a:gd name="T16" fmla="*/ 82 w 250"/>
                <a:gd name="T17" fmla="*/ 8 h 114"/>
                <a:gd name="T18" fmla="*/ 39 w 250"/>
                <a:gd name="T19" fmla="*/ 17 h 114"/>
                <a:gd name="T20" fmla="*/ 0 w 250"/>
                <a:gd name="T21" fmla="*/ 65 h 114"/>
                <a:gd name="T22" fmla="*/ 88 w 250"/>
                <a:gd name="T23" fmla="*/ 91 h 114"/>
                <a:gd name="T24" fmla="*/ 98 w 250"/>
                <a:gd name="T25" fmla="*/ 84 h 114"/>
                <a:gd name="T26" fmla="*/ 104 w 250"/>
                <a:gd name="T27" fmla="*/ 77 h 114"/>
                <a:gd name="T28" fmla="*/ 118 w 250"/>
                <a:gd name="T29" fmla="*/ 61 h 114"/>
                <a:gd name="T30" fmla="*/ 124 w 250"/>
                <a:gd name="T31" fmla="*/ 60 h 114"/>
                <a:gd name="T32" fmla="*/ 125 w 250"/>
                <a:gd name="T33" fmla="*/ 60 h 114"/>
                <a:gd name="T34" fmla="*/ 125 w 250"/>
                <a:gd name="T35" fmla="*/ 60 h 114"/>
                <a:gd name="T36" fmla="*/ 131 w 250"/>
                <a:gd name="T37" fmla="*/ 61 h 114"/>
                <a:gd name="T38" fmla="*/ 145 w 250"/>
                <a:gd name="T39" fmla="*/ 77 h 114"/>
                <a:gd name="T40" fmla="*/ 152 w 250"/>
                <a:gd name="T41" fmla="*/ 84 h 114"/>
                <a:gd name="T42" fmla="*/ 162 w 250"/>
                <a:gd name="T43" fmla="*/ 91 h 114"/>
                <a:gd name="T44" fmla="*/ 249 w 250"/>
                <a:gd name="T45" fmla="*/ 65 h 114"/>
                <a:gd name="T46" fmla="*/ 82 w 250"/>
                <a:gd name="T47" fmla="*/ 78 h 114"/>
                <a:gd name="T48" fmla="*/ 12 w 250"/>
                <a:gd name="T49" fmla="*/ 65 h 114"/>
                <a:gd name="T50" fmla="*/ 48 w 250"/>
                <a:gd name="T51" fmla="*/ 29 h 114"/>
                <a:gd name="T52" fmla="*/ 82 w 250"/>
                <a:gd name="T53" fmla="*/ 78 h 114"/>
                <a:gd name="T54" fmla="*/ 125 w 250"/>
                <a:gd name="T55" fmla="*/ 50 h 114"/>
                <a:gd name="T56" fmla="*/ 125 w 250"/>
                <a:gd name="T57" fmla="*/ 19 h 114"/>
                <a:gd name="T58" fmla="*/ 141 w 250"/>
                <a:gd name="T59" fmla="*/ 35 h 114"/>
                <a:gd name="T60" fmla="*/ 202 w 250"/>
                <a:gd name="T61" fmla="*/ 102 h 114"/>
                <a:gd name="T62" fmla="*/ 165 w 250"/>
                <a:gd name="T63" fmla="*/ 65 h 114"/>
                <a:gd name="T64" fmla="*/ 208 w 250"/>
                <a:gd name="T65" fmla="*/ 29 h 114"/>
                <a:gd name="T66" fmla="*/ 202 w 250"/>
                <a:gd name="T67" fmla="*/ 102 h 114"/>
                <a:gd name="T68" fmla="*/ 36 w 250"/>
                <a:gd name="T69" fmla="*/ 51 h 114"/>
                <a:gd name="T70" fmla="*/ 28 w 250"/>
                <a:gd name="T71" fmla="*/ 82 h 114"/>
                <a:gd name="T72" fmla="*/ 43 w 250"/>
                <a:gd name="T73" fmla="*/ 42 h 114"/>
                <a:gd name="T74" fmla="*/ 51 w 250"/>
                <a:gd name="T75" fmla="*/ 82 h 114"/>
                <a:gd name="T76" fmla="*/ 43 w 250"/>
                <a:gd name="T77" fmla="*/ 42 h 114"/>
                <a:gd name="T78" fmla="*/ 67 w 250"/>
                <a:gd name="T79" fmla="*/ 62 h 114"/>
                <a:gd name="T80" fmla="*/ 59 w 250"/>
                <a:gd name="T81" fmla="*/ 82 h 114"/>
                <a:gd name="T82" fmla="*/ 184 w 250"/>
                <a:gd name="T83" fmla="*/ 51 h 114"/>
                <a:gd name="T84" fmla="*/ 192 w 250"/>
                <a:gd name="T85" fmla="*/ 82 h 114"/>
                <a:gd name="T86" fmla="*/ 184 w 250"/>
                <a:gd name="T87" fmla="*/ 51 h 114"/>
                <a:gd name="T88" fmla="*/ 207 w 250"/>
                <a:gd name="T89" fmla="*/ 42 h 114"/>
                <a:gd name="T90" fmla="*/ 199 w 250"/>
                <a:gd name="T91" fmla="*/ 82 h 114"/>
                <a:gd name="T92" fmla="*/ 215 w 250"/>
                <a:gd name="T93" fmla="*/ 62 h 114"/>
                <a:gd name="T94" fmla="*/ 223 w 250"/>
                <a:gd name="T95" fmla="*/ 82 h 114"/>
                <a:gd name="T96" fmla="*/ 215 w 250"/>
                <a:gd name="T97" fmla="*/ 6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0" h="114">
                  <a:moveTo>
                    <a:pt x="217" y="20"/>
                  </a:moveTo>
                  <a:cubicBezTo>
                    <a:pt x="215" y="19"/>
                    <a:pt x="213" y="18"/>
                    <a:pt x="212" y="17"/>
                  </a:cubicBezTo>
                  <a:cubicBezTo>
                    <a:pt x="205" y="10"/>
                    <a:pt x="197" y="4"/>
                    <a:pt x="187" y="2"/>
                  </a:cubicBezTo>
                  <a:cubicBezTo>
                    <a:pt x="180" y="0"/>
                    <a:pt x="174" y="2"/>
                    <a:pt x="169" y="8"/>
                  </a:cubicBezTo>
                  <a:cubicBezTo>
                    <a:pt x="167" y="10"/>
                    <a:pt x="165" y="12"/>
                    <a:pt x="164" y="15"/>
                  </a:cubicBezTo>
                  <a:cubicBezTo>
                    <a:pt x="164" y="15"/>
                    <a:pt x="164" y="15"/>
                    <a:pt x="164" y="15"/>
                  </a:cubicBezTo>
                  <a:cubicBezTo>
                    <a:pt x="163" y="18"/>
                    <a:pt x="159" y="20"/>
                    <a:pt x="156" y="19"/>
                  </a:cubicBezTo>
                  <a:cubicBezTo>
                    <a:pt x="150" y="18"/>
                    <a:pt x="144" y="15"/>
                    <a:pt x="139" y="12"/>
                  </a:cubicBezTo>
                  <a:cubicBezTo>
                    <a:pt x="135" y="9"/>
                    <a:pt x="131" y="8"/>
                    <a:pt x="126" y="8"/>
                  </a:cubicBezTo>
                  <a:cubicBezTo>
                    <a:pt x="126" y="8"/>
                    <a:pt x="126" y="8"/>
                    <a:pt x="126" y="8"/>
                  </a:cubicBezTo>
                  <a:cubicBezTo>
                    <a:pt x="125" y="8"/>
                    <a:pt x="125" y="8"/>
                    <a:pt x="125" y="8"/>
                  </a:cubicBezTo>
                  <a:cubicBezTo>
                    <a:pt x="125" y="8"/>
                    <a:pt x="125" y="8"/>
                    <a:pt x="125" y="8"/>
                  </a:cubicBezTo>
                  <a:cubicBezTo>
                    <a:pt x="125" y="8"/>
                    <a:pt x="125" y="8"/>
                    <a:pt x="125" y="8"/>
                  </a:cubicBezTo>
                  <a:cubicBezTo>
                    <a:pt x="120" y="8"/>
                    <a:pt x="115" y="9"/>
                    <a:pt x="112" y="12"/>
                  </a:cubicBezTo>
                  <a:cubicBezTo>
                    <a:pt x="107" y="15"/>
                    <a:pt x="101" y="17"/>
                    <a:pt x="95" y="19"/>
                  </a:cubicBezTo>
                  <a:cubicBezTo>
                    <a:pt x="91" y="20"/>
                    <a:pt x="88" y="18"/>
                    <a:pt x="87" y="15"/>
                  </a:cubicBezTo>
                  <a:cubicBezTo>
                    <a:pt x="87" y="15"/>
                    <a:pt x="87" y="15"/>
                    <a:pt x="87" y="15"/>
                  </a:cubicBezTo>
                  <a:cubicBezTo>
                    <a:pt x="85" y="12"/>
                    <a:pt x="83" y="10"/>
                    <a:pt x="82" y="8"/>
                  </a:cubicBezTo>
                  <a:cubicBezTo>
                    <a:pt x="77" y="2"/>
                    <a:pt x="71" y="0"/>
                    <a:pt x="64" y="2"/>
                  </a:cubicBezTo>
                  <a:cubicBezTo>
                    <a:pt x="54" y="4"/>
                    <a:pt x="47" y="10"/>
                    <a:pt x="39" y="17"/>
                  </a:cubicBezTo>
                  <a:cubicBezTo>
                    <a:pt x="37" y="18"/>
                    <a:pt x="35" y="19"/>
                    <a:pt x="33" y="20"/>
                  </a:cubicBezTo>
                  <a:cubicBezTo>
                    <a:pt x="14" y="26"/>
                    <a:pt x="1" y="44"/>
                    <a:pt x="0" y="65"/>
                  </a:cubicBezTo>
                  <a:cubicBezTo>
                    <a:pt x="0" y="92"/>
                    <a:pt x="21" y="114"/>
                    <a:pt x="48" y="114"/>
                  </a:cubicBezTo>
                  <a:cubicBezTo>
                    <a:pt x="65" y="114"/>
                    <a:pt x="79" y="105"/>
                    <a:pt x="88" y="91"/>
                  </a:cubicBezTo>
                  <a:cubicBezTo>
                    <a:pt x="89" y="89"/>
                    <a:pt x="91" y="87"/>
                    <a:pt x="94" y="86"/>
                  </a:cubicBezTo>
                  <a:cubicBezTo>
                    <a:pt x="96" y="85"/>
                    <a:pt x="98" y="84"/>
                    <a:pt x="98" y="84"/>
                  </a:cubicBezTo>
                  <a:cubicBezTo>
                    <a:pt x="98" y="84"/>
                    <a:pt x="98" y="84"/>
                    <a:pt x="98" y="84"/>
                  </a:cubicBezTo>
                  <a:cubicBezTo>
                    <a:pt x="100" y="82"/>
                    <a:pt x="103" y="80"/>
                    <a:pt x="104" y="77"/>
                  </a:cubicBezTo>
                  <a:cubicBezTo>
                    <a:pt x="105" y="76"/>
                    <a:pt x="106" y="74"/>
                    <a:pt x="106" y="72"/>
                  </a:cubicBezTo>
                  <a:cubicBezTo>
                    <a:pt x="107" y="66"/>
                    <a:pt x="112" y="62"/>
                    <a:pt x="118" y="61"/>
                  </a:cubicBezTo>
                  <a:cubicBezTo>
                    <a:pt x="120" y="60"/>
                    <a:pt x="122" y="60"/>
                    <a:pt x="124" y="60"/>
                  </a:cubicBezTo>
                  <a:cubicBezTo>
                    <a:pt x="124" y="60"/>
                    <a:pt x="124" y="60"/>
                    <a:pt x="124" y="60"/>
                  </a:cubicBezTo>
                  <a:cubicBezTo>
                    <a:pt x="124" y="60"/>
                    <a:pt x="124" y="60"/>
                    <a:pt x="124" y="60"/>
                  </a:cubicBezTo>
                  <a:cubicBezTo>
                    <a:pt x="125" y="60"/>
                    <a:pt x="125" y="60"/>
                    <a:pt x="125" y="60"/>
                  </a:cubicBezTo>
                  <a:cubicBezTo>
                    <a:pt x="125" y="60"/>
                    <a:pt x="125" y="60"/>
                    <a:pt x="125" y="60"/>
                  </a:cubicBezTo>
                  <a:cubicBezTo>
                    <a:pt x="125" y="60"/>
                    <a:pt x="125" y="60"/>
                    <a:pt x="125" y="60"/>
                  </a:cubicBezTo>
                  <a:cubicBezTo>
                    <a:pt x="125" y="60"/>
                    <a:pt x="125" y="60"/>
                    <a:pt x="125" y="60"/>
                  </a:cubicBezTo>
                  <a:cubicBezTo>
                    <a:pt x="127" y="60"/>
                    <a:pt x="129" y="60"/>
                    <a:pt x="131" y="61"/>
                  </a:cubicBezTo>
                  <a:cubicBezTo>
                    <a:pt x="137" y="62"/>
                    <a:pt x="142" y="66"/>
                    <a:pt x="143" y="72"/>
                  </a:cubicBezTo>
                  <a:cubicBezTo>
                    <a:pt x="144" y="74"/>
                    <a:pt x="145" y="75"/>
                    <a:pt x="145" y="77"/>
                  </a:cubicBezTo>
                  <a:cubicBezTo>
                    <a:pt x="147" y="80"/>
                    <a:pt x="149" y="82"/>
                    <a:pt x="152" y="84"/>
                  </a:cubicBezTo>
                  <a:cubicBezTo>
                    <a:pt x="152" y="84"/>
                    <a:pt x="152" y="84"/>
                    <a:pt x="152" y="84"/>
                  </a:cubicBezTo>
                  <a:cubicBezTo>
                    <a:pt x="152" y="84"/>
                    <a:pt x="154" y="85"/>
                    <a:pt x="156" y="86"/>
                  </a:cubicBezTo>
                  <a:cubicBezTo>
                    <a:pt x="158" y="87"/>
                    <a:pt x="160" y="88"/>
                    <a:pt x="162" y="91"/>
                  </a:cubicBezTo>
                  <a:cubicBezTo>
                    <a:pt x="171" y="104"/>
                    <a:pt x="185" y="114"/>
                    <a:pt x="201" y="114"/>
                  </a:cubicBezTo>
                  <a:cubicBezTo>
                    <a:pt x="228" y="114"/>
                    <a:pt x="250" y="92"/>
                    <a:pt x="249" y="65"/>
                  </a:cubicBezTo>
                  <a:cubicBezTo>
                    <a:pt x="250" y="44"/>
                    <a:pt x="236" y="26"/>
                    <a:pt x="217" y="20"/>
                  </a:cubicBezTo>
                  <a:close/>
                  <a:moveTo>
                    <a:pt x="82" y="78"/>
                  </a:moveTo>
                  <a:cubicBezTo>
                    <a:pt x="77" y="92"/>
                    <a:pt x="64" y="102"/>
                    <a:pt x="48" y="102"/>
                  </a:cubicBezTo>
                  <a:cubicBezTo>
                    <a:pt x="28" y="102"/>
                    <a:pt x="12" y="85"/>
                    <a:pt x="12" y="65"/>
                  </a:cubicBezTo>
                  <a:cubicBezTo>
                    <a:pt x="12" y="47"/>
                    <a:pt x="25" y="32"/>
                    <a:pt x="42" y="30"/>
                  </a:cubicBezTo>
                  <a:cubicBezTo>
                    <a:pt x="44" y="29"/>
                    <a:pt x="46" y="29"/>
                    <a:pt x="48" y="29"/>
                  </a:cubicBezTo>
                  <a:cubicBezTo>
                    <a:pt x="68" y="29"/>
                    <a:pt x="84" y="46"/>
                    <a:pt x="84" y="66"/>
                  </a:cubicBezTo>
                  <a:cubicBezTo>
                    <a:pt x="85" y="70"/>
                    <a:pt x="83" y="74"/>
                    <a:pt x="82" y="78"/>
                  </a:cubicBezTo>
                  <a:close/>
                  <a:moveTo>
                    <a:pt x="125" y="50"/>
                  </a:moveTo>
                  <a:cubicBezTo>
                    <a:pt x="125" y="50"/>
                    <a:pt x="125" y="50"/>
                    <a:pt x="125" y="50"/>
                  </a:cubicBezTo>
                  <a:cubicBezTo>
                    <a:pt x="116" y="50"/>
                    <a:pt x="110" y="43"/>
                    <a:pt x="110" y="34"/>
                  </a:cubicBezTo>
                  <a:cubicBezTo>
                    <a:pt x="110" y="26"/>
                    <a:pt x="116" y="19"/>
                    <a:pt x="125" y="19"/>
                  </a:cubicBezTo>
                  <a:cubicBezTo>
                    <a:pt x="125" y="19"/>
                    <a:pt x="125" y="19"/>
                    <a:pt x="125" y="19"/>
                  </a:cubicBezTo>
                  <a:cubicBezTo>
                    <a:pt x="134" y="19"/>
                    <a:pt x="141" y="26"/>
                    <a:pt x="141" y="35"/>
                  </a:cubicBezTo>
                  <a:cubicBezTo>
                    <a:pt x="141" y="44"/>
                    <a:pt x="134" y="50"/>
                    <a:pt x="125" y="50"/>
                  </a:cubicBezTo>
                  <a:close/>
                  <a:moveTo>
                    <a:pt x="202" y="102"/>
                  </a:moveTo>
                  <a:cubicBezTo>
                    <a:pt x="186" y="102"/>
                    <a:pt x="173" y="92"/>
                    <a:pt x="168" y="78"/>
                  </a:cubicBezTo>
                  <a:cubicBezTo>
                    <a:pt x="166" y="74"/>
                    <a:pt x="165" y="70"/>
                    <a:pt x="165" y="65"/>
                  </a:cubicBezTo>
                  <a:cubicBezTo>
                    <a:pt x="165" y="45"/>
                    <a:pt x="182" y="29"/>
                    <a:pt x="202" y="29"/>
                  </a:cubicBezTo>
                  <a:cubicBezTo>
                    <a:pt x="204" y="29"/>
                    <a:pt x="206" y="29"/>
                    <a:pt x="208" y="29"/>
                  </a:cubicBezTo>
                  <a:cubicBezTo>
                    <a:pt x="225" y="32"/>
                    <a:pt x="238" y="47"/>
                    <a:pt x="238" y="65"/>
                  </a:cubicBezTo>
                  <a:cubicBezTo>
                    <a:pt x="238" y="85"/>
                    <a:pt x="222" y="102"/>
                    <a:pt x="202" y="102"/>
                  </a:cubicBezTo>
                  <a:close/>
                  <a:moveTo>
                    <a:pt x="28" y="51"/>
                  </a:moveTo>
                  <a:cubicBezTo>
                    <a:pt x="36" y="51"/>
                    <a:pt x="36" y="51"/>
                    <a:pt x="36" y="51"/>
                  </a:cubicBezTo>
                  <a:cubicBezTo>
                    <a:pt x="36" y="82"/>
                    <a:pt x="36" y="82"/>
                    <a:pt x="36" y="82"/>
                  </a:cubicBezTo>
                  <a:cubicBezTo>
                    <a:pt x="28" y="82"/>
                    <a:pt x="28" y="82"/>
                    <a:pt x="28" y="82"/>
                  </a:cubicBezTo>
                  <a:lnTo>
                    <a:pt x="28" y="51"/>
                  </a:lnTo>
                  <a:close/>
                  <a:moveTo>
                    <a:pt x="43" y="42"/>
                  </a:moveTo>
                  <a:cubicBezTo>
                    <a:pt x="51" y="42"/>
                    <a:pt x="51" y="42"/>
                    <a:pt x="51" y="42"/>
                  </a:cubicBezTo>
                  <a:cubicBezTo>
                    <a:pt x="51" y="82"/>
                    <a:pt x="51" y="82"/>
                    <a:pt x="51" y="82"/>
                  </a:cubicBezTo>
                  <a:cubicBezTo>
                    <a:pt x="43" y="82"/>
                    <a:pt x="43" y="82"/>
                    <a:pt x="43" y="82"/>
                  </a:cubicBezTo>
                  <a:lnTo>
                    <a:pt x="43" y="42"/>
                  </a:lnTo>
                  <a:close/>
                  <a:moveTo>
                    <a:pt x="59" y="62"/>
                  </a:moveTo>
                  <a:cubicBezTo>
                    <a:pt x="67" y="62"/>
                    <a:pt x="67" y="62"/>
                    <a:pt x="67" y="62"/>
                  </a:cubicBezTo>
                  <a:cubicBezTo>
                    <a:pt x="67" y="82"/>
                    <a:pt x="67" y="82"/>
                    <a:pt x="67" y="82"/>
                  </a:cubicBezTo>
                  <a:cubicBezTo>
                    <a:pt x="59" y="82"/>
                    <a:pt x="59" y="82"/>
                    <a:pt x="59" y="82"/>
                  </a:cubicBezTo>
                  <a:lnTo>
                    <a:pt x="59" y="62"/>
                  </a:lnTo>
                  <a:close/>
                  <a:moveTo>
                    <a:pt x="184" y="51"/>
                  </a:moveTo>
                  <a:cubicBezTo>
                    <a:pt x="192" y="51"/>
                    <a:pt x="192" y="51"/>
                    <a:pt x="192" y="51"/>
                  </a:cubicBezTo>
                  <a:cubicBezTo>
                    <a:pt x="192" y="82"/>
                    <a:pt x="192" y="82"/>
                    <a:pt x="192" y="82"/>
                  </a:cubicBezTo>
                  <a:cubicBezTo>
                    <a:pt x="184" y="82"/>
                    <a:pt x="184" y="82"/>
                    <a:pt x="184" y="82"/>
                  </a:cubicBezTo>
                  <a:lnTo>
                    <a:pt x="184" y="51"/>
                  </a:lnTo>
                  <a:close/>
                  <a:moveTo>
                    <a:pt x="199" y="42"/>
                  </a:moveTo>
                  <a:cubicBezTo>
                    <a:pt x="207" y="42"/>
                    <a:pt x="207" y="42"/>
                    <a:pt x="207" y="42"/>
                  </a:cubicBezTo>
                  <a:cubicBezTo>
                    <a:pt x="207" y="82"/>
                    <a:pt x="207" y="82"/>
                    <a:pt x="207" y="82"/>
                  </a:cubicBezTo>
                  <a:cubicBezTo>
                    <a:pt x="199" y="82"/>
                    <a:pt x="199" y="82"/>
                    <a:pt x="199" y="82"/>
                  </a:cubicBezTo>
                  <a:lnTo>
                    <a:pt x="199" y="42"/>
                  </a:lnTo>
                  <a:close/>
                  <a:moveTo>
                    <a:pt x="215" y="62"/>
                  </a:moveTo>
                  <a:cubicBezTo>
                    <a:pt x="223" y="62"/>
                    <a:pt x="223" y="62"/>
                    <a:pt x="223" y="62"/>
                  </a:cubicBezTo>
                  <a:cubicBezTo>
                    <a:pt x="223" y="82"/>
                    <a:pt x="223" y="82"/>
                    <a:pt x="223" y="82"/>
                  </a:cubicBezTo>
                  <a:cubicBezTo>
                    <a:pt x="215" y="82"/>
                    <a:pt x="215" y="82"/>
                    <a:pt x="215" y="82"/>
                  </a:cubicBezTo>
                  <a:lnTo>
                    <a:pt x="215" y="6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defTabSz="913943"/>
              <a:endParaRPr lang="en-IN" sz="1799">
                <a:solidFill>
                  <a:srgbClr val="000000"/>
                </a:solidFill>
                <a:latin typeface="EYInterstate Light" panose="02000506000000020004" pitchFamily="2" charset="0"/>
              </a:endParaRPr>
            </a:p>
          </p:txBody>
        </p:sp>
        <p:sp>
          <p:nvSpPr>
            <p:cNvPr id="43" name="Oval 42">
              <a:extLst>
                <a:ext uri="{FF2B5EF4-FFF2-40B4-BE49-F238E27FC236}">
                  <a16:creationId xmlns:a16="http://schemas.microsoft.com/office/drawing/2014/main" id="{C320CEEC-9F99-458E-9FE2-C9541EDBDB0B}"/>
                </a:ext>
              </a:extLst>
            </p:cNvPr>
            <p:cNvSpPr/>
            <p:nvPr/>
          </p:nvSpPr>
          <p:spPr>
            <a:xfrm>
              <a:off x="609919" y="2956302"/>
              <a:ext cx="438585" cy="438585"/>
            </a:xfrm>
            <a:prstGeom prst="ellipse">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45696" rIns="45696" rtlCol="0" anchor="t" anchorCtr="0"/>
            <a:lstStyle/>
            <a:p>
              <a:pPr marL="228486" indent="-228486" algn="ctr" defTabSz="913943">
                <a:spcAft>
                  <a:spcPts val="600"/>
                </a:spcAft>
                <a:buClr>
                  <a:srgbClr val="FFE600"/>
                </a:buClr>
                <a:buSzPct val="70000"/>
                <a:buFont typeface="Arial" pitchFamily="34" charset="0"/>
                <a:buChar char="►"/>
              </a:pPr>
              <a:endParaRPr lang="en-IN" sz="999" err="1">
                <a:solidFill>
                  <a:srgbClr val="646464"/>
                </a:solidFill>
                <a:latin typeface="EYInterstate Light" panose="02000506000000020004" pitchFamily="2" charset="0"/>
              </a:endParaRPr>
            </a:p>
          </p:txBody>
        </p:sp>
      </p:grpSp>
      <p:graphicFrame>
        <p:nvGraphicFramePr>
          <p:cNvPr id="44" name="Table 43">
            <a:extLst>
              <a:ext uri="{FF2B5EF4-FFF2-40B4-BE49-F238E27FC236}">
                <a16:creationId xmlns:a16="http://schemas.microsoft.com/office/drawing/2014/main" id="{5DB2B4B3-2A72-4FFB-B21F-4B4B36FC4639}"/>
              </a:ext>
            </a:extLst>
          </p:cNvPr>
          <p:cNvGraphicFramePr>
            <a:graphicFrameLocks noGrp="1"/>
          </p:cNvGraphicFramePr>
          <p:nvPr>
            <p:extLst>
              <p:ext uri="{D42A27DB-BD31-4B8C-83A1-F6EECF244321}">
                <p14:modId xmlns:p14="http://schemas.microsoft.com/office/powerpoint/2010/main" val="2006905511"/>
              </p:ext>
            </p:extLst>
          </p:nvPr>
        </p:nvGraphicFramePr>
        <p:xfrm>
          <a:off x="4625603" y="3468899"/>
          <a:ext cx="3010306" cy="731376"/>
        </p:xfrm>
        <a:graphic>
          <a:graphicData uri="http://schemas.openxmlformats.org/drawingml/2006/table">
            <a:tbl>
              <a:tblPr firstRow="1" bandRow="1">
                <a:tableStyleId>{5C22544A-7EE6-4342-B048-85BDC9FD1C3A}</a:tableStyleId>
              </a:tblPr>
              <a:tblGrid>
                <a:gridCol w="2138107">
                  <a:extLst>
                    <a:ext uri="{9D8B030D-6E8A-4147-A177-3AD203B41FA5}">
                      <a16:colId xmlns:a16="http://schemas.microsoft.com/office/drawing/2014/main" val="20000"/>
                    </a:ext>
                  </a:extLst>
                </a:gridCol>
                <a:gridCol w="872199">
                  <a:extLst>
                    <a:ext uri="{9D8B030D-6E8A-4147-A177-3AD203B41FA5}">
                      <a16:colId xmlns:a16="http://schemas.microsoft.com/office/drawing/2014/main" val="20001"/>
                    </a:ext>
                  </a:extLst>
                </a:gridCol>
              </a:tblGrid>
              <a:tr h="243713">
                <a:tc>
                  <a:txBody>
                    <a:bodyPr/>
                    <a:lstStyle/>
                    <a:p>
                      <a:endParaRPr lang="en-IN" sz="1000">
                        <a:solidFill>
                          <a:schemeClr val="tx1"/>
                        </a:solidFill>
                      </a:endParaRPr>
                    </a:p>
                  </a:txBody>
                  <a:tcPr marL="45696" marR="45696" marT="45696" marB="45696">
                    <a:lnL w="12700" cmpd="sng">
                      <a:noFill/>
                    </a:lnL>
                    <a:lnR w="6350" cap="flat" cmpd="sng" algn="ctr">
                      <a:solidFill>
                        <a:schemeClr val="tx2"/>
                      </a:solidFill>
                      <a:prstDash val="solid"/>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IN" sz="1000">
                          <a:solidFill>
                            <a:schemeClr val="tx1"/>
                          </a:solidFill>
                        </a:rPr>
                        <a:t>2021</a:t>
                      </a:r>
                    </a:p>
                  </a:txBody>
                  <a:tcPr marL="45696" marR="45696" marT="45696" marB="4569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243713">
                <a:tc>
                  <a:txBody>
                    <a:bodyPr/>
                    <a:lstStyle/>
                    <a:p>
                      <a:r>
                        <a:rPr lang="en-IN" sz="1000">
                          <a:solidFill>
                            <a:schemeClr val="bg2"/>
                          </a:solidFill>
                        </a:rPr>
                        <a:t>Valor de la industria minera, USDbn</a:t>
                      </a:r>
                    </a:p>
                  </a:txBody>
                  <a:tcPr marL="45696" marR="45696" marT="45696" marB="45696">
                    <a:lnL w="12700" cmpd="sng">
                      <a:noFill/>
                    </a:lnL>
                    <a:lnR w="6350" cap="flat" cmpd="sng" algn="ctr">
                      <a:solidFill>
                        <a:schemeClr val="accent6"/>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000">
                          <a:solidFill>
                            <a:schemeClr val="bg2"/>
                          </a:solidFill>
                        </a:rPr>
                        <a:t>    16.9</a:t>
                      </a:r>
                    </a:p>
                  </a:txBody>
                  <a:tcPr marL="45696" marR="228481"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3713">
                <a:tc>
                  <a:txBody>
                    <a:bodyPr/>
                    <a:lstStyle/>
                    <a:p>
                      <a:r>
                        <a:rPr lang="en-IN" sz="1000">
                          <a:solidFill>
                            <a:schemeClr val="bg2"/>
                          </a:solidFill>
                        </a:rPr>
                        <a:t>Industria minera, % de PIB</a:t>
                      </a:r>
                    </a:p>
                  </a:txBody>
                  <a:tcPr marL="45696" marR="45696" marT="45696" marB="45696">
                    <a:lnL w="12700" cmpd="sng">
                      <a:noFill/>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IN" sz="1000">
                          <a:solidFill>
                            <a:schemeClr val="bg2"/>
                          </a:solidFill>
                        </a:rPr>
                        <a:t>     3</a:t>
                      </a:r>
                    </a:p>
                  </a:txBody>
                  <a:tcPr marL="45696" marR="228481"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45" name="Group 44">
            <a:extLst>
              <a:ext uri="{FF2B5EF4-FFF2-40B4-BE49-F238E27FC236}">
                <a16:creationId xmlns:a16="http://schemas.microsoft.com/office/drawing/2014/main" id="{E9FFDC67-10CF-48B0-9459-6A7B50A08233}"/>
              </a:ext>
            </a:extLst>
          </p:cNvPr>
          <p:cNvGrpSpPr/>
          <p:nvPr/>
        </p:nvGrpSpPr>
        <p:grpSpPr>
          <a:xfrm>
            <a:off x="3754323" y="1448831"/>
            <a:ext cx="4924687" cy="2925177"/>
            <a:chOff x="3189605" y="1447799"/>
            <a:chExt cx="4924687" cy="2990088"/>
          </a:xfrm>
        </p:grpSpPr>
        <p:cxnSp>
          <p:nvCxnSpPr>
            <p:cNvPr id="46" name="Straight Connector 45">
              <a:extLst>
                <a:ext uri="{FF2B5EF4-FFF2-40B4-BE49-F238E27FC236}">
                  <a16:creationId xmlns:a16="http://schemas.microsoft.com/office/drawing/2014/main" id="{31BA3456-519A-427A-8E1B-5F2AF26C6D15}"/>
                </a:ext>
              </a:extLst>
            </p:cNvPr>
            <p:cNvCxnSpPr/>
            <p:nvPr/>
          </p:nvCxnSpPr>
          <p:spPr>
            <a:xfrm>
              <a:off x="3189605" y="1447799"/>
              <a:ext cx="0" cy="2990088"/>
            </a:xfrm>
            <a:prstGeom prst="line">
              <a:avLst/>
            </a:prstGeom>
            <a:ln w="6350">
              <a:solidFill>
                <a:srgbClr val="C0C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3C571FA-2F1F-4694-AA6E-886C2E08AED7}"/>
                </a:ext>
              </a:extLst>
            </p:cNvPr>
            <p:cNvCxnSpPr/>
            <p:nvPr/>
          </p:nvCxnSpPr>
          <p:spPr>
            <a:xfrm>
              <a:off x="8114292" y="1447799"/>
              <a:ext cx="0" cy="2990088"/>
            </a:xfrm>
            <a:prstGeom prst="line">
              <a:avLst/>
            </a:prstGeom>
            <a:ln w="6350">
              <a:solidFill>
                <a:srgbClr val="C0C0C0"/>
              </a:solidFill>
              <a:prstDash val="dash"/>
              <a:tailEnd type="none"/>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72329775-EFD7-4F77-81E1-E2D4C51D0E4E}"/>
              </a:ext>
            </a:extLst>
          </p:cNvPr>
          <p:cNvGrpSpPr/>
          <p:nvPr/>
        </p:nvGrpSpPr>
        <p:grpSpPr>
          <a:xfrm>
            <a:off x="8202221" y="6001743"/>
            <a:ext cx="3319821" cy="234797"/>
            <a:chOff x="6001102" y="5972892"/>
            <a:chExt cx="3500223" cy="234919"/>
          </a:xfrm>
        </p:grpSpPr>
        <p:sp>
          <p:nvSpPr>
            <p:cNvPr id="51" name="TextBox 50">
              <a:extLst>
                <a:ext uri="{FF2B5EF4-FFF2-40B4-BE49-F238E27FC236}">
                  <a16:creationId xmlns:a16="http://schemas.microsoft.com/office/drawing/2014/main" id="{046D6E4B-09A7-4C2B-89A2-1CD6FE76C79C}"/>
                </a:ext>
              </a:extLst>
            </p:cNvPr>
            <p:cNvSpPr txBox="1"/>
            <p:nvPr/>
          </p:nvSpPr>
          <p:spPr>
            <a:xfrm>
              <a:off x="6001103" y="6100033"/>
              <a:ext cx="3500222" cy="107778"/>
            </a:xfrm>
            <a:prstGeom prst="rect">
              <a:avLst/>
            </a:prstGeom>
          </p:spPr>
          <p:txBody>
            <a:bodyPr wrap="none" lIns="0" tIns="0" rIns="0" bIns="0">
              <a:spAutoFit/>
            </a:bodyPr>
            <a:lstStyle>
              <a:defPPr>
                <a:defRPr lang="en-US"/>
              </a:defPPr>
              <a:lvl1pPr defTabSz="946052">
                <a:defRPr sz="700">
                  <a:solidFill>
                    <a:srgbClr val="646464"/>
                  </a:solidFill>
                </a:defRPr>
              </a:lvl1pPr>
            </a:lstStyle>
            <a:p>
              <a:pPr defTabSz="945579"/>
              <a:r>
                <a:rPr lang="en-IN">
                  <a:latin typeface="EYInterstate Light" panose="02000506000000020004" pitchFamily="2" charset="0"/>
                </a:rPr>
                <a:t>**Source: Doing Business 2019 Banco Mundial: </a:t>
              </a:r>
              <a:r>
                <a:rPr lang="es-MX" err="1">
                  <a:hlinkClick r:id="rId2"/>
                </a:rPr>
                <a:t>Doing</a:t>
              </a:r>
              <a:r>
                <a:rPr lang="es-MX">
                  <a:hlinkClick r:id="rId2"/>
                </a:rPr>
                <a:t> Business 2019</a:t>
              </a:r>
              <a:r>
                <a:rPr lang="es-MX"/>
                <a:t> </a:t>
              </a:r>
              <a:r>
                <a:rPr lang="en-IN">
                  <a:latin typeface="EYInterstate Light" panose="02000506000000020004" pitchFamily="2" charset="0"/>
                </a:rPr>
                <a:t> (Nov, 2021)</a:t>
              </a:r>
            </a:p>
          </p:txBody>
        </p:sp>
        <p:sp>
          <p:nvSpPr>
            <p:cNvPr id="52" name="TextBox 51">
              <a:extLst>
                <a:ext uri="{FF2B5EF4-FFF2-40B4-BE49-F238E27FC236}">
                  <a16:creationId xmlns:a16="http://schemas.microsoft.com/office/drawing/2014/main" id="{EB330950-DCB9-469C-AD0D-C440C5DF5091}"/>
                </a:ext>
              </a:extLst>
            </p:cNvPr>
            <p:cNvSpPr txBox="1"/>
            <p:nvPr/>
          </p:nvSpPr>
          <p:spPr>
            <a:xfrm>
              <a:off x="6001102" y="5972892"/>
              <a:ext cx="3350905" cy="107778"/>
            </a:xfrm>
            <a:prstGeom prst="rect">
              <a:avLst/>
            </a:prstGeom>
          </p:spPr>
          <p:txBody>
            <a:bodyPr wrap="square" lIns="0" tIns="0" rIns="0" bIns="0">
              <a:spAutoFit/>
            </a:bodyPr>
            <a:lstStyle>
              <a:defPPr>
                <a:defRPr lang="en-US"/>
              </a:defPPr>
              <a:lvl1pPr defTabSz="946052">
                <a:defRPr sz="700">
                  <a:solidFill>
                    <a:srgbClr val="646464"/>
                  </a:solidFill>
                </a:defRPr>
              </a:lvl1pPr>
            </a:lstStyle>
            <a:p>
              <a:pPr defTabSz="945579"/>
              <a:r>
                <a:rPr lang="en-IN">
                  <a:latin typeface="EYInterstate Light" panose="02000506000000020004" pitchFamily="2" charset="0"/>
                </a:rPr>
                <a:t>*Source: Fraser Institute Survey of Mining Companies 2021</a:t>
              </a:r>
            </a:p>
          </p:txBody>
        </p:sp>
      </p:grpSp>
      <p:cxnSp>
        <p:nvCxnSpPr>
          <p:cNvPr id="69" name="Straight Connector 68">
            <a:extLst>
              <a:ext uri="{FF2B5EF4-FFF2-40B4-BE49-F238E27FC236}">
                <a16:creationId xmlns:a16="http://schemas.microsoft.com/office/drawing/2014/main" id="{D616A31D-14E1-4EA4-A758-58951A10BB34}"/>
              </a:ext>
            </a:extLst>
          </p:cNvPr>
          <p:cNvCxnSpPr/>
          <p:nvPr/>
        </p:nvCxnSpPr>
        <p:spPr>
          <a:xfrm>
            <a:off x="2007303" y="3679765"/>
            <a:ext cx="1385946" cy="0"/>
          </a:xfrm>
          <a:prstGeom prst="line">
            <a:avLst/>
          </a:prstGeom>
          <a:ln w="63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E80B9C02-F0DD-4508-A25A-BE4580DA249E}"/>
              </a:ext>
            </a:extLst>
          </p:cNvPr>
          <p:cNvSpPr/>
          <p:nvPr/>
        </p:nvSpPr>
        <p:spPr>
          <a:xfrm>
            <a:off x="2071596" y="3754701"/>
            <a:ext cx="2110979" cy="369140"/>
          </a:xfrm>
          <a:prstGeom prst="rect">
            <a:avLst/>
          </a:prstGeom>
        </p:spPr>
        <p:txBody>
          <a:bodyPr wrap="square" lIns="0" tIns="0" rIns="0" bIns="0">
            <a:spAutoFit/>
          </a:bodyPr>
          <a:lstStyle/>
          <a:p>
            <a:pPr defTabSz="913943"/>
            <a:r>
              <a:rPr lang="en-IN" sz="1399" b="1">
                <a:solidFill>
                  <a:srgbClr val="333333"/>
                </a:solidFill>
                <a:latin typeface="EYInterstate Light" panose="02000506000000020004" pitchFamily="2" charset="0"/>
              </a:rPr>
              <a:t>15°</a:t>
            </a:r>
            <a:br>
              <a:rPr lang="en-IN" sz="999">
                <a:solidFill>
                  <a:srgbClr val="646464"/>
                </a:solidFill>
                <a:latin typeface="EYInterstate Light" panose="02000506000000020004" pitchFamily="2" charset="0"/>
              </a:rPr>
            </a:br>
            <a:r>
              <a:rPr lang="en-IN" sz="999" err="1">
                <a:solidFill>
                  <a:srgbClr val="646464"/>
                </a:solidFill>
                <a:latin typeface="EYInterstate Light" panose="02000506000000020004" pitchFamily="2" charset="0"/>
              </a:rPr>
              <a:t>Clasificación</a:t>
            </a:r>
            <a:r>
              <a:rPr lang="en-IN" sz="999">
                <a:solidFill>
                  <a:srgbClr val="646464"/>
                </a:solidFill>
                <a:latin typeface="EYInterstate Light" panose="02000506000000020004" pitchFamily="2" charset="0"/>
              </a:rPr>
              <a:t> </a:t>
            </a:r>
            <a:r>
              <a:rPr lang="en-IN" sz="999" err="1">
                <a:solidFill>
                  <a:srgbClr val="646464"/>
                </a:solidFill>
                <a:latin typeface="EYInterstate Light" panose="02000506000000020004" pitchFamily="2" charset="0"/>
              </a:rPr>
              <a:t>mundial</a:t>
            </a:r>
            <a:r>
              <a:rPr lang="en-IN" sz="999">
                <a:solidFill>
                  <a:srgbClr val="646464"/>
                </a:solidFill>
                <a:latin typeface="EYInterstate Light" panose="02000506000000020004" pitchFamily="2" charset="0"/>
              </a:rPr>
              <a:t> PIB</a:t>
            </a:r>
          </a:p>
        </p:txBody>
      </p:sp>
      <p:cxnSp>
        <p:nvCxnSpPr>
          <p:cNvPr id="71" name="Straight Connector 70">
            <a:extLst>
              <a:ext uri="{FF2B5EF4-FFF2-40B4-BE49-F238E27FC236}">
                <a16:creationId xmlns:a16="http://schemas.microsoft.com/office/drawing/2014/main" id="{9AFA1A15-CFA2-4A6B-9F2B-341D1E76CBC9}"/>
              </a:ext>
            </a:extLst>
          </p:cNvPr>
          <p:cNvCxnSpPr/>
          <p:nvPr/>
        </p:nvCxnSpPr>
        <p:spPr>
          <a:xfrm>
            <a:off x="8806643" y="2259182"/>
            <a:ext cx="2794594" cy="0"/>
          </a:xfrm>
          <a:prstGeom prst="line">
            <a:avLst/>
          </a:prstGeom>
          <a:ln w="63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E87A1B61-E053-42DA-A0C6-1E3F8B0F34C5}"/>
              </a:ext>
            </a:extLst>
          </p:cNvPr>
          <p:cNvSpPr/>
          <p:nvPr/>
        </p:nvSpPr>
        <p:spPr>
          <a:xfrm>
            <a:off x="8806643" y="2309251"/>
            <a:ext cx="2110979" cy="369140"/>
          </a:xfrm>
          <a:prstGeom prst="rect">
            <a:avLst/>
          </a:prstGeom>
        </p:spPr>
        <p:txBody>
          <a:bodyPr wrap="square" lIns="0" tIns="0" rIns="0" bIns="0">
            <a:spAutoFit/>
          </a:bodyPr>
          <a:lstStyle/>
          <a:p>
            <a:pPr defTabSz="913943"/>
            <a:r>
              <a:rPr lang="en-IN" sz="1399" b="1">
                <a:solidFill>
                  <a:srgbClr val="333333"/>
                </a:solidFill>
                <a:latin typeface="EYInterstate Light" panose="02000506000000020004" pitchFamily="2" charset="0"/>
              </a:rPr>
              <a:t>2.3 million</a:t>
            </a:r>
            <a:br>
              <a:rPr lang="en-IN" sz="999">
                <a:solidFill>
                  <a:srgbClr val="646464"/>
                </a:solidFill>
                <a:latin typeface="EYInterstate Light" panose="02000506000000020004" pitchFamily="2" charset="0"/>
              </a:rPr>
            </a:br>
            <a:r>
              <a:rPr lang="en-IN" sz="999" err="1">
                <a:solidFill>
                  <a:srgbClr val="646464"/>
                </a:solidFill>
                <a:latin typeface="EYInterstate Light" panose="02000506000000020004" pitchFamily="2" charset="0"/>
              </a:rPr>
              <a:t>Empleos</a:t>
            </a:r>
            <a:r>
              <a:rPr lang="en-IN" sz="999">
                <a:solidFill>
                  <a:srgbClr val="646464"/>
                </a:solidFill>
                <a:latin typeface="EYInterstate Light" panose="02000506000000020004" pitchFamily="2" charset="0"/>
              </a:rPr>
              <a:t> </a:t>
            </a:r>
            <a:r>
              <a:rPr lang="en-IN" sz="999" err="1">
                <a:solidFill>
                  <a:srgbClr val="646464"/>
                </a:solidFill>
                <a:latin typeface="EYInterstate Light" panose="02000506000000020004" pitchFamily="2" charset="0"/>
              </a:rPr>
              <a:t>directos</a:t>
            </a:r>
            <a:r>
              <a:rPr lang="en-IN" sz="999">
                <a:solidFill>
                  <a:srgbClr val="646464"/>
                </a:solidFill>
                <a:latin typeface="EYInterstate Light" panose="02000506000000020004" pitchFamily="2" charset="0"/>
              </a:rPr>
              <a:t> e </a:t>
            </a:r>
            <a:r>
              <a:rPr lang="en-IN" sz="999" err="1">
                <a:solidFill>
                  <a:srgbClr val="646464"/>
                </a:solidFill>
                <a:latin typeface="EYInterstate Light" panose="02000506000000020004" pitchFamily="2" charset="0"/>
              </a:rPr>
              <a:t>indirectos</a:t>
            </a:r>
            <a:endParaRPr lang="en-IN" sz="999">
              <a:solidFill>
                <a:srgbClr val="646464"/>
              </a:solidFill>
              <a:latin typeface="EYInterstate Light" panose="02000506000000020004" pitchFamily="2" charset="0"/>
            </a:endParaRPr>
          </a:p>
        </p:txBody>
      </p:sp>
      <p:sp>
        <p:nvSpPr>
          <p:cNvPr id="73" name="Rectangle 72">
            <a:extLst>
              <a:ext uri="{FF2B5EF4-FFF2-40B4-BE49-F238E27FC236}">
                <a16:creationId xmlns:a16="http://schemas.microsoft.com/office/drawing/2014/main" id="{3E906367-1FF5-4BCD-9657-A40A176D795B}"/>
              </a:ext>
            </a:extLst>
          </p:cNvPr>
          <p:cNvSpPr>
            <a:spLocks/>
          </p:cNvSpPr>
          <p:nvPr/>
        </p:nvSpPr>
        <p:spPr>
          <a:xfrm>
            <a:off x="8853543" y="4201535"/>
            <a:ext cx="1834042" cy="153808"/>
          </a:xfrm>
          <a:prstGeom prst="rect">
            <a:avLst/>
          </a:prstGeom>
        </p:spPr>
        <p:txBody>
          <a:bodyPr wrap="square" lIns="0" tIns="0" rIns="0" bIns="0">
            <a:spAutoFit/>
          </a:bodyPr>
          <a:lstStyle/>
          <a:p>
            <a:pPr defTabSz="913943"/>
            <a:r>
              <a:rPr lang="it-IT" sz="999" b="1">
                <a:solidFill>
                  <a:srgbClr val="646464"/>
                </a:solidFill>
                <a:latin typeface="EYInterstate Light" panose="02000506000000020004" pitchFamily="2" charset="0"/>
              </a:rPr>
              <a:t>Fuente: INEGI / CAMIMEX</a:t>
            </a:r>
          </a:p>
        </p:txBody>
      </p:sp>
      <p:graphicFrame>
        <p:nvGraphicFramePr>
          <p:cNvPr id="75" name="Table 74">
            <a:extLst>
              <a:ext uri="{FF2B5EF4-FFF2-40B4-BE49-F238E27FC236}">
                <a16:creationId xmlns:a16="http://schemas.microsoft.com/office/drawing/2014/main" id="{D805126F-9948-4E42-9BE3-7FF05F49B0ED}"/>
              </a:ext>
            </a:extLst>
          </p:cNvPr>
          <p:cNvGraphicFramePr>
            <a:graphicFrameLocks noGrp="1"/>
          </p:cNvGraphicFramePr>
          <p:nvPr>
            <p:extLst>
              <p:ext uri="{D42A27DB-BD31-4B8C-83A1-F6EECF244321}">
                <p14:modId xmlns:p14="http://schemas.microsoft.com/office/powerpoint/2010/main" val="2760307903"/>
              </p:ext>
            </p:extLst>
          </p:nvPr>
        </p:nvGraphicFramePr>
        <p:xfrm>
          <a:off x="609286" y="4508510"/>
          <a:ext cx="10976226" cy="621708"/>
        </p:xfrm>
        <a:graphic>
          <a:graphicData uri="http://schemas.openxmlformats.org/drawingml/2006/table">
            <a:tbl>
              <a:tblPr firstRow="1" bandRow="1">
                <a:tableStyleId>{5C22544A-7EE6-4342-B048-85BDC9FD1C3A}</a:tableStyleId>
              </a:tblPr>
              <a:tblGrid>
                <a:gridCol w="3246658">
                  <a:extLst>
                    <a:ext uri="{9D8B030D-6E8A-4147-A177-3AD203B41FA5}">
                      <a16:colId xmlns:a16="http://schemas.microsoft.com/office/drawing/2014/main" val="20000"/>
                    </a:ext>
                  </a:extLst>
                </a:gridCol>
                <a:gridCol w="966196">
                  <a:extLst>
                    <a:ext uri="{9D8B030D-6E8A-4147-A177-3AD203B41FA5}">
                      <a16:colId xmlns:a16="http://schemas.microsoft.com/office/drawing/2014/main" val="20001"/>
                    </a:ext>
                  </a:extLst>
                </a:gridCol>
                <a:gridCol w="966196">
                  <a:extLst>
                    <a:ext uri="{9D8B030D-6E8A-4147-A177-3AD203B41FA5}">
                      <a16:colId xmlns:a16="http://schemas.microsoft.com/office/drawing/2014/main" val="20002"/>
                    </a:ext>
                  </a:extLst>
                </a:gridCol>
                <a:gridCol w="966196">
                  <a:extLst>
                    <a:ext uri="{9D8B030D-6E8A-4147-A177-3AD203B41FA5}">
                      <a16:colId xmlns:a16="http://schemas.microsoft.com/office/drawing/2014/main" val="20003"/>
                    </a:ext>
                  </a:extLst>
                </a:gridCol>
                <a:gridCol w="966196">
                  <a:extLst>
                    <a:ext uri="{9D8B030D-6E8A-4147-A177-3AD203B41FA5}">
                      <a16:colId xmlns:a16="http://schemas.microsoft.com/office/drawing/2014/main" val="20004"/>
                    </a:ext>
                  </a:extLst>
                </a:gridCol>
                <a:gridCol w="966196">
                  <a:extLst>
                    <a:ext uri="{9D8B030D-6E8A-4147-A177-3AD203B41FA5}">
                      <a16:colId xmlns:a16="http://schemas.microsoft.com/office/drawing/2014/main" val="20005"/>
                    </a:ext>
                  </a:extLst>
                </a:gridCol>
                <a:gridCol w="966196">
                  <a:extLst>
                    <a:ext uri="{9D8B030D-6E8A-4147-A177-3AD203B41FA5}">
                      <a16:colId xmlns:a16="http://schemas.microsoft.com/office/drawing/2014/main" val="20006"/>
                    </a:ext>
                  </a:extLst>
                </a:gridCol>
                <a:gridCol w="966196">
                  <a:extLst>
                    <a:ext uri="{9D8B030D-6E8A-4147-A177-3AD203B41FA5}">
                      <a16:colId xmlns:a16="http://schemas.microsoft.com/office/drawing/2014/main" val="20007"/>
                    </a:ext>
                  </a:extLst>
                </a:gridCol>
                <a:gridCol w="966196">
                  <a:extLst>
                    <a:ext uri="{9D8B030D-6E8A-4147-A177-3AD203B41FA5}">
                      <a16:colId xmlns:a16="http://schemas.microsoft.com/office/drawing/2014/main" val="20008"/>
                    </a:ext>
                  </a:extLst>
                </a:gridCol>
              </a:tblGrid>
              <a:tr h="207156">
                <a:tc>
                  <a:txBody>
                    <a:bodyPr/>
                    <a:lstStyle/>
                    <a:p>
                      <a:r>
                        <a:rPr lang="en-IN" sz="1000">
                          <a:solidFill>
                            <a:schemeClr val="tx2"/>
                          </a:solidFill>
                        </a:rPr>
                        <a:t>Fraser Institute ranking 2021 – de 84 </a:t>
                      </a:r>
                      <a:r>
                        <a:rPr lang="es-MX" sz="1000" noProof="0">
                          <a:solidFill>
                            <a:schemeClr val="tx2"/>
                          </a:solidFill>
                        </a:rPr>
                        <a:t>países</a:t>
                      </a:r>
                    </a:p>
                  </a:txBody>
                  <a:tcPr marL="27418" marR="27418" marT="27418" marB="27418">
                    <a:lnL w="12700" cmpd="sng">
                      <a:noFill/>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b"/>
                      <a:r>
                        <a:rPr lang="en-IN" sz="800" b="0" i="0" u="none" strike="noStrike">
                          <a:solidFill>
                            <a:schemeClr val="tx2"/>
                          </a:solidFill>
                          <a:effectLst/>
                          <a:latin typeface="Arial" panose="020B0604020202020204" pitchFamily="34" charset="0"/>
                        </a:rPr>
                        <a:t>Australia Occidental</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b"/>
                      <a:r>
                        <a:rPr lang="en-IN" sz="1000" b="0" i="0" u="none" strike="noStrike">
                          <a:solidFill>
                            <a:schemeClr val="tx2"/>
                          </a:solidFill>
                          <a:effectLst/>
                          <a:latin typeface="Arial" panose="020B0604020202020204" pitchFamily="34" charset="0"/>
                        </a:rPr>
                        <a:t>Canada</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b"/>
                      <a:r>
                        <a:rPr lang="en-IN" sz="1000" b="0" i="0" u="none" strike="noStrike">
                          <a:solidFill>
                            <a:schemeClr val="tx2"/>
                          </a:solidFill>
                          <a:effectLst/>
                          <a:latin typeface="Arial" panose="020B0604020202020204" pitchFamily="34" charset="0"/>
                        </a:rPr>
                        <a:t>USA</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b"/>
                      <a:r>
                        <a:rPr lang="en-IN" sz="1000" b="0" i="0" u="none" strike="noStrike">
                          <a:solidFill>
                            <a:schemeClr val="tx2"/>
                          </a:solidFill>
                          <a:effectLst/>
                          <a:latin typeface="Arial" panose="020B0604020202020204" pitchFamily="34" charset="0"/>
                        </a:rPr>
                        <a:t>Chile</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b"/>
                      <a:r>
                        <a:rPr lang="en-IN" sz="1000" b="0" i="0" u="none" strike="noStrike">
                          <a:solidFill>
                            <a:schemeClr val="tx2"/>
                          </a:solidFill>
                          <a:effectLst/>
                          <a:latin typeface="Arial" panose="020B0604020202020204" pitchFamily="34" charset="0"/>
                        </a:rPr>
                        <a:t>Peru</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b"/>
                      <a:r>
                        <a:rPr lang="en-IN" sz="1000" b="1" i="0" u="none" strike="noStrike">
                          <a:solidFill>
                            <a:schemeClr val="bg1"/>
                          </a:solidFill>
                          <a:effectLst/>
                          <a:latin typeface="Arial" panose="020B0604020202020204" pitchFamily="34" charset="0"/>
                        </a:rPr>
                        <a:t>México</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algn="ctr" rtl="0" fontAlgn="b"/>
                      <a:r>
                        <a:rPr lang="en-IN" sz="1000" b="0" i="0" u="none" strike="noStrike">
                          <a:solidFill>
                            <a:schemeClr val="tx2"/>
                          </a:solidFill>
                          <a:effectLst/>
                          <a:latin typeface="Arial" panose="020B0604020202020204" pitchFamily="34" charset="0"/>
                        </a:rPr>
                        <a:t>Colombia</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b"/>
                      <a:r>
                        <a:rPr lang="es-MX" sz="1000" b="0" i="0" u="none" strike="noStrike" noProof="0">
                          <a:solidFill>
                            <a:schemeClr val="tx2"/>
                          </a:solidFill>
                          <a:effectLst/>
                          <a:latin typeface="Arial" panose="020B0604020202020204" pitchFamily="34" charset="0"/>
                        </a:rPr>
                        <a:t>Brasil</a:t>
                      </a:r>
                    </a:p>
                  </a:txBody>
                  <a:tcPr marL="27418" marR="27418" marT="27418" marB="27418"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207156">
                <a:tc>
                  <a:txBody>
                    <a:bodyPr/>
                    <a:lstStyle/>
                    <a:p>
                      <a:pPr algn="l" rtl="0" fontAlgn="b"/>
                      <a:r>
                        <a:rPr lang="es-MX" sz="1000" b="0" i="0" u="none" strike="noStrike" noProof="0">
                          <a:solidFill>
                            <a:srgbClr val="646464"/>
                          </a:solidFill>
                          <a:effectLst/>
                          <a:latin typeface="Arial" panose="020B0604020202020204" pitchFamily="34" charset="0"/>
                        </a:rPr>
                        <a:t>Atracción</a:t>
                      </a:r>
                      <a:r>
                        <a:rPr lang="en-IN" sz="1000" b="0" i="0" u="none" strike="noStrike">
                          <a:solidFill>
                            <a:srgbClr val="646464"/>
                          </a:solidFill>
                          <a:effectLst/>
                          <a:latin typeface="Arial" panose="020B0604020202020204" pitchFamily="34" charset="0"/>
                        </a:rPr>
                        <a:t> </a:t>
                      </a:r>
                      <a:r>
                        <a:rPr lang="es-MX" sz="1000" b="0" i="0" u="none" strike="noStrike" noProof="0">
                          <a:solidFill>
                            <a:srgbClr val="646464"/>
                          </a:solidFill>
                          <a:effectLst/>
                          <a:latin typeface="Arial" panose="020B0604020202020204" pitchFamily="34" charset="0"/>
                        </a:rPr>
                        <a:t>minera</a:t>
                      </a:r>
                    </a:p>
                  </a:txBody>
                  <a:tcPr marL="27418" marR="27418" marT="27418" marB="27418" anchor="b">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00" b="0" i="0" u="none" strike="noStrike">
                          <a:solidFill>
                            <a:srgbClr val="646464"/>
                          </a:solidFill>
                          <a:effectLst/>
                          <a:latin typeface="Arial" panose="020B0604020202020204" pitchFamily="34" charset="0"/>
                        </a:rPr>
                        <a:t>1</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00" b="0" i="0" u="none" strike="noStrike">
                          <a:solidFill>
                            <a:srgbClr val="646464"/>
                          </a:solidFill>
                          <a:effectLst/>
                          <a:latin typeface="Arial" panose="020B0604020202020204" pitchFamily="34" charset="0"/>
                        </a:rPr>
                        <a:t>2</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00" b="0" i="0" u="none" strike="noStrike">
                          <a:solidFill>
                            <a:srgbClr val="646464"/>
                          </a:solidFill>
                          <a:effectLst/>
                          <a:latin typeface="Arial" panose="020B0604020202020204" pitchFamily="34" charset="0"/>
                        </a:rPr>
                        <a:t>3</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00" b="0" i="0" u="none" strike="noStrike">
                          <a:solidFill>
                            <a:srgbClr val="646464"/>
                          </a:solidFill>
                          <a:effectLst/>
                          <a:latin typeface="Arial" panose="020B0604020202020204" pitchFamily="34" charset="0"/>
                        </a:rPr>
                        <a:t>31</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00" b="0" i="0" u="none" strike="noStrike">
                          <a:solidFill>
                            <a:srgbClr val="646464"/>
                          </a:solidFill>
                          <a:effectLst/>
                          <a:latin typeface="Arial" panose="020B0604020202020204" pitchFamily="34" charset="0"/>
                        </a:rPr>
                        <a:t>42</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00" b="1" i="0" u="none" strike="noStrike">
                          <a:solidFill>
                            <a:srgbClr val="646464"/>
                          </a:solidFill>
                          <a:effectLst/>
                          <a:latin typeface="Arial" panose="020B0604020202020204" pitchFamily="34" charset="0"/>
                        </a:rPr>
                        <a:t>34</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00" b="0" i="0" u="none" strike="noStrike">
                          <a:solidFill>
                            <a:srgbClr val="646464"/>
                          </a:solidFill>
                          <a:effectLst/>
                          <a:latin typeface="Arial" panose="020B0604020202020204" pitchFamily="34" charset="0"/>
                        </a:rPr>
                        <a:t>29</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00" b="0" i="0" u="none" strike="noStrike">
                          <a:solidFill>
                            <a:srgbClr val="646464"/>
                          </a:solidFill>
                          <a:effectLst/>
                          <a:latin typeface="Arial" panose="020B0604020202020204" pitchFamily="34" charset="0"/>
                        </a:rPr>
                        <a:t>51</a:t>
                      </a:r>
                    </a:p>
                  </a:txBody>
                  <a:tcPr marL="27418" marR="27418" marT="27418" marB="27418"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8998">
                <a:tc>
                  <a:txBody>
                    <a:bodyPr/>
                    <a:lstStyle/>
                    <a:p>
                      <a:pPr algn="l" rtl="0" fontAlgn="b"/>
                      <a:r>
                        <a:rPr lang="en-IN" sz="1000" b="0" i="0" u="none" strike="noStrike" err="1">
                          <a:solidFill>
                            <a:srgbClr val="646464"/>
                          </a:solidFill>
                          <a:effectLst/>
                          <a:latin typeface="Arial" panose="020B0604020202020204" pitchFamily="34" charset="0"/>
                        </a:rPr>
                        <a:t>Régimen</a:t>
                      </a:r>
                      <a:r>
                        <a:rPr lang="en-IN" sz="1000" b="0" i="0" u="none" strike="noStrike">
                          <a:solidFill>
                            <a:srgbClr val="646464"/>
                          </a:solidFill>
                          <a:effectLst/>
                          <a:latin typeface="Arial" panose="020B0604020202020204" pitchFamily="34" charset="0"/>
                        </a:rPr>
                        <a:t> fiscal</a:t>
                      </a:r>
                    </a:p>
                  </a:txBody>
                  <a:tcPr marL="27418" marR="27418" marT="27418" marB="27418" anchor="b">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IN" sz="1000" b="0" i="0" u="none" strike="noStrike">
                          <a:solidFill>
                            <a:srgbClr val="646464"/>
                          </a:solidFill>
                          <a:effectLst/>
                          <a:latin typeface="Arial" panose="020B0604020202020204" pitchFamily="34" charset="0"/>
                        </a:rPr>
                        <a:t>17</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IN" sz="1000" b="0" i="0" u="none" strike="noStrike">
                          <a:solidFill>
                            <a:srgbClr val="646464"/>
                          </a:solidFill>
                          <a:effectLst/>
                          <a:latin typeface="Arial" panose="020B0604020202020204" pitchFamily="34" charset="0"/>
                        </a:rPr>
                        <a:t>13</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IN" sz="1000" b="0" i="0" u="none" strike="noStrike">
                          <a:solidFill>
                            <a:srgbClr val="646464"/>
                          </a:solidFill>
                          <a:effectLst/>
                          <a:latin typeface="Arial" panose="020B0604020202020204" pitchFamily="34" charset="0"/>
                        </a:rPr>
                        <a:t>2</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3943" rtl="0" eaLnBrk="1" fontAlgn="b" latinLnBrk="0" hangingPunct="1"/>
                      <a:r>
                        <a:rPr lang="en-IN" sz="1000" b="0" i="0" u="none" strike="noStrike" kern="1200">
                          <a:solidFill>
                            <a:schemeClr val="bg1"/>
                          </a:solidFill>
                          <a:effectLst/>
                          <a:latin typeface="Arial" panose="020B0604020202020204" pitchFamily="34" charset="0"/>
                          <a:ea typeface="+mn-ea"/>
                          <a:cs typeface="+mn-cs"/>
                        </a:rPr>
                        <a:t>81</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IN" sz="1000" b="0" i="0" u="none" strike="noStrike">
                          <a:solidFill>
                            <a:srgbClr val="646464"/>
                          </a:solidFill>
                          <a:effectLst/>
                          <a:latin typeface="Arial" panose="020B0604020202020204" pitchFamily="34" charset="0"/>
                        </a:rPr>
                        <a:t>63</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IN" sz="1000" b="1" i="0" u="none" strike="noStrike">
                          <a:solidFill>
                            <a:srgbClr val="646464"/>
                          </a:solidFill>
                          <a:effectLst/>
                          <a:latin typeface="Arial" panose="020B0604020202020204" pitchFamily="34" charset="0"/>
                        </a:rPr>
                        <a:t>62</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IN" sz="1000" b="0" i="0" u="none" strike="noStrike">
                          <a:solidFill>
                            <a:srgbClr val="646464"/>
                          </a:solidFill>
                          <a:effectLst/>
                          <a:latin typeface="Arial" panose="020B0604020202020204" pitchFamily="34" charset="0"/>
                        </a:rPr>
                        <a:t>38</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IN" sz="1000" b="0" i="0" u="none" strike="noStrike">
                          <a:solidFill>
                            <a:srgbClr val="646464"/>
                          </a:solidFill>
                          <a:effectLst/>
                          <a:latin typeface="Arial" panose="020B0604020202020204" pitchFamily="34" charset="0"/>
                        </a:rPr>
                        <a:t>83</a:t>
                      </a:r>
                    </a:p>
                  </a:txBody>
                  <a:tcPr marL="27418" marR="27418" marT="27418" marB="27418"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77" name="Content Placeholder 1282">
            <a:extLst>
              <a:ext uri="{FF2B5EF4-FFF2-40B4-BE49-F238E27FC236}">
                <a16:creationId xmlns:a16="http://schemas.microsoft.com/office/drawing/2014/main" id="{D4478E17-725E-404D-9020-3873220C76B7}"/>
              </a:ext>
            </a:extLst>
          </p:cNvPr>
          <p:cNvSpPr txBox="1">
            <a:spLocks/>
          </p:cNvSpPr>
          <p:nvPr/>
        </p:nvSpPr>
        <p:spPr bwMode="gray">
          <a:xfrm>
            <a:off x="596161" y="1436926"/>
            <a:ext cx="3090145" cy="324688"/>
          </a:xfrm>
          <a:prstGeom prst="rect">
            <a:avLst/>
          </a:prstGeom>
          <a:solidFill>
            <a:srgbClr val="808080"/>
          </a:solidFill>
        </p:spPr>
        <p:txBody>
          <a:bodyPr vert="horz" wrap="none" lIns="45696" tIns="45696" rIns="45696" bIns="45696" rtlCol="0" anchor="ctr" anchorCtr="0">
            <a:noAutofit/>
          </a:bodyPr>
          <a:lstStyle>
            <a:lvl1pPr marL="0" indent="0" algn="l" defTabSz="1043056" rtl="0" eaLnBrk="1" latinLnBrk="0" hangingPunct="1">
              <a:spcBef>
                <a:spcPts val="0"/>
              </a:spcBef>
              <a:spcAft>
                <a:spcPts val="500"/>
              </a:spcAft>
              <a:buFont typeface="Arial" pitchFamily="34" charset="0"/>
              <a:buNone/>
              <a:defRPr sz="1000" kern="1200">
                <a:solidFill>
                  <a:srgbClr val="404040"/>
                </a:solidFill>
                <a:latin typeface="+mn-lt"/>
                <a:ea typeface="+mn-ea"/>
                <a:cs typeface="+mn-cs"/>
              </a:defRPr>
            </a:lvl1pPr>
            <a:lvl2pPr marL="0" indent="0" algn="l" defTabSz="1043056" rtl="0" eaLnBrk="1" latinLnBrk="0" hangingPunct="1">
              <a:spcBef>
                <a:spcPts val="200"/>
              </a:spcBef>
              <a:spcAft>
                <a:spcPts val="500"/>
              </a:spcAft>
              <a:buFontTx/>
              <a:buNone/>
              <a:defRPr sz="1400" b="1" kern="1200">
                <a:solidFill>
                  <a:srgbClr val="404040"/>
                </a:solidFill>
                <a:latin typeface="+mn-lt"/>
                <a:ea typeface="+mn-ea"/>
                <a:cs typeface="+mn-cs"/>
              </a:defRPr>
            </a:lvl2pPr>
            <a:lvl3pPr marL="0" indent="0" algn="l" defTabSz="1043056" rtl="0" eaLnBrk="1" latinLnBrk="0" hangingPunct="1">
              <a:spcBef>
                <a:spcPts val="200"/>
              </a:spcBef>
              <a:spcAft>
                <a:spcPts val="500"/>
              </a:spcAft>
              <a:buFontTx/>
              <a:buNone/>
              <a:defRPr sz="1200" b="1" kern="1200">
                <a:solidFill>
                  <a:srgbClr val="404040"/>
                </a:solidFill>
                <a:latin typeface="+mn-lt"/>
                <a:ea typeface="+mn-ea"/>
                <a:cs typeface="+mn-cs"/>
              </a:defRPr>
            </a:lvl3pPr>
            <a:lvl4pPr marL="177800" indent="-177800" algn="l" defTabSz="1043056" rtl="0" eaLnBrk="1" latinLnBrk="0" hangingPunct="1">
              <a:spcBef>
                <a:spcPts val="0"/>
              </a:spcBef>
              <a:spcAft>
                <a:spcPts val="500"/>
              </a:spcAft>
              <a:buSzPct val="70000"/>
              <a:buFont typeface="Arial" pitchFamily="34" charset="0"/>
              <a:buChar char="►"/>
              <a:defRPr sz="1000" kern="1200">
                <a:solidFill>
                  <a:srgbClr val="404040"/>
                </a:solidFill>
                <a:latin typeface="+mn-lt"/>
                <a:ea typeface="+mn-ea"/>
                <a:cs typeface="+mn-cs"/>
              </a:defRPr>
            </a:lvl4pPr>
            <a:lvl5pPr marL="342900" indent="-165100" algn="l" defTabSz="1043056" rtl="0" eaLnBrk="1" latinLnBrk="0" hangingPunct="1">
              <a:spcBef>
                <a:spcPts val="0"/>
              </a:spcBef>
              <a:spcAft>
                <a:spcPts val="500"/>
              </a:spcAft>
              <a:buSzPct val="70000"/>
              <a:buFont typeface="Arial" pitchFamily="34" charset="0"/>
              <a:buChar char="►"/>
              <a:defRPr sz="1000" kern="1200">
                <a:solidFill>
                  <a:srgbClr val="404040"/>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a:spcAft>
                <a:spcPts val="0"/>
              </a:spcAft>
            </a:pPr>
            <a:r>
              <a:rPr lang="en-US" sz="1199" b="1" err="1">
                <a:solidFill>
                  <a:srgbClr val="FFFFFF"/>
                </a:solidFill>
                <a:latin typeface="EYInterstate Light" panose="02000506000000020004" pitchFamily="2" charset="0"/>
              </a:rPr>
              <a:t>Información</a:t>
            </a:r>
            <a:r>
              <a:rPr lang="en-US" sz="1199" b="1">
                <a:solidFill>
                  <a:srgbClr val="FFFFFF"/>
                </a:solidFill>
                <a:latin typeface="EYInterstate Light" panose="02000506000000020004" pitchFamily="2" charset="0"/>
              </a:rPr>
              <a:t> General 2021</a:t>
            </a:r>
            <a:endParaRPr lang="en-US" sz="1199" b="1">
              <a:solidFill>
                <a:srgbClr val="FF0000"/>
              </a:solidFill>
              <a:latin typeface="EYInterstate Light" panose="02000506000000020004" pitchFamily="2" charset="0"/>
            </a:endParaRPr>
          </a:p>
        </p:txBody>
      </p:sp>
      <p:sp>
        <p:nvSpPr>
          <p:cNvPr id="79" name="Rectangle 78">
            <a:extLst>
              <a:ext uri="{FF2B5EF4-FFF2-40B4-BE49-F238E27FC236}">
                <a16:creationId xmlns:a16="http://schemas.microsoft.com/office/drawing/2014/main" id="{DF972D64-DFDE-4484-9749-98BA8DFC02F2}"/>
              </a:ext>
            </a:extLst>
          </p:cNvPr>
          <p:cNvSpPr>
            <a:spLocks/>
          </p:cNvSpPr>
          <p:nvPr/>
        </p:nvSpPr>
        <p:spPr>
          <a:xfrm>
            <a:off x="615500" y="4273279"/>
            <a:ext cx="2924275" cy="107666"/>
          </a:xfrm>
          <a:prstGeom prst="rect">
            <a:avLst/>
          </a:prstGeom>
        </p:spPr>
        <p:txBody>
          <a:bodyPr wrap="square" lIns="0" tIns="0" rIns="0" bIns="0">
            <a:spAutoFit/>
          </a:bodyPr>
          <a:lstStyle/>
          <a:p>
            <a:pPr defTabSz="913943"/>
            <a:r>
              <a:rPr lang="it-IT" sz="700" b="1">
                <a:solidFill>
                  <a:srgbClr val="646464"/>
                </a:solidFill>
                <a:latin typeface="EYInterstate Light" panose="02000506000000020004" pitchFamily="2" charset="0"/>
              </a:rPr>
              <a:t>Fuente: Banco Mundial</a:t>
            </a:r>
          </a:p>
        </p:txBody>
      </p:sp>
      <p:pic>
        <p:nvPicPr>
          <p:cNvPr id="5" name="Imagen 3" descr="Imagen que contiene alimentos, dibujo&#10;&#10;Descripción generada automáticamente">
            <a:extLst>
              <a:ext uri="{FF2B5EF4-FFF2-40B4-BE49-F238E27FC236}">
                <a16:creationId xmlns:a16="http://schemas.microsoft.com/office/drawing/2014/main" id="{14B155D1-844B-1C67-7763-35FB3F7E40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71429" y="-3452"/>
            <a:ext cx="1619062" cy="987698"/>
          </a:xfrm>
          <a:prstGeom prst="rect">
            <a:avLst/>
          </a:prstGeom>
        </p:spPr>
      </p:pic>
      <p:grpSp>
        <p:nvGrpSpPr>
          <p:cNvPr id="83" name="Group 82">
            <a:extLst>
              <a:ext uri="{FF2B5EF4-FFF2-40B4-BE49-F238E27FC236}">
                <a16:creationId xmlns:a16="http://schemas.microsoft.com/office/drawing/2014/main" id="{AB25DCA3-D489-49D1-BBF2-D3E356C023C7}"/>
              </a:ext>
            </a:extLst>
          </p:cNvPr>
          <p:cNvGrpSpPr/>
          <p:nvPr/>
        </p:nvGrpSpPr>
        <p:grpSpPr>
          <a:xfrm>
            <a:off x="638360" y="5993735"/>
            <a:ext cx="6208830" cy="232544"/>
            <a:chOff x="475739" y="5960566"/>
            <a:chExt cx="6212064" cy="232665"/>
          </a:xfrm>
        </p:grpSpPr>
        <p:sp>
          <p:nvSpPr>
            <p:cNvPr id="84" name="Content Placeholder 1282">
              <a:extLst>
                <a:ext uri="{FF2B5EF4-FFF2-40B4-BE49-F238E27FC236}">
                  <a16:creationId xmlns:a16="http://schemas.microsoft.com/office/drawing/2014/main" id="{F24BEB44-DDC4-4AC5-8695-96F630728883}"/>
                </a:ext>
              </a:extLst>
            </p:cNvPr>
            <p:cNvSpPr txBox="1">
              <a:spLocks/>
            </p:cNvSpPr>
            <p:nvPr/>
          </p:nvSpPr>
          <p:spPr bwMode="gray">
            <a:xfrm>
              <a:off x="475739" y="6015343"/>
              <a:ext cx="553325" cy="123175"/>
            </a:xfrm>
            <a:prstGeom prst="rect">
              <a:avLst/>
            </a:prstGeom>
          </p:spPr>
          <p:txBody>
            <a:bodyPr vert="horz" wrap="none" lIns="0" tIns="0" rIns="0" bIns="0" rtlCol="0" anchor="t" anchorCtr="0">
              <a:spAutoFit/>
            </a:bodyPr>
            <a:lstStyle>
              <a:lvl1pPr marL="0" indent="0" algn="l" defTabSz="1043056" rtl="0" eaLnBrk="1" latinLnBrk="0" hangingPunct="1">
                <a:spcBef>
                  <a:spcPts val="0"/>
                </a:spcBef>
                <a:spcAft>
                  <a:spcPts val="500"/>
                </a:spcAft>
                <a:buFont typeface="Arial" pitchFamily="34" charset="0"/>
                <a:buNone/>
                <a:defRPr sz="1000" kern="1200">
                  <a:solidFill>
                    <a:srgbClr val="404040"/>
                  </a:solidFill>
                  <a:latin typeface="+mn-lt"/>
                  <a:ea typeface="+mn-ea"/>
                  <a:cs typeface="+mn-cs"/>
                </a:defRPr>
              </a:lvl1pPr>
              <a:lvl2pPr marL="0" indent="0" algn="l" defTabSz="1043056" rtl="0" eaLnBrk="1" latinLnBrk="0" hangingPunct="1">
                <a:spcBef>
                  <a:spcPts val="200"/>
                </a:spcBef>
                <a:spcAft>
                  <a:spcPts val="500"/>
                </a:spcAft>
                <a:buFontTx/>
                <a:buNone/>
                <a:defRPr sz="1400" b="1" kern="1200">
                  <a:solidFill>
                    <a:srgbClr val="404040"/>
                  </a:solidFill>
                  <a:latin typeface="+mn-lt"/>
                  <a:ea typeface="+mn-ea"/>
                  <a:cs typeface="+mn-cs"/>
                </a:defRPr>
              </a:lvl2pPr>
              <a:lvl3pPr marL="0" indent="0" algn="l" defTabSz="1043056" rtl="0" eaLnBrk="1" latinLnBrk="0" hangingPunct="1">
                <a:spcBef>
                  <a:spcPts val="200"/>
                </a:spcBef>
                <a:spcAft>
                  <a:spcPts val="500"/>
                </a:spcAft>
                <a:buFontTx/>
                <a:buNone/>
                <a:defRPr sz="1200" b="1" kern="1200">
                  <a:solidFill>
                    <a:srgbClr val="404040"/>
                  </a:solidFill>
                  <a:latin typeface="+mn-lt"/>
                  <a:ea typeface="+mn-ea"/>
                  <a:cs typeface="+mn-cs"/>
                </a:defRPr>
              </a:lvl3pPr>
              <a:lvl4pPr marL="177800" indent="-177800" algn="l" defTabSz="1043056" rtl="0" eaLnBrk="1" latinLnBrk="0" hangingPunct="1">
                <a:spcBef>
                  <a:spcPts val="0"/>
                </a:spcBef>
                <a:spcAft>
                  <a:spcPts val="500"/>
                </a:spcAft>
                <a:buSzPct val="70000"/>
                <a:buFont typeface="Arial" pitchFamily="34" charset="0"/>
                <a:buChar char="►"/>
                <a:defRPr sz="1000" kern="1200">
                  <a:solidFill>
                    <a:srgbClr val="404040"/>
                  </a:solidFill>
                  <a:latin typeface="+mn-lt"/>
                  <a:ea typeface="+mn-ea"/>
                  <a:cs typeface="+mn-cs"/>
                </a:defRPr>
              </a:lvl4pPr>
              <a:lvl5pPr marL="342900" indent="-165100" algn="l" defTabSz="1043056" rtl="0" eaLnBrk="1" latinLnBrk="0" hangingPunct="1">
                <a:spcBef>
                  <a:spcPts val="0"/>
                </a:spcBef>
                <a:spcAft>
                  <a:spcPts val="500"/>
                </a:spcAft>
                <a:buSzPct val="70000"/>
                <a:buFont typeface="Arial" pitchFamily="34" charset="0"/>
                <a:buChar char="►"/>
                <a:defRPr sz="1000" kern="1200">
                  <a:solidFill>
                    <a:srgbClr val="404040"/>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a:spcAft>
                  <a:spcPts val="0"/>
                </a:spcAft>
              </a:pPr>
              <a:r>
                <a:rPr lang="en-US" sz="800" b="1" err="1">
                  <a:solidFill>
                    <a:srgbClr val="646464"/>
                  </a:solidFill>
                  <a:latin typeface="EYInterstate Light" panose="02000506000000020004" pitchFamily="2" charset="0"/>
                </a:rPr>
                <a:t>Descripción</a:t>
              </a:r>
              <a:endParaRPr lang="en-US" sz="800" b="1">
                <a:solidFill>
                  <a:srgbClr val="646464"/>
                </a:solidFill>
                <a:latin typeface="EYInterstate Light" panose="02000506000000020004" pitchFamily="2" charset="0"/>
              </a:endParaRPr>
            </a:p>
          </p:txBody>
        </p:sp>
        <p:grpSp>
          <p:nvGrpSpPr>
            <p:cNvPr id="85" name="Group 84">
              <a:extLst>
                <a:ext uri="{FF2B5EF4-FFF2-40B4-BE49-F238E27FC236}">
                  <a16:creationId xmlns:a16="http://schemas.microsoft.com/office/drawing/2014/main" id="{383A7395-62D5-49F5-82FA-0E39DA7FB5B0}"/>
                </a:ext>
              </a:extLst>
            </p:cNvPr>
            <p:cNvGrpSpPr/>
            <p:nvPr/>
          </p:nvGrpSpPr>
          <p:grpSpPr>
            <a:xfrm>
              <a:off x="1107457" y="5960566"/>
              <a:ext cx="2336118" cy="232665"/>
              <a:chOff x="1107457" y="5960566"/>
              <a:chExt cx="2336118" cy="232665"/>
            </a:xfrm>
          </p:grpSpPr>
          <p:sp>
            <p:nvSpPr>
              <p:cNvPr id="96" name="Rectangle 95">
                <a:extLst>
                  <a:ext uri="{FF2B5EF4-FFF2-40B4-BE49-F238E27FC236}">
                    <a16:creationId xmlns:a16="http://schemas.microsoft.com/office/drawing/2014/main" id="{BBB934D0-B1D4-4620-9625-C7C8C1F1CB1C}"/>
                  </a:ext>
                </a:extLst>
              </p:cNvPr>
              <p:cNvSpPr/>
              <p:nvPr/>
            </p:nvSpPr>
            <p:spPr>
              <a:xfrm>
                <a:off x="1384247" y="6023037"/>
                <a:ext cx="2059328" cy="107778"/>
              </a:xfrm>
              <a:prstGeom prst="rect">
                <a:avLst/>
              </a:prstGeom>
            </p:spPr>
            <p:txBody>
              <a:bodyPr wrap="none" lIns="0" tIns="0" rIns="0" bIns="0">
                <a:spAutoFit/>
              </a:bodyPr>
              <a:lstStyle/>
              <a:p>
                <a:pPr defTabSz="945579"/>
                <a:r>
                  <a:rPr lang="es-MX" sz="700">
                    <a:solidFill>
                      <a:srgbClr val="646464"/>
                    </a:solidFill>
                    <a:latin typeface="EYInterstate Light" panose="02000506000000020004" pitchFamily="2" charset="0"/>
                  </a:rPr>
                  <a:t>Principales materias primas y clasificación mundial</a:t>
                </a:r>
              </a:p>
            </p:txBody>
          </p:sp>
          <p:grpSp>
            <p:nvGrpSpPr>
              <p:cNvPr id="97" name="Group 96">
                <a:extLst>
                  <a:ext uri="{FF2B5EF4-FFF2-40B4-BE49-F238E27FC236}">
                    <a16:creationId xmlns:a16="http://schemas.microsoft.com/office/drawing/2014/main" id="{31E1117B-3461-47DC-8AAE-B31652F63895}"/>
                  </a:ext>
                </a:extLst>
              </p:cNvPr>
              <p:cNvGrpSpPr/>
              <p:nvPr/>
            </p:nvGrpSpPr>
            <p:grpSpPr>
              <a:xfrm>
                <a:off x="1107457" y="5960566"/>
                <a:ext cx="232665" cy="232665"/>
                <a:chOff x="1107457" y="5960566"/>
                <a:chExt cx="232665" cy="232665"/>
              </a:xfrm>
            </p:grpSpPr>
            <p:sp>
              <p:nvSpPr>
                <p:cNvPr id="98" name="Oval 97">
                  <a:extLst>
                    <a:ext uri="{FF2B5EF4-FFF2-40B4-BE49-F238E27FC236}">
                      <a16:creationId xmlns:a16="http://schemas.microsoft.com/office/drawing/2014/main" id="{FAA6D24E-C46E-4AF4-B422-FAF52C12507C}"/>
                    </a:ext>
                  </a:extLst>
                </p:cNvPr>
                <p:cNvSpPr/>
                <p:nvPr/>
              </p:nvSpPr>
              <p:spPr>
                <a:xfrm>
                  <a:off x="1107457" y="5960566"/>
                  <a:ext cx="232665" cy="232665"/>
                </a:xfrm>
                <a:prstGeom prst="ellipse">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45696" rIns="45696" rtlCol="0" anchor="t" anchorCtr="0"/>
                <a:lstStyle/>
                <a:p>
                  <a:pPr marL="228486" indent="-228486" algn="ctr">
                    <a:spcAft>
                      <a:spcPts val="600"/>
                    </a:spcAft>
                    <a:buClr>
                      <a:schemeClr val="accent2"/>
                    </a:buClr>
                    <a:buSzPct val="70000"/>
                    <a:buFont typeface="Arial" pitchFamily="34" charset="0"/>
                    <a:buChar char="►"/>
                  </a:pPr>
                  <a:endParaRPr lang="en-IN" sz="999">
                    <a:solidFill>
                      <a:schemeClr val="bg1"/>
                    </a:solidFill>
                    <a:latin typeface="EYInterstate Light" panose="02000506000000020004" pitchFamily="2" charset="0"/>
                  </a:endParaRPr>
                </a:p>
              </p:txBody>
            </p:sp>
            <p:sp>
              <p:nvSpPr>
                <p:cNvPr id="99" name="Freeform 19">
                  <a:extLst>
                    <a:ext uri="{FF2B5EF4-FFF2-40B4-BE49-F238E27FC236}">
                      <a16:creationId xmlns:a16="http://schemas.microsoft.com/office/drawing/2014/main" id="{D7D38ED6-9CC1-4D65-8D78-D46BBE98E34A}"/>
                    </a:ext>
                  </a:extLst>
                </p:cNvPr>
                <p:cNvSpPr>
                  <a:spLocks noEditPoints="1"/>
                </p:cNvSpPr>
                <p:nvPr/>
              </p:nvSpPr>
              <p:spPr bwMode="auto">
                <a:xfrm>
                  <a:off x="1152178" y="5997465"/>
                  <a:ext cx="143222" cy="158866"/>
                </a:xfrm>
                <a:custGeom>
                  <a:avLst/>
                  <a:gdLst>
                    <a:gd name="T0" fmla="*/ 136 w 198"/>
                    <a:gd name="T1" fmla="*/ 93 h 220"/>
                    <a:gd name="T2" fmla="*/ 67 w 198"/>
                    <a:gd name="T3" fmla="*/ 88 h 220"/>
                    <a:gd name="T4" fmla="*/ 53 w 198"/>
                    <a:gd name="T5" fmla="*/ 142 h 220"/>
                    <a:gd name="T6" fmla="*/ 58 w 198"/>
                    <a:gd name="T7" fmla="*/ 149 h 220"/>
                    <a:gd name="T8" fmla="*/ 144 w 198"/>
                    <a:gd name="T9" fmla="*/ 147 h 220"/>
                    <a:gd name="T10" fmla="*/ 65 w 198"/>
                    <a:gd name="T11" fmla="*/ 138 h 220"/>
                    <a:gd name="T12" fmla="*/ 73 w 198"/>
                    <a:gd name="T13" fmla="*/ 134 h 220"/>
                    <a:gd name="T14" fmla="*/ 127 w 198"/>
                    <a:gd name="T15" fmla="*/ 107 h 220"/>
                    <a:gd name="T16" fmla="*/ 65 w 198"/>
                    <a:gd name="T17" fmla="*/ 138 h 220"/>
                    <a:gd name="T18" fmla="*/ 84 w 198"/>
                    <a:gd name="T19" fmla="*/ 164 h 220"/>
                    <a:gd name="T20" fmla="*/ 15 w 198"/>
                    <a:gd name="T21" fmla="*/ 159 h 220"/>
                    <a:gd name="T22" fmla="*/ 1 w 198"/>
                    <a:gd name="T23" fmla="*/ 213 h 220"/>
                    <a:gd name="T24" fmla="*/ 6 w 198"/>
                    <a:gd name="T25" fmla="*/ 220 h 220"/>
                    <a:gd name="T26" fmla="*/ 92 w 198"/>
                    <a:gd name="T27" fmla="*/ 218 h 220"/>
                    <a:gd name="T28" fmla="*/ 13 w 198"/>
                    <a:gd name="T29" fmla="*/ 209 h 220"/>
                    <a:gd name="T30" fmla="*/ 21 w 198"/>
                    <a:gd name="T31" fmla="*/ 205 h 220"/>
                    <a:gd name="T32" fmla="*/ 75 w 198"/>
                    <a:gd name="T33" fmla="*/ 177 h 220"/>
                    <a:gd name="T34" fmla="*/ 13 w 198"/>
                    <a:gd name="T35" fmla="*/ 209 h 220"/>
                    <a:gd name="T36" fmla="*/ 188 w 198"/>
                    <a:gd name="T37" fmla="*/ 164 h 220"/>
                    <a:gd name="T38" fmla="*/ 120 w 198"/>
                    <a:gd name="T39" fmla="*/ 159 h 220"/>
                    <a:gd name="T40" fmla="*/ 105 w 198"/>
                    <a:gd name="T41" fmla="*/ 213 h 220"/>
                    <a:gd name="T42" fmla="*/ 110 w 198"/>
                    <a:gd name="T43" fmla="*/ 220 h 220"/>
                    <a:gd name="T44" fmla="*/ 196 w 198"/>
                    <a:gd name="T45" fmla="*/ 218 h 220"/>
                    <a:gd name="T46" fmla="*/ 117 w 198"/>
                    <a:gd name="T47" fmla="*/ 209 h 220"/>
                    <a:gd name="T48" fmla="*/ 126 w 198"/>
                    <a:gd name="T49" fmla="*/ 205 h 220"/>
                    <a:gd name="T50" fmla="*/ 180 w 198"/>
                    <a:gd name="T51" fmla="*/ 177 h 220"/>
                    <a:gd name="T52" fmla="*/ 117 w 198"/>
                    <a:gd name="T53" fmla="*/ 209 h 220"/>
                    <a:gd name="T54" fmla="*/ 68 w 198"/>
                    <a:gd name="T55" fmla="*/ 14 h 220"/>
                    <a:gd name="T56" fmla="*/ 80 w 198"/>
                    <a:gd name="T57" fmla="*/ 23 h 220"/>
                    <a:gd name="T58" fmla="*/ 63 w 198"/>
                    <a:gd name="T59" fmla="*/ 41 h 220"/>
                    <a:gd name="T60" fmla="*/ 54 w 198"/>
                    <a:gd name="T61" fmla="*/ 28 h 220"/>
                    <a:gd name="T62" fmla="*/ 43 w 198"/>
                    <a:gd name="T63" fmla="*/ 20 h 220"/>
                    <a:gd name="T64" fmla="*/ 60 w 198"/>
                    <a:gd name="T65" fmla="*/ 1 h 220"/>
                    <a:gd name="T66" fmla="*/ 32 w 198"/>
                    <a:gd name="T67" fmla="*/ 54 h 220"/>
                    <a:gd name="T68" fmla="*/ 49 w 198"/>
                    <a:gd name="T69" fmla="*/ 73 h 220"/>
                    <a:gd name="T70" fmla="*/ 38 w 198"/>
                    <a:gd name="T71" fmla="*/ 81 h 220"/>
                    <a:gd name="T72" fmla="*/ 29 w 198"/>
                    <a:gd name="T73" fmla="*/ 94 h 220"/>
                    <a:gd name="T74" fmla="*/ 13 w 198"/>
                    <a:gd name="T75" fmla="*/ 76 h 220"/>
                    <a:gd name="T76" fmla="*/ 24 w 198"/>
                    <a:gd name="T77" fmla="*/ 68 h 220"/>
                    <a:gd name="T78" fmla="*/ 32 w 198"/>
                    <a:gd name="T79" fmla="*/ 54 h 220"/>
                    <a:gd name="T80" fmla="*/ 123 w 198"/>
                    <a:gd name="T81" fmla="*/ 40 h 220"/>
                    <a:gd name="T82" fmla="*/ 134 w 198"/>
                    <a:gd name="T83" fmla="*/ 48 h 220"/>
                    <a:gd name="T84" fmla="*/ 118 w 198"/>
                    <a:gd name="T85" fmla="*/ 66 h 220"/>
                    <a:gd name="T86" fmla="*/ 109 w 198"/>
                    <a:gd name="T87" fmla="*/ 53 h 220"/>
                    <a:gd name="T88" fmla="*/ 98 w 198"/>
                    <a:gd name="T89" fmla="*/ 45 h 220"/>
                    <a:gd name="T90" fmla="*/ 115 w 198"/>
                    <a:gd name="T91" fmla="*/ 2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220">
                      <a:moveTo>
                        <a:pt x="145" y="142"/>
                      </a:moveTo>
                      <a:cubicBezTo>
                        <a:pt x="136" y="93"/>
                        <a:pt x="136" y="93"/>
                        <a:pt x="136" y="93"/>
                      </a:cubicBezTo>
                      <a:cubicBezTo>
                        <a:pt x="136" y="90"/>
                        <a:pt x="133" y="88"/>
                        <a:pt x="131" y="88"/>
                      </a:cubicBezTo>
                      <a:cubicBezTo>
                        <a:pt x="67" y="88"/>
                        <a:pt x="67" y="88"/>
                        <a:pt x="67" y="88"/>
                      </a:cubicBezTo>
                      <a:cubicBezTo>
                        <a:pt x="65" y="88"/>
                        <a:pt x="62" y="90"/>
                        <a:pt x="62" y="93"/>
                      </a:cubicBezTo>
                      <a:cubicBezTo>
                        <a:pt x="53" y="142"/>
                        <a:pt x="53" y="142"/>
                        <a:pt x="53" y="142"/>
                      </a:cubicBezTo>
                      <a:cubicBezTo>
                        <a:pt x="53" y="144"/>
                        <a:pt x="53" y="145"/>
                        <a:pt x="54" y="147"/>
                      </a:cubicBezTo>
                      <a:cubicBezTo>
                        <a:pt x="55" y="148"/>
                        <a:pt x="57" y="149"/>
                        <a:pt x="58" y="149"/>
                      </a:cubicBezTo>
                      <a:cubicBezTo>
                        <a:pt x="140" y="149"/>
                        <a:pt x="140" y="149"/>
                        <a:pt x="140" y="149"/>
                      </a:cubicBezTo>
                      <a:cubicBezTo>
                        <a:pt x="141" y="149"/>
                        <a:pt x="143" y="148"/>
                        <a:pt x="144" y="147"/>
                      </a:cubicBezTo>
                      <a:cubicBezTo>
                        <a:pt x="145" y="145"/>
                        <a:pt x="145" y="144"/>
                        <a:pt x="145" y="142"/>
                      </a:cubicBezTo>
                      <a:close/>
                      <a:moveTo>
                        <a:pt x="65" y="138"/>
                      </a:moveTo>
                      <a:cubicBezTo>
                        <a:pt x="70" y="112"/>
                        <a:pt x="70" y="112"/>
                        <a:pt x="70" y="112"/>
                      </a:cubicBezTo>
                      <a:cubicBezTo>
                        <a:pt x="73" y="134"/>
                        <a:pt x="73" y="134"/>
                        <a:pt x="73" y="134"/>
                      </a:cubicBezTo>
                      <a:cubicBezTo>
                        <a:pt x="73" y="134"/>
                        <a:pt x="78" y="100"/>
                        <a:pt x="94" y="118"/>
                      </a:cubicBezTo>
                      <a:cubicBezTo>
                        <a:pt x="105" y="131"/>
                        <a:pt x="120" y="117"/>
                        <a:pt x="127" y="107"/>
                      </a:cubicBezTo>
                      <a:cubicBezTo>
                        <a:pt x="133" y="138"/>
                        <a:pt x="133" y="138"/>
                        <a:pt x="133" y="138"/>
                      </a:cubicBezTo>
                      <a:lnTo>
                        <a:pt x="65" y="138"/>
                      </a:lnTo>
                      <a:close/>
                      <a:moveTo>
                        <a:pt x="93" y="213"/>
                      </a:moveTo>
                      <a:cubicBezTo>
                        <a:pt x="84" y="164"/>
                        <a:pt x="84" y="164"/>
                        <a:pt x="84" y="164"/>
                      </a:cubicBezTo>
                      <a:cubicBezTo>
                        <a:pt x="83" y="161"/>
                        <a:pt x="81" y="159"/>
                        <a:pt x="78" y="159"/>
                      </a:cubicBezTo>
                      <a:cubicBezTo>
                        <a:pt x="15" y="159"/>
                        <a:pt x="15" y="159"/>
                        <a:pt x="15" y="159"/>
                      </a:cubicBezTo>
                      <a:cubicBezTo>
                        <a:pt x="13" y="159"/>
                        <a:pt x="10" y="161"/>
                        <a:pt x="10" y="164"/>
                      </a:cubicBezTo>
                      <a:cubicBezTo>
                        <a:pt x="1" y="213"/>
                        <a:pt x="1" y="213"/>
                        <a:pt x="1" y="213"/>
                      </a:cubicBezTo>
                      <a:cubicBezTo>
                        <a:pt x="0" y="215"/>
                        <a:pt x="1" y="216"/>
                        <a:pt x="2" y="218"/>
                      </a:cubicBezTo>
                      <a:cubicBezTo>
                        <a:pt x="3" y="219"/>
                        <a:pt x="4" y="220"/>
                        <a:pt x="6" y="220"/>
                      </a:cubicBezTo>
                      <a:cubicBezTo>
                        <a:pt x="88" y="220"/>
                        <a:pt x="88" y="220"/>
                        <a:pt x="88" y="220"/>
                      </a:cubicBezTo>
                      <a:cubicBezTo>
                        <a:pt x="89" y="220"/>
                        <a:pt x="91" y="219"/>
                        <a:pt x="92" y="218"/>
                      </a:cubicBezTo>
                      <a:cubicBezTo>
                        <a:pt x="93" y="216"/>
                        <a:pt x="93" y="215"/>
                        <a:pt x="93" y="213"/>
                      </a:cubicBezTo>
                      <a:close/>
                      <a:moveTo>
                        <a:pt x="13" y="209"/>
                      </a:moveTo>
                      <a:cubicBezTo>
                        <a:pt x="17" y="183"/>
                        <a:pt x="17" y="183"/>
                        <a:pt x="17" y="183"/>
                      </a:cubicBezTo>
                      <a:cubicBezTo>
                        <a:pt x="21" y="205"/>
                        <a:pt x="21" y="205"/>
                        <a:pt x="21" y="205"/>
                      </a:cubicBezTo>
                      <a:cubicBezTo>
                        <a:pt x="21" y="205"/>
                        <a:pt x="26" y="171"/>
                        <a:pt x="42" y="189"/>
                      </a:cubicBezTo>
                      <a:cubicBezTo>
                        <a:pt x="53" y="202"/>
                        <a:pt x="67" y="188"/>
                        <a:pt x="75" y="177"/>
                      </a:cubicBezTo>
                      <a:cubicBezTo>
                        <a:pt x="81" y="209"/>
                        <a:pt x="81" y="209"/>
                        <a:pt x="81" y="209"/>
                      </a:cubicBezTo>
                      <a:lnTo>
                        <a:pt x="13" y="209"/>
                      </a:lnTo>
                      <a:close/>
                      <a:moveTo>
                        <a:pt x="197" y="213"/>
                      </a:moveTo>
                      <a:cubicBezTo>
                        <a:pt x="188" y="164"/>
                        <a:pt x="188" y="164"/>
                        <a:pt x="188" y="164"/>
                      </a:cubicBezTo>
                      <a:cubicBezTo>
                        <a:pt x="188" y="161"/>
                        <a:pt x="185" y="159"/>
                        <a:pt x="183" y="159"/>
                      </a:cubicBezTo>
                      <a:cubicBezTo>
                        <a:pt x="120" y="159"/>
                        <a:pt x="120" y="159"/>
                        <a:pt x="120" y="159"/>
                      </a:cubicBezTo>
                      <a:cubicBezTo>
                        <a:pt x="117" y="159"/>
                        <a:pt x="115" y="161"/>
                        <a:pt x="114" y="164"/>
                      </a:cubicBezTo>
                      <a:cubicBezTo>
                        <a:pt x="105" y="213"/>
                        <a:pt x="105" y="213"/>
                        <a:pt x="105" y="213"/>
                      </a:cubicBezTo>
                      <a:cubicBezTo>
                        <a:pt x="105" y="215"/>
                        <a:pt x="105" y="216"/>
                        <a:pt x="106" y="218"/>
                      </a:cubicBezTo>
                      <a:cubicBezTo>
                        <a:pt x="107" y="219"/>
                        <a:pt x="109" y="220"/>
                        <a:pt x="110" y="220"/>
                      </a:cubicBezTo>
                      <a:cubicBezTo>
                        <a:pt x="192" y="220"/>
                        <a:pt x="192" y="220"/>
                        <a:pt x="192" y="220"/>
                      </a:cubicBezTo>
                      <a:cubicBezTo>
                        <a:pt x="194" y="220"/>
                        <a:pt x="195" y="219"/>
                        <a:pt x="196" y="218"/>
                      </a:cubicBezTo>
                      <a:cubicBezTo>
                        <a:pt x="197" y="216"/>
                        <a:pt x="198" y="215"/>
                        <a:pt x="197" y="213"/>
                      </a:cubicBezTo>
                      <a:close/>
                      <a:moveTo>
                        <a:pt x="117" y="209"/>
                      </a:moveTo>
                      <a:cubicBezTo>
                        <a:pt x="122" y="183"/>
                        <a:pt x="122" y="183"/>
                        <a:pt x="122" y="183"/>
                      </a:cubicBezTo>
                      <a:cubicBezTo>
                        <a:pt x="126" y="205"/>
                        <a:pt x="126" y="205"/>
                        <a:pt x="126" y="205"/>
                      </a:cubicBezTo>
                      <a:cubicBezTo>
                        <a:pt x="126" y="205"/>
                        <a:pt x="130" y="171"/>
                        <a:pt x="146" y="189"/>
                      </a:cubicBezTo>
                      <a:cubicBezTo>
                        <a:pt x="158" y="202"/>
                        <a:pt x="172" y="188"/>
                        <a:pt x="180" y="177"/>
                      </a:cubicBezTo>
                      <a:cubicBezTo>
                        <a:pt x="185" y="209"/>
                        <a:pt x="185" y="209"/>
                        <a:pt x="185" y="209"/>
                      </a:cubicBezTo>
                      <a:lnTo>
                        <a:pt x="117" y="209"/>
                      </a:lnTo>
                      <a:close/>
                      <a:moveTo>
                        <a:pt x="63" y="1"/>
                      </a:moveTo>
                      <a:cubicBezTo>
                        <a:pt x="68" y="14"/>
                        <a:pt x="68" y="14"/>
                        <a:pt x="68" y="14"/>
                      </a:cubicBezTo>
                      <a:cubicBezTo>
                        <a:pt x="80" y="20"/>
                        <a:pt x="80" y="20"/>
                        <a:pt x="80" y="20"/>
                      </a:cubicBezTo>
                      <a:cubicBezTo>
                        <a:pt x="81" y="21"/>
                        <a:pt x="81" y="22"/>
                        <a:pt x="80" y="23"/>
                      </a:cubicBezTo>
                      <a:cubicBezTo>
                        <a:pt x="68" y="28"/>
                        <a:pt x="68" y="28"/>
                        <a:pt x="68" y="28"/>
                      </a:cubicBezTo>
                      <a:cubicBezTo>
                        <a:pt x="63" y="41"/>
                        <a:pt x="63" y="41"/>
                        <a:pt x="63" y="41"/>
                      </a:cubicBezTo>
                      <a:cubicBezTo>
                        <a:pt x="62" y="42"/>
                        <a:pt x="61" y="42"/>
                        <a:pt x="60" y="41"/>
                      </a:cubicBezTo>
                      <a:cubicBezTo>
                        <a:pt x="54" y="28"/>
                        <a:pt x="54" y="28"/>
                        <a:pt x="54" y="28"/>
                      </a:cubicBezTo>
                      <a:cubicBezTo>
                        <a:pt x="43" y="23"/>
                        <a:pt x="43" y="23"/>
                        <a:pt x="43" y="23"/>
                      </a:cubicBezTo>
                      <a:cubicBezTo>
                        <a:pt x="42" y="22"/>
                        <a:pt x="42" y="21"/>
                        <a:pt x="43" y="20"/>
                      </a:cubicBezTo>
                      <a:cubicBezTo>
                        <a:pt x="54" y="14"/>
                        <a:pt x="54" y="14"/>
                        <a:pt x="54" y="14"/>
                      </a:cubicBezTo>
                      <a:cubicBezTo>
                        <a:pt x="60" y="1"/>
                        <a:pt x="60" y="1"/>
                        <a:pt x="60" y="1"/>
                      </a:cubicBezTo>
                      <a:cubicBezTo>
                        <a:pt x="61" y="0"/>
                        <a:pt x="62" y="0"/>
                        <a:pt x="63" y="1"/>
                      </a:cubicBezTo>
                      <a:close/>
                      <a:moveTo>
                        <a:pt x="32" y="54"/>
                      </a:moveTo>
                      <a:cubicBezTo>
                        <a:pt x="38" y="68"/>
                        <a:pt x="38" y="68"/>
                        <a:pt x="38" y="68"/>
                      </a:cubicBezTo>
                      <a:cubicBezTo>
                        <a:pt x="49" y="73"/>
                        <a:pt x="49" y="73"/>
                        <a:pt x="49" y="73"/>
                      </a:cubicBezTo>
                      <a:cubicBezTo>
                        <a:pt x="50" y="74"/>
                        <a:pt x="50" y="75"/>
                        <a:pt x="49" y="76"/>
                      </a:cubicBezTo>
                      <a:cubicBezTo>
                        <a:pt x="38" y="81"/>
                        <a:pt x="38" y="81"/>
                        <a:pt x="38" y="81"/>
                      </a:cubicBezTo>
                      <a:cubicBezTo>
                        <a:pt x="32" y="94"/>
                        <a:pt x="32" y="94"/>
                        <a:pt x="32" y="94"/>
                      </a:cubicBezTo>
                      <a:cubicBezTo>
                        <a:pt x="32" y="96"/>
                        <a:pt x="30" y="96"/>
                        <a:pt x="29" y="94"/>
                      </a:cubicBezTo>
                      <a:cubicBezTo>
                        <a:pt x="24" y="81"/>
                        <a:pt x="24" y="81"/>
                        <a:pt x="24" y="81"/>
                      </a:cubicBezTo>
                      <a:cubicBezTo>
                        <a:pt x="13" y="76"/>
                        <a:pt x="13" y="76"/>
                        <a:pt x="13" y="76"/>
                      </a:cubicBezTo>
                      <a:cubicBezTo>
                        <a:pt x="11" y="75"/>
                        <a:pt x="11" y="74"/>
                        <a:pt x="13" y="73"/>
                      </a:cubicBezTo>
                      <a:cubicBezTo>
                        <a:pt x="24" y="68"/>
                        <a:pt x="24" y="68"/>
                        <a:pt x="24" y="68"/>
                      </a:cubicBezTo>
                      <a:cubicBezTo>
                        <a:pt x="29" y="54"/>
                        <a:pt x="29" y="54"/>
                        <a:pt x="29" y="54"/>
                      </a:cubicBezTo>
                      <a:cubicBezTo>
                        <a:pt x="30" y="53"/>
                        <a:pt x="32" y="53"/>
                        <a:pt x="32" y="54"/>
                      </a:cubicBezTo>
                      <a:close/>
                      <a:moveTo>
                        <a:pt x="118" y="26"/>
                      </a:moveTo>
                      <a:cubicBezTo>
                        <a:pt x="123" y="40"/>
                        <a:pt x="123" y="40"/>
                        <a:pt x="123" y="40"/>
                      </a:cubicBezTo>
                      <a:cubicBezTo>
                        <a:pt x="134" y="45"/>
                        <a:pt x="134" y="45"/>
                        <a:pt x="134" y="45"/>
                      </a:cubicBezTo>
                      <a:cubicBezTo>
                        <a:pt x="136" y="46"/>
                        <a:pt x="136" y="47"/>
                        <a:pt x="134" y="48"/>
                      </a:cubicBezTo>
                      <a:cubicBezTo>
                        <a:pt x="123" y="53"/>
                        <a:pt x="123" y="53"/>
                        <a:pt x="123" y="53"/>
                      </a:cubicBezTo>
                      <a:cubicBezTo>
                        <a:pt x="118" y="66"/>
                        <a:pt x="118" y="66"/>
                        <a:pt x="118" y="66"/>
                      </a:cubicBezTo>
                      <a:cubicBezTo>
                        <a:pt x="117" y="68"/>
                        <a:pt x="115" y="68"/>
                        <a:pt x="115" y="66"/>
                      </a:cubicBezTo>
                      <a:cubicBezTo>
                        <a:pt x="109" y="53"/>
                        <a:pt x="109" y="53"/>
                        <a:pt x="109" y="53"/>
                      </a:cubicBezTo>
                      <a:cubicBezTo>
                        <a:pt x="98" y="48"/>
                        <a:pt x="98" y="48"/>
                        <a:pt x="98" y="48"/>
                      </a:cubicBezTo>
                      <a:cubicBezTo>
                        <a:pt x="97" y="47"/>
                        <a:pt x="97" y="46"/>
                        <a:pt x="98" y="45"/>
                      </a:cubicBezTo>
                      <a:cubicBezTo>
                        <a:pt x="109" y="40"/>
                        <a:pt x="109" y="40"/>
                        <a:pt x="109" y="40"/>
                      </a:cubicBezTo>
                      <a:cubicBezTo>
                        <a:pt x="115" y="26"/>
                        <a:pt x="115" y="26"/>
                        <a:pt x="115" y="26"/>
                      </a:cubicBezTo>
                      <a:cubicBezTo>
                        <a:pt x="115" y="25"/>
                        <a:pt x="117" y="25"/>
                        <a:pt x="118" y="26"/>
                      </a:cubicBezTo>
                      <a:close/>
                    </a:path>
                  </a:pathLst>
                </a:custGeom>
                <a:solidFill>
                  <a:srgbClr val="333333"/>
                </a:solidFill>
                <a:ln>
                  <a:noFill/>
                </a:ln>
              </p:spPr>
              <p:txBody>
                <a:bodyPr vert="horz" wrap="square" lIns="91392" tIns="45696" rIns="91392" bIns="45696" numCol="1" anchor="t" anchorCtr="0" compatLnSpc="1">
                  <a:prstTxWarp prst="textNoShape">
                    <a:avLst/>
                  </a:prstTxWarp>
                </a:bodyPr>
                <a:lstStyle/>
                <a:p>
                  <a:endParaRPr lang="en-IN" sz="1799">
                    <a:latin typeface="EYInterstate Light" panose="02000506000000020004" pitchFamily="2" charset="0"/>
                  </a:endParaRPr>
                </a:p>
              </p:txBody>
            </p:sp>
          </p:grpSp>
        </p:grpSp>
        <p:grpSp>
          <p:nvGrpSpPr>
            <p:cNvPr id="86" name="Group 85">
              <a:extLst>
                <a:ext uri="{FF2B5EF4-FFF2-40B4-BE49-F238E27FC236}">
                  <a16:creationId xmlns:a16="http://schemas.microsoft.com/office/drawing/2014/main" id="{7CCDB8CF-B091-4FCB-BFE7-118DF14AED47}"/>
                </a:ext>
              </a:extLst>
            </p:cNvPr>
            <p:cNvGrpSpPr/>
            <p:nvPr/>
          </p:nvGrpSpPr>
          <p:grpSpPr>
            <a:xfrm>
              <a:off x="3446251" y="5964631"/>
              <a:ext cx="1477974" cy="228600"/>
              <a:chOff x="2689572" y="5964631"/>
              <a:chExt cx="1477974" cy="228600"/>
            </a:xfrm>
          </p:grpSpPr>
          <p:sp>
            <p:nvSpPr>
              <p:cNvPr id="92" name="Rectangle 91">
                <a:extLst>
                  <a:ext uri="{FF2B5EF4-FFF2-40B4-BE49-F238E27FC236}">
                    <a16:creationId xmlns:a16="http://schemas.microsoft.com/office/drawing/2014/main" id="{C6A78484-B692-48B4-BD6D-610085BF41A2}"/>
                  </a:ext>
                </a:extLst>
              </p:cNvPr>
              <p:cNvSpPr/>
              <p:nvPr/>
            </p:nvSpPr>
            <p:spPr>
              <a:xfrm>
                <a:off x="2966271" y="6023037"/>
                <a:ext cx="1201275" cy="107778"/>
              </a:xfrm>
              <a:prstGeom prst="rect">
                <a:avLst/>
              </a:prstGeom>
            </p:spPr>
            <p:txBody>
              <a:bodyPr wrap="none" lIns="0" tIns="0" rIns="0" bIns="0">
                <a:spAutoFit/>
              </a:bodyPr>
              <a:lstStyle/>
              <a:p>
                <a:pPr defTabSz="945579"/>
                <a:r>
                  <a:rPr lang="en-IN" sz="700" err="1">
                    <a:solidFill>
                      <a:srgbClr val="646464"/>
                    </a:solidFill>
                    <a:latin typeface="EYInterstate Light" panose="02000506000000020004" pitchFamily="2" charset="0"/>
                  </a:rPr>
                  <a:t>Principales</a:t>
                </a:r>
                <a:r>
                  <a:rPr lang="en-IN" sz="700">
                    <a:solidFill>
                      <a:srgbClr val="646464"/>
                    </a:solidFill>
                    <a:latin typeface="EYInterstate Light" panose="02000506000000020004" pitchFamily="2" charset="0"/>
                  </a:rPr>
                  <a:t> </a:t>
                </a:r>
                <a:r>
                  <a:rPr lang="en-IN" sz="700" err="1">
                    <a:solidFill>
                      <a:srgbClr val="646464"/>
                    </a:solidFill>
                    <a:latin typeface="EYInterstate Light" panose="02000506000000020004" pitchFamily="2" charset="0"/>
                  </a:rPr>
                  <a:t>empresas</a:t>
                </a:r>
                <a:r>
                  <a:rPr lang="en-IN" sz="700">
                    <a:solidFill>
                      <a:srgbClr val="646464"/>
                    </a:solidFill>
                    <a:latin typeface="EYInterstate Light" panose="02000506000000020004" pitchFamily="2" charset="0"/>
                  </a:rPr>
                  <a:t> </a:t>
                </a:r>
                <a:r>
                  <a:rPr lang="en-IN" sz="700" err="1">
                    <a:solidFill>
                      <a:srgbClr val="646464"/>
                    </a:solidFill>
                    <a:latin typeface="EYInterstate Light" panose="02000506000000020004" pitchFamily="2" charset="0"/>
                  </a:rPr>
                  <a:t>mineras</a:t>
                </a:r>
                <a:endParaRPr lang="en-IN" sz="700">
                  <a:solidFill>
                    <a:srgbClr val="646464"/>
                  </a:solidFill>
                  <a:latin typeface="EYInterstate Light" panose="02000506000000020004" pitchFamily="2" charset="0"/>
                </a:endParaRPr>
              </a:p>
            </p:txBody>
          </p:sp>
          <p:grpSp>
            <p:nvGrpSpPr>
              <p:cNvPr id="93" name="Group 92">
                <a:extLst>
                  <a:ext uri="{FF2B5EF4-FFF2-40B4-BE49-F238E27FC236}">
                    <a16:creationId xmlns:a16="http://schemas.microsoft.com/office/drawing/2014/main" id="{7DB39666-5B29-496C-BE7A-155AD14C2FFF}"/>
                  </a:ext>
                </a:extLst>
              </p:cNvPr>
              <p:cNvGrpSpPr/>
              <p:nvPr/>
            </p:nvGrpSpPr>
            <p:grpSpPr>
              <a:xfrm>
                <a:off x="2689572" y="5964631"/>
                <a:ext cx="228600" cy="228600"/>
                <a:chOff x="2689572" y="5964631"/>
                <a:chExt cx="228600" cy="228600"/>
              </a:xfrm>
            </p:grpSpPr>
            <p:sp>
              <p:nvSpPr>
                <p:cNvPr id="94" name="Oval 93">
                  <a:extLst>
                    <a:ext uri="{FF2B5EF4-FFF2-40B4-BE49-F238E27FC236}">
                      <a16:creationId xmlns:a16="http://schemas.microsoft.com/office/drawing/2014/main" id="{06D085D9-2BCE-435B-B5B2-EDCEB602521C}"/>
                    </a:ext>
                  </a:extLst>
                </p:cNvPr>
                <p:cNvSpPr/>
                <p:nvPr/>
              </p:nvSpPr>
              <p:spPr>
                <a:xfrm>
                  <a:off x="2689572" y="5964631"/>
                  <a:ext cx="228600" cy="228600"/>
                </a:xfrm>
                <a:prstGeom prst="ellipse">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45696" rIns="45696" rtlCol="0" anchor="t" anchorCtr="0"/>
                <a:lstStyle/>
                <a:p>
                  <a:pPr marL="228486" indent="-228486" algn="ctr">
                    <a:spcAft>
                      <a:spcPts val="600"/>
                    </a:spcAft>
                    <a:buClr>
                      <a:schemeClr val="accent2"/>
                    </a:buClr>
                    <a:buSzPct val="70000"/>
                    <a:buFont typeface="Arial" pitchFamily="34" charset="0"/>
                    <a:buChar char="►"/>
                  </a:pPr>
                  <a:endParaRPr lang="en-IN" sz="999">
                    <a:solidFill>
                      <a:schemeClr val="bg1"/>
                    </a:solidFill>
                    <a:latin typeface="EYInterstate Light" panose="02000506000000020004" pitchFamily="2" charset="0"/>
                  </a:endParaRPr>
                </a:p>
              </p:txBody>
            </p:sp>
            <p:sp>
              <p:nvSpPr>
                <p:cNvPr id="95" name="Freeform 23">
                  <a:extLst>
                    <a:ext uri="{FF2B5EF4-FFF2-40B4-BE49-F238E27FC236}">
                      <a16:creationId xmlns:a16="http://schemas.microsoft.com/office/drawing/2014/main" id="{669D10E9-1B6E-49FF-AD08-CC17F6CC5CDB}"/>
                    </a:ext>
                  </a:extLst>
                </p:cNvPr>
                <p:cNvSpPr>
                  <a:spLocks noEditPoints="1"/>
                </p:cNvSpPr>
                <p:nvPr/>
              </p:nvSpPr>
              <p:spPr bwMode="auto">
                <a:xfrm>
                  <a:off x="2735970" y="6006687"/>
                  <a:ext cx="140878" cy="144488"/>
                </a:xfrm>
                <a:custGeom>
                  <a:avLst/>
                  <a:gdLst>
                    <a:gd name="T0" fmla="*/ 332 w 336"/>
                    <a:gd name="T1" fmla="*/ 223 h 345"/>
                    <a:gd name="T2" fmla="*/ 108 w 336"/>
                    <a:gd name="T3" fmla="*/ 0 h 345"/>
                    <a:gd name="T4" fmla="*/ 252 w 336"/>
                    <a:gd name="T5" fmla="*/ 68 h 345"/>
                    <a:gd name="T6" fmla="*/ 272 w 336"/>
                    <a:gd name="T7" fmla="*/ 72 h 345"/>
                    <a:gd name="T8" fmla="*/ 222 w 336"/>
                    <a:gd name="T9" fmla="*/ 97 h 345"/>
                    <a:gd name="T10" fmla="*/ 20 w 336"/>
                    <a:gd name="T11" fmla="*/ 331 h 345"/>
                    <a:gd name="T12" fmla="*/ 222 w 336"/>
                    <a:gd name="T13" fmla="*/ 97 h 345"/>
                    <a:gd name="T14" fmla="*/ 181 w 336"/>
                    <a:gd name="T15" fmla="*/ 221 h 345"/>
                    <a:gd name="T16" fmla="*/ 249 w 336"/>
                    <a:gd name="T17" fmla="*/ 226 h 345"/>
                    <a:gd name="T18" fmla="*/ 264 w 336"/>
                    <a:gd name="T19" fmla="*/ 227 h 345"/>
                    <a:gd name="T20" fmla="*/ 180 w 336"/>
                    <a:gd name="T21" fmla="*/ 283 h 345"/>
                    <a:gd name="T22" fmla="*/ 236 w 336"/>
                    <a:gd name="T23" fmla="*/ 343 h 345"/>
                    <a:gd name="T24" fmla="*/ 304 w 336"/>
                    <a:gd name="T25" fmla="*/ 319 h 345"/>
                    <a:gd name="T26" fmla="*/ 296 w 336"/>
                    <a:gd name="T27" fmla="*/ 339 h 345"/>
                    <a:gd name="T28" fmla="*/ 336 w 336"/>
                    <a:gd name="T29" fmla="*/ 303 h 345"/>
                    <a:gd name="T30" fmla="*/ 324 w 336"/>
                    <a:gd name="T31" fmla="*/ 271 h 345"/>
                    <a:gd name="T32" fmla="*/ 302 w 336"/>
                    <a:gd name="T33" fmla="*/ 256 h 345"/>
                    <a:gd name="T34" fmla="*/ 289 w 336"/>
                    <a:gd name="T35" fmla="*/ 249 h 345"/>
                    <a:gd name="T36" fmla="*/ 168 w 336"/>
                    <a:gd name="T37" fmla="*/ 227 h 345"/>
                    <a:gd name="T38" fmla="*/ 144 w 336"/>
                    <a:gd name="T39" fmla="*/ 243 h 345"/>
                    <a:gd name="T40" fmla="*/ 161 w 336"/>
                    <a:gd name="T41" fmla="*/ 248 h 345"/>
                    <a:gd name="T42" fmla="*/ 194 w 336"/>
                    <a:gd name="T43" fmla="*/ 255 h 345"/>
                    <a:gd name="T44" fmla="*/ 201 w 336"/>
                    <a:gd name="T45" fmla="*/ 244 h 345"/>
                    <a:gd name="T46" fmla="*/ 164 w 336"/>
                    <a:gd name="T47" fmla="*/ 255 h 345"/>
                    <a:gd name="T48" fmla="*/ 112 w 336"/>
                    <a:gd name="T49" fmla="*/ 275 h 345"/>
                    <a:gd name="T50" fmla="*/ 100 w 336"/>
                    <a:gd name="T51" fmla="*/ 291 h 345"/>
                    <a:gd name="T52" fmla="*/ 110 w 336"/>
                    <a:gd name="T53" fmla="*/ 305 h 345"/>
                    <a:gd name="T54" fmla="*/ 92 w 336"/>
                    <a:gd name="T55" fmla="*/ 307 h 345"/>
                    <a:gd name="T56" fmla="*/ 140 w 336"/>
                    <a:gd name="T57" fmla="*/ 335 h 345"/>
                    <a:gd name="T58" fmla="*/ 173 w 336"/>
                    <a:gd name="T59" fmla="*/ 319 h 345"/>
                    <a:gd name="T60" fmla="*/ 178 w 336"/>
                    <a:gd name="T61" fmla="*/ 275 h 345"/>
                    <a:gd name="T62" fmla="*/ 164 w 336"/>
                    <a:gd name="T63" fmla="*/ 25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6" h="345">
                      <a:moveTo>
                        <a:pt x="108" y="0"/>
                      </a:moveTo>
                      <a:cubicBezTo>
                        <a:pt x="212" y="64"/>
                        <a:pt x="268" y="124"/>
                        <a:pt x="332" y="223"/>
                      </a:cubicBezTo>
                      <a:cubicBezTo>
                        <a:pt x="320" y="171"/>
                        <a:pt x="304" y="124"/>
                        <a:pt x="252" y="80"/>
                      </a:cubicBezTo>
                      <a:cubicBezTo>
                        <a:pt x="208" y="32"/>
                        <a:pt x="164" y="12"/>
                        <a:pt x="108" y="0"/>
                      </a:cubicBezTo>
                      <a:close/>
                      <a:moveTo>
                        <a:pt x="260" y="60"/>
                      </a:moveTo>
                      <a:cubicBezTo>
                        <a:pt x="252" y="68"/>
                        <a:pt x="252" y="68"/>
                        <a:pt x="252" y="68"/>
                      </a:cubicBezTo>
                      <a:cubicBezTo>
                        <a:pt x="255" y="72"/>
                        <a:pt x="260" y="76"/>
                        <a:pt x="264" y="80"/>
                      </a:cubicBezTo>
                      <a:cubicBezTo>
                        <a:pt x="272" y="72"/>
                        <a:pt x="272" y="72"/>
                        <a:pt x="272" y="72"/>
                      </a:cubicBezTo>
                      <a:lnTo>
                        <a:pt x="260" y="60"/>
                      </a:lnTo>
                      <a:close/>
                      <a:moveTo>
                        <a:pt x="222" y="97"/>
                      </a:moveTo>
                      <a:cubicBezTo>
                        <a:pt x="0" y="311"/>
                        <a:pt x="0" y="311"/>
                        <a:pt x="0" y="311"/>
                      </a:cubicBezTo>
                      <a:cubicBezTo>
                        <a:pt x="20" y="331"/>
                        <a:pt x="20" y="331"/>
                        <a:pt x="20" y="331"/>
                      </a:cubicBezTo>
                      <a:cubicBezTo>
                        <a:pt x="235" y="110"/>
                        <a:pt x="235" y="110"/>
                        <a:pt x="235" y="110"/>
                      </a:cubicBezTo>
                      <a:cubicBezTo>
                        <a:pt x="231" y="105"/>
                        <a:pt x="226" y="101"/>
                        <a:pt x="222" y="97"/>
                      </a:cubicBezTo>
                      <a:close/>
                      <a:moveTo>
                        <a:pt x="196" y="199"/>
                      </a:moveTo>
                      <a:cubicBezTo>
                        <a:pt x="181" y="221"/>
                        <a:pt x="181" y="221"/>
                        <a:pt x="181" y="221"/>
                      </a:cubicBezTo>
                      <a:cubicBezTo>
                        <a:pt x="188" y="227"/>
                        <a:pt x="200" y="235"/>
                        <a:pt x="210" y="241"/>
                      </a:cubicBezTo>
                      <a:cubicBezTo>
                        <a:pt x="225" y="236"/>
                        <a:pt x="238" y="231"/>
                        <a:pt x="249" y="226"/>
                      </a:cubicBezTo>
                      <a:cubicBezTo>
                        <a:pt x="235" y="217"/>
                        <a:pt x="206" y="206"/>
                        <a:pt x="196" y="199"/>
                      </a:cubicBezTo>
                      <a:close/>
                      <a:moveTo>
                        <a:pt x="264" y="227"/>
                      </a:moveTo>
                      <a:cubicBezTo>
                        <a:pt x="248" y="235"/>
                        <a:pt x="228" y="243"/>
                        <a:pt x="204" y="251"/>
                      </a:cubicBezTo>
                      <a:cubicBezTo>
                        <a:pt x="200" y="263"/>
                        <a:pt x="192" y="279"/>
                        <a:pt x="180" y="283"/>
                      </a:cubicBezTo>
                      <a:cubicBezTo>
                        <a:pt x="188" y="311"/>
                        <a:pt x="176" y="335"/>
                        <a:pt x="176" y="343"/>
                      </a:cubicBezTo>
                      <a:cubicBezTo>
                        <a:pt x="201" y="345"/>
                        <a:pt x="219" y="344"/>
                        <a:pt x="236" y="343"/>
                      </a:cubicBezTo>
                      <a:cubicBezTo>
                        <a:pt x="256" y="323"/>
                        <a:pt x="256" y="323"/>
                        <a:pt x="256" y="323"/>
                      </a:cubicBezTo>
                      <a:cubicBezTo>
                        <a:pt x="276" y="319"/>
                        <a:pt x="290" y="320"/>
                        <a:pt x="304" y="319"/>
                      </a:cubicBezTo>
                      <a:cubicBezTo>
                        <a:pt x="275" y="325"/>
                        <a:pt x="261" y="333"/>
                        <a:pt x="252" y="341"/>
                      </a:cubicBezTo>
                      <a:cubicBezTo>
                        <a:pt x="265" y="340"/>
                        <a:pt x="279" y="339"/>
                        <a:pt x="296" y="339"/>
                      </a:cubicBezTo>
                      <a:cubicBezTo>
                        <a:pt x="332" y="323"/>
                        <a:pt x="332" y="323"/>
                        <a:pt x="332" y="323"/>
                      </a:cubicBezTo>
                      <a:cubicBezTo>
                        <a:pt x="336" y="303"/>
                        <a:pt x="336" y="303"/>
                        <a:pt x="336" y="303"/>
                      </a:cubicBezTo>
                      <a:cubicBezTo>
                        <a:pt x="324" y="287"/>
                        <a:pt x="324" y="287"/>
                        <a:pt x="324" y="287"/>
                      </a:cubicBezTo>
                      <a:cubicBezTo>
                        <a:pt x="324" y="271"/>
                        <a:pt x="324" y="271"/>
                        <a:pt x="324" y="271"/>
                      </a:cubicBezTo>
                      <a:cubicBezTo>
                        <a:pt x="316" y="259"/>
                        <a:pt x="316" y="259"/>
                        <a:pt x="316" y="259"/>
                      </a:cubicBezTo>
                      <a:cubicBezTo>
                        <a:pt x="302" y="256"/>
                        <a:pt x="302" y="256"/>
                        <a:pt x="302" y="256"/>
                      </a:cubicBezTo>
                      <a:cubicBezTo>
                        <a:pt x="289" y="264"/>
                        <a:pt x="263" y="271"/>
                        <a:pt x="236" y="271"/>
                      </a:cubicBezTo>
                      <a:cubicBezTo>
                        <a:pt x="254" y="267"/>
                        <a:pt x="279" y="257"/>
                        <a:pt x="289" y="249"/>
                      </a:cubicBezTo>
                      <a:lnTo>
                        <a:pt x="264" y="227"/>
                      </a:lnTo>
                      <a:close/>
                      <a:moveTo>
                        <a:pt x="168" y="227"/>
                      </a:moveTo>
                      <a:cubicBezTo>
                        <a:pt x="156" y="231"/>
                        <a:pt x="156" y="231"/>
                        <a:pt x="156" y="231"/>
                      </a:cubicBezTo>
                      <a:cubicBezTo>
                        <a:pt x="144" y="243"/>
                        <a:pt x="144" y="243"/>
                        <a:pt x="144" y="243"/>
                      </a:cubicBezTo>
                      <a:cubicBezTo>
                        <a:pt x="144" y="257"/>
                        <a:pt x="144" y="257"/>
                        <a:pt x="144" y="257"/>
                      </a:cubicBezTo>
                      <a:cubicBezTo>
                        <a:pt x="149" y="254"/>
                        <a:pt x="154" y="250"/>
                        <a:pt x="161" y="248"/>
                      </a:cubicBezTo>
                      <a:cubicBezTo>
                        <a:pt x="168" y="246"/>
                        <a:pt x="177" y="249"/>
                        <a:pt x="183" y="252"/>
                      </a:cubicBezTo>
                      <a:cubicBezTo>
                        <a:pt x="187" y="253"/>
                        <a:pt x="191" y="255"/>
                        <a:pt x="194" y="255"/>
                      </a:cubicBezTo>
                      <a:cubicBezTo>
                        <a:pt x="195" y="253"/>
                        <a:pt x="196" y="251"/>
                        <a:pt x="196" y="249"/>
                      </a:cubicBezTo>
                      <a:cubicBezTo>
                        <a:pt x="197" y="247"/>
                        <a:pt x="199" y="245"/>
                        <a:pt x="201" y="244"/>
                      </a:cubicBezTo>
                      <a:cubicBezTo>
                        <a:pt x="187" y="240"/>
                        <a:pt x="176" y="233"/>
                        <a:pt x="168" y="227"/>
                      </a:cubicBezTo>
                      <a:close/>
                      <a:moveTo>
                        <a:pt x="164" y="255"/>
                      </a:moveTo>
                      <a:cubicBezTo>
                        <a:pt x="151" y="260"/>
                        <a:pt x="144" y="267"/>
                        <a:pt x="132" y="275"/>
                      </a:cubicBezTo>
                      <a:cubicBezTo>
                        <a:pt x="112" y="275"/>
                        <a:pt x="112" y="275"/>
                        <a:pt x="112" y="275"/>
                      </a:cubicBezTo>
                      <a:cubicBezTo>
                        <a:pt x="100" y="283"/>
                        <a:pt x="100" y="283"/>
                        <a:pt x="100" y="283"/>
                      </a:cubicBezTo>
                      <a:cubicBezTo>
                        <a:pt x="100" y="291"/>
                        <a:pt x="100" y="291"/>
                        <a:pt x="100" y="291"/>
                      </a:cubicBezTo>
                      <a:cubicBezTo>
                        <a:pt x="114" y="295"/>
                        <a:pt x="129" y="294"/>
                        <a:pt x="148" y="287"/>
                      </a:cubicBezTo>
                      <a:cubicBezTo>
                        <a:pt x="136" y="295"/>
                        <a:pt x="130" y="299"/>
                        <a:pt x="110" y="305"/>
                      </a:cubicBezTo>
                      <a:cubicBezTo>
                        <a:pt x="97" y="302"/>
                        <a:pt x="97" y="302"/>
                        <a:pt x="97" y="302"/>
                      </a:cubicBezTo>
                      <a:cubicBezTo>
                        <a:pt x="92" y="307"/>
                        <a:pt x="92" y="307"/>
                        <a:pt x="92" y="307"/>
                      </a:cubicBezTo>
                      <a:cubicBezTo>
                        <a:pt x="92" y="323"/>
                        <a:pt x="92" y="323"/>
                        <a:pt x="92" y="323"/>
                      </a:cubicBezTo>
                      <a:cubicBezTo>
                        <a:pt x="108" y="327"/>
                        <a:pt x="124" y="335"/>
                        <a:pt x="140" y="335"/>
                      </a:cubicBezTo>
                      <a:cubicBezTo>
                        <a:pt x="149" y="335"/>
                        <a:pt x="161" y="335"/>
                        <a:pt x="170" y="333"/>
                      </a:cubicBezTo>
                      <a:cubicBezTo>
                        <a:pt x="171" y="328"/>
                        <a:pt x="172" y="323"/>
                        <a:pt x="173" y="319"/>
                      </a:cubicBezTo>
                      <a:cubicBezTo>
                        <a:pt x="175" y="309"/>
                        <a:pt x="176" y="298"/>
                        <a:pt x="172" y="285"/>
                      </a:cubicBezTo>
                      <a:cubicBezTo>
                        <a:pt x="171" y="281"/>
                        <a:pt x="174" y="277"/>
                        <a:pt x="178" y="275"/>
                      </a:cubicBezTo>
                      <a:cubicBezTo>
                        <a:pt x="184" y="272"/>
                        <a:pt x="187" y="268"/>
                        <a:pt x="190" y="263"/>
                      </a:cubicBezTo>
                      <a:cubicBezTo>
                        <a:pt x="181" y="261"/>
                        <a:pt x="174" y="255"/>
                        <a:pt x="164" y="255"/>
                      </a:cubicBezTo>
                      <a:close/>
                    </a:path>
                  </a:pathLst>
                </a:custGeom>
                <a:solidFill>
                  <a:srgbClr val="333333"/>
                </a:solidFill>
                <a:ln>
                  <a:noFill/>
                </a:ln>
              </p:spPr>
              <p:txBody>
                <a:bodyPr vert="horz" wrap="square" lIns="91392" tIns="45696" rIns="91392" bIns="45696" numCol="1" anchor="t" anchorCtr="0" compatLnSpc="1">
                  <a:prstTxWarp prst="textNoShape">
                    <a:avLst/>
                  </a:prstTxWarp>
                </a:bodyPr>
                <a:lstStyle/>
                <a:p>
                  <a:endParaRPr lang="en-IN" sz="1799">
                    <a:latin typeface="EYInterstate Light" panose="02000506000000020004" pitchFamily="2" charset="0"/>
                  </a:endParaRPr>
                </a:p>
              </p:txBody>
            </p:sp>
          </p:grpSp>
        </p:grpSp>
        <p:grpSp>
          <p:nvGrpSpPr>
            <p:cNvPr id="87" name="Group 86">
              <a:extLst>
                <a:ext uri="{FF2B5EF4-FFF2-40B4-BE49-F238E27FC236}">
                  <a16:creationId xmlns:a16="http://schemas.microsoft.com/office/drawing/2014/main" id="{E97AF46A-FCA6-4AB5-BC22-006FE661C5F3}"/>
                </a:ext>
              </a:extLst>
            </p:cNvPr>
            <p:cNvGrpSpPr/>
            <p:nvPr/>
          </p:nvGrpSpPr>
          <p:grpSpPr>
            <a:xfrm>
              <a:off x="4976385" y="5962054"/>
              <a:ext cx="1711418" cy="228600"/>
              <a:chOff x="4219646" y="5962054"/>
              <a:chExt cx="1711418" cy="228600"/>
            </a:xfrm>
          </p:grpSpPr>
          <p:sp>
            <p:nvSpPr>
              <p:cNvPr id="88" name="Rectangle 87">
                <a:extLst>
                  <a:ext uri="{FF2B5EF4-FFF2-40B4-BE49-F238E27FC236}">
                    <a16:creationId xmlns:a16="http://schemas.microsoft.com/office/drawing/2014/main" id="{739C6929-51F4-450A-AD10-34D4DF417534}"/>
                  </a:ext>
                </a:extLst>
              </p:cNvPr>
              <p:cNvSpPr/>
              <p:nvPr/>
            </p:nvSpPr>
            <p:spPr>
              <a:xfrm>
                <a:off x="4502044" y="6023037"/>
                <a:ext cx="1429020" cy="107778"/>
              </a:xfrm>
              <a:prstGeom prst="rect">
                <a:avLst/>
              </a:prstGeom>
            </p:spPr>
            <p:txBody>
              <a:bodyPr wrap="none" lIns="0" tIns="0" rIns="0" bIns="0">
                <a:spAutoFit/>
              </a:bodyPr>
              <a:lstStyle/>
              <a:p>
                <a:pPr defTabSz="945579"/>
                <a:r>
                  <a:rPr lang="en-IN" sz="700" err="1">
                    <a:solidFill>
                      <a:srgbClr val="646464"/>
                    </a:solidFill>
                    <a:latin typeface="EYInterstate Light" panose="02000506000000020004" pitchFamily="2" charset="0"/>
                  </a:rPr>
                  <a:t>Principales</a:t>
                </a:r>
                <a:r>
                  <a:rPr lang="en-IN" sz="700">
                    <a:solidFill>
                      <a:srgbClr val="646464"/>
                    </a:solidFill>
                    <a:latin typeface="EYInterstate Light" panose="02000506000000020004" pitchFamily="2" charset="0"/>
                  </a:rPr>
                  <a:t> </a:t>
                </a:r>
                <a:r>
                  <a:rPr lang="en-IN" sz="700" err="1">
                    <a:solidFill>
                      <a:srgbClr val="646464"/>
                    </a:solidFill>
                    <a:latin typeface="EYInterstate Light" panose="02000506000000020004" pitchFamily="2" charset="0"/>
                  </a:rPr>
                  <a:t>previsiones</a:t>
                </a:r>
                <a:r>
                  <a:rPr lang="en-IN" sz="700">
                    <a:solidFill>
                      <a:srgbClr val="646464"/>
                    </a:solidFill>
                    <a:latin typeface="EYInterstate Light" panose="02000506000000020004" pitchFamily="2" charset="0"/>
                  </a:rPr>
                  <a:t> de mercado</a:t>
                </a:r>
              </a:p>
            </p:txBody>
          </p:sp>
          <p:grpSp>
            <p:nvGrpSpPr>
              <p:cNvPr id="89" name="Group 88">
                <a:extLst>
                  <a:ext uri="{FF2B5EF4-FFF2-40B4-BE49-F238E27FC236}">
                    <a16:creationId xmlns:a16="http://schemas.microsoft.com/office/drawing/2014/main" id="{E63A50CA-FB45-4F79-B8F9-F9415FBFD595}"/>
                  </a:ext>
                </a:extLst>
              </p:cNvPr>
              <p:cNvGrpSpPr/>
              <p:nvPr/>
            </p:nvGrpSpPr>
            <p:grpSpPr>
              <a:xfrm>
                <a:off x="4219646" y="5962054"/>
                <a:ext cx="228600" cy="228600"/>
                <a:chOff x="4219646" y="5962054"/>
                <a:chExt cx="228600" cy="228600"/>
              </a:xfrm>
            </p:grpSpPr>
            <p:sp>
              <p:nvSpPr>
                <p:cNvPr id="90" name="Oval 89">
                  <a:extLst>
                    <a:ext uri="{FF2B5EF4-FFF2-40B4-BE49-F238E27FC236}">
                      <a16:creationId xmlns:a16="http://schemas.microsoft.com/office/drawing/2014/main" id="{EEA66F94-0D5C-4A26-ABCC-AC603F2DE6E0}"/>
                    </a:ext>
                  </a:extLst>
                </p:cNvPr>
                <p:cNvSpPr/>
                <p:nvPr/>
              </p:nvSpPr>
              <p:spPr>
                <a:xfrm>
                  <a:off x="4219646" y="5962054"/>
                  <a:ext cx="228600" cy="228600"/>
                </a:xfrm>
                <a:prstGeom prst="ellipse">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45696" rIns="45696" rtlCol="0" anchor="t" anchorCtr="0"/>
                <a:lstStyle/>
                <a:p>
                  <a:pPr marL="228486" indent="-228486" algn="ctr">
                    <a:spcAft>
                      <a:spcPts val="600"/>
                    </a:spcAft>
                    <a:buClr>
                      <a:schemeClr val="accent2"/>
                    </a:buClr>
                    <a:buSzPct val="70000"/>
                    <a:buFont typeface="Arial" pitchFamily="34" charset="0"/>
                    <a:buChar char="►"/>
                  </a:pPr>
                  <a:endParaRPr lang="en-IN" sz="999">
                    <a:solidFill>
                      <a:schemeClr val="bg1"/>
                    </a:solidFill>
                    <a:latin typeface="EYInterstate Light" panose="02000506000000020004" pitchFamily="2" charset="0"/>
                  </a:endParaRPr>
                </a:p>
              </p:txBody>
            </p:sp>
            <p:sp>
              <p:nvSpPr>
                <p:cNvPr id="91" name="Freeform 27">
                  <a:extLst>
                    <a:ext uri="{FF2B5EF4-FFF2-40B4-BE49-F238E27FC236}">
                      <a16:creationId xmlns:a16="http://schemas.microsoft.com/office/drawing/2014/main" id="{FCCE67BF-40E3-4422-AA64-ACB3BE6083CF}"/>
                    </a:ext>
                  </a:extLst>
                </p:cNvPr>
                <p:cNvSpPr>
                  <a:spLocks noEditPoints="1"/>
                </p:cNvSpPr>
                <p:nvPr/>
              </p:nvSpPr>
              <p:spPr bwMode="auto">
                <a:xfrm>
                  <a:off x="4238741" y="6032184"/>
                  <a:ext cx="190394" cy="88340"/>
                </a:xfrm>
                <a:custGeom>
                  <a:avLst/>
                  <a:gdLst>
                    <a:gd name="T0" fmla="*/ 212 w 250"/>
                    <a:gd name="T1" fmla="*/ 17 h 114"/>
                    <a:gd name="T2" fmla="*/ 169 w 250"/>
                    <a:gd name="T3" fmla="*/ 8 h 114"/>
                    <a:gd name="T4" fmla="*/ 164 w 250"/>
                    <a:gd name="T5" fmla="*/ 15 h 114"/>
                    <a:gd name="T6" fmla="*/ 139 w 250"/>
                    <a:gd name="T7" fmla="*/ 12 h 114"/>
                    <a:gd name="T8" fmla="*/ 126 w 250"/>
                    <a:gd name="T9" fmla="*/ 8 h 114"/>
                    <a:gd name="T10" fmla="*/ 125 w 250"/>
                    <a:gd name="T11" fmla="*/ 8 h 114"/>
                    <a:gd name="T12" fmla="*/ 112 w 250"/>
                    <a:gd name="T13" fmla="*/ 12 h 114"/>
                    <a:gd name="T14" fmla="*/ 87 w 250"/>
                    <a:gd name="T15" fmla="*/ 15 h 114"/>
                    <a:gd name="T16" fmla="*/ 82 w 250"/>
                    <a:gd name="T17" fmla="*/ 8 h 114"/>
                    <a:gd name="T18" fmla="*/ 39 w 250"/>
                    <a:gd name="T19" fmla="*/ 17 h 114"/>
                    <a:gd name="T20" fmla="*/ 0 w 250"/>
                    <a:gd name="T21" fmla="*/ 65 h 114"/>
                    <a:gd name="T22" fmla="*/ 88 w 250"/>
                    <a:gd name="T23" fmla="*/ 91 h 114"/>
                    <a:gd name="T24" fmla="*/ 98 w 250"/>
                    <a:gd name="T25" fmla="*/ 84 h 114"/>
                    <a:gd name="T26" fmla="*/ 104 w 250"/>
                    <a:gd name="T27" fmla="*/ 77 h 114"/>
                    <a:gd name="T28" fmla="*/ 118 w 250"/>
                    <a:gd name="T29" fmla="*/ 61 h 114"/>
                    <a:gd name="T30" fmla="*/ 124 w 250"/>
                    <a:gd name="T31" fmla="*/ 60 h 114"/>
                    <a:gd name="T32" fmla="*/ 125 w 250"/>
                    <a:gd name="T33" fmla="*/ 60 h 114"/>
                    <a:gd name="T34" fmla="*/ 125 w 250"/>
                    <a:gd name="T35" fmla="*/ 60 h 114"/>
                    <a:gd name="T36" fmla="*/ 131 w 250"/>
                    <a:gd name="T37" fmla="*/ 61 h 114"/>
                    <a:gd name="T38" fmla="*/ 145 w 250"/>
                    <a:gd name="T39" fmla="*/ 77 h 114"/>
                    <a:gd name="T40" fmla="*/ 152 w 250"/>
                    <a:gd name="T41" fmla="*/ 84 h 114"/>
                    <a:gd name="T42" fmla="*/ 162 w 250"/>
                    <a:gd name="T43" fmla="*/ 91 h 114"/>
                    <a:gd name="T44" fmla="*/ 249 w 250"/>
                    <a:gd name="T45" fmla="*/ 65 h 114"/>
                    <a:gd name="T46" fmla="*/ 82 w 250"/>
                    <a:gd name="T47" fmla="*/ 78 h 114"/>
                    <a:gd name="T48" fmla="*/ 12 w 250"/>
                    <a:gd name="T49" fmla="*/ 65 h 114"/>
                    <a:gd name="T50" fmla="*/ 48 w 250"/>
                    <a:gd name="T51" fmla="*/ 29 h 114"/>
                    <a:gd name="T52" fmla="*/ 82 w 250"/>
                    <a:gd name="T53" fmla="*/ 78 h 114"/>
                    <a:gd name="T54" fmla="*/ 125 w 250"/>
                    <a:gd name="T55" fmla="*/ 50 h 114"/>
                    <a:gd name="T56" fmla="*/ 125 w 250"/>
                    <a:gd name="T57" fmla="*/ 19 h 114"/>
                    <a:gd name="T58" fmla="*/ 141 w 250"/>
                    <a:gd name="T59" fmla="*/ 35 h 114"/>
                    <a:gd name="T60" fmla="*/ 202 w 250"/>
                    <a:gd name="T61" fmla="*/ 102 h 114"/>
                    <a:gd name="T62" fmla="*/ 165 w 250"/>
                    <a:gd name="T63" fmla="*/ 65 h 114"/>
                    <a:gd name="T64" fmla="*/ 208 w 250"/>
                    <a:gd name="T65" fmla="*/ 29 h 114"/>
                    <a:gd name="T66" fmla="*/ 202 w 250"/>
                    <a:gd name="T67" fmla="*/ 102 h 114"/>
                    <a:gd name="T68" fmla="*/ 36 w 250"/>
                    <a:gd name="T69" fmla="*/ 51 h 114"/>
                    <a:gd name="T70" fmla="*/ 28 w 250"/>
                    <a:gd name="T71" fmla="*/ 82 h 114"/>
                    <a:gd name="T72" fmla="*/ 43 w 250"/>
                    <a:gd name="T73" fmla="*/ 42 h 114"/>
                    <a:gd name="T74" fmla="*/ 51 w 250"/>
                    <a:gd name="T75" fmla="*/ 82 h 114"/>
                    <a:gd name="T76" fmla="*/ 43 w 250"/>
                    <a:gd name="T77" fmla="*/ 42 h 114"/>
                    <a:gd name="T78" fmla="*/ 67 w 250"/>
                    <a:gd name="T79" fmla="*/ 62 h 114"/>
                    <a:gd name="T80" fmla="*/ 59 w 250"/>
                    <a:gd name="T81" fmla="*/ 82 h 114"/>
                    <a:gd name="T82" fmla="*/ 184 w 250"/>
                    <a:gd name="T83" fmla="*/ 51 h 114"/>
                    <a:gd name="T84" fmla="*/ 192 w 250"/>
                    <a:gd name="T85" fmla="*/ 82 h 114"/>
                    <a:gd name="T86" fmla="*/ 184 w 250"/>
                    <a:gd name="T87" fmla="*/ 51 h 114"/>
                    <a:gd name="T88" fmla="*/ 207 w 250"/>
                    <a:gd name="T89" fmla="*/ 42 h 114"/>
                    <a:gd name="T90" fmla="*/ 199 w 250"/>
                    <a:gd name="T91" fmla="*/ 82 h 114"/>
                    <a:gd name="T92" fmla="*/ 215 w 250"/>
                    <a:gd name="T93" fmla="*/ 62 h 114"/>
                    <a:gd name="T94" fmla="*/ 223 w 250"/>
                    <a:gd name="T95" fmla="*/ 82 h 114"/>
                    <a:gd name="T96" fmla="*/ 215 w 250"/>
                    <a:gd name="T97" fmla="*/ 6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0" h="114">
                      <a:moveTo>
                        <a:pt x="217" y="20"/>
                      </a:moveTo>
                      <a:cubicBezTo>
                        <a:pt x="215" y="19"/>
                        <a:pt x="213" y="18"/>
                        <a:pt x="212" y="17"/>
                      </a:cubicBezTo>
                      <a:cubicBezTo>
                        <a:pt x="205" y="10"/>
                        <a:pt x="197" y="4"/>
                        <a:pt x="187" y="2"/>
                      </a:cubicBezTo>
                      <a:cubicBezTo>
                        <a:pt x="180" y="0"/>
                        <a:pt x="174" y="2"/>
                        <a:pt x="169" y="8"/>
                      </a:cubicBezTo>
                      <a:cubicBezTo>
                        <a:pt x="167" y="10"/>
                        <a:pt x="165" y="12"/>
                        <a:pt x="164" y="15"/>
                      </a:cubicBezTo>
                      <a:cubicBezTo>
                        <a:pt x="164" y="15"/>
                        <a:pt x="164" y="15"/>
                        <a:pt x="164" y="15"/>
                      </a:cubicBezTo>
                      <a:cubicBezTo>
                        <a:pt x="163" y="18"/>
                        <a:pt x="159" y="20"/>
                        <a:pt x="156" y="19"/>
                      </a:cubicBezTo>
                      <a:cubicBezTo>
                        <a:pt x="150" y="18"/>
                        <a:pt x="144" y="15"/>
                        <a:pt x="139" y="12"/>
                      </a:cubicBezTo>
                      <a:cubicBezTo>
                        <a:pt x="135" y="9"/>
                        <a:pt x="131" y="8"/>
                        <a:pt x="126" y="8"/>
                      </a:cubicBezTo>
                      <a:cubicBezTo>
                        <a:pt x="126" y="8"/>
                        <a:pt x="126" y="8"/>
                        <a:pt x="126" y="8"/>
                      </a:cubicBezTo>
                      <a:cubicBezTo>
                        <a:pt x="125" y="8"/>
                        <a:pt x="125" y="8"/>
                        <a:pt x="125" y="8"/>
                      </a:cubicBezTo>
                      <a:cubicBezTo>
                        <a:pt x="125" y="8"/>
                        <a:pt x="125" y="8"/>
                        <a:pt x="125" y="8"/>
                      </a:cubicBezTo>
                      <a:cubicBezTo>
                        <a:pt x="125" y="8"/>
                        <a:pt x="125" y="8"/>
                        <a:pt x="125" y="8"/>
                      </a:cubicBezTo>
                      <a:cubicBezTo>
                        <a:pt x="120" y="8"/>
                        <a:pt x="115" y="9"/>
                        <a:pt x="112" y="12"/>
                      </a:cubicBezTo>
                      <a:cubicBezTo>
                        <a:pt x="107" y="15"/>
                        <a:pt x="101" y="17"/>
                        <a:pt x="95" y="19"/>
                      </a:cubicBezTo>
                      <a:cubicBezTo>
                        <a:pt x="91" y="20"/>
                        <a:pt x="88" y="18"/>
                        <a:pt x="87" y="15"/>
                      </a:cubicBezTo>
                      <a:cubicBezTo>
                        <a:pt x="87" y="15"/>
                        <a:pt x="87" y="15"/>
                        <a:pt x="87" y="15"/>
                      </a:cubicBezTo>
                      <a:cubicBezTo>
                        <a:pt x="85" y="12"/>
                        <a:pt x="83" y="10"/>
                        <a:pt x="82" y="8"/>
                      </a:cubicBezTo>
                      <a:cubicBezTo>
                        <a:pt x="77" y="2"/>
                        <a:pt x="71" y="0"/>
                        <a:pt x="64" y="2"/>
                      </a:cubicBezTo>
                      <a:cubicBezTo>
                        <a:pt x="54" y="4"/>
                        <a:pt x="47" y="10"/>
                        <a:pt x="39" y="17"/>
                      </a:cubicBezTo>
                      <a:cubicBezTo>
                        <a:pt x="37" y="18"/>
                        <a:pt x="35" y="19"/>
                        <a:pt x="33" y="20"/>
                      </a:cubicBezTo>
                      <a:cubicBezTo>
                        <a:pt x="14" y="26"/>
                        <a:pt x="1" y="44"/>
                        <a:pt x="0" y="65"/>
                      </a:cubicBezTo>
                      <a:cubicBezTo>
                        <a:pt x="0" y="92"/>
                        <a:pt x="21" y="114"/>
                        <a:pt x="48" y="114"/>
                      </a:cubicBezTo>
                      <a:cubicBezTo>
                        <a:pt x="65" y="114"/>
                        <a:pt x="79" y="105"/>
                        <a:pt x="88" y="91"/>
                      </a:cubicBezTo>
                      <a:cubicBezTo>
                        <a:pt x="89" y="89"/>
                        <a:pt x="91" y="87"/>
                        <a:pt x="94" y="86"/>
                      </a:cubicBezTo>
                      <a:cubicBezTo>
                        <a:pt x="96" y="85"/>
                        <a:pt x="98" y="84"/>
                        <a:pt x="98" y="84"/>
                      </a:cubicBezTo>
                      <a:cubicBezTo>
                        <a:pt x="98" y="84"/>
                        <a:pt x="98" y="84"/>
                        <a:pt x="98" y="84"/>
                      </a:cubicBezTo>
                      <a:cubicBezTo>
                        <a:pt x="100" y="82"/>
                        <a:pt x="103" y="80"/>
                        <a:pt x="104" y="77"/>
                      </a:cubicBezTo>
                      <a:cubicBezTo>
                        <a:pt x="105" y="76"/>
                        <a:pt x="106" y="74"/>
                        <a:pt x="106" y="72"/>
                      </a:cubicBezTo>
                      <a:cubicBezTo>
                        <a:pt x="107" y="66"/>
                        <a:pt x="112" y="62"/>
                        <a:pt x="118" y="61"/>
                      </a:cubicBezTo>
                      <a:cubicBezTo>
                        <a:pt x="120" y="60"/>
                        <a:pt x="122" y="60"/>
                        <a:pt x="124" y="60"/>
                      </a:cubicBezTo>
                      <a:cubicBezTo>
                        <a:pt x="124" y="60"/>
                        <a:pt x="124" y="60"/>
                        <a:pt x="124" y="60"/>
                      </a:cubicBezTo>
                      <a:cubicBezTo>
                        <a:pt x="124" y="60"/>
                        <a:pt x="124" y="60"/>
                        <a:pt x="124" y="60"/>
                      </a:cubicBezTo>
                      <a:cubicBezTo>
                        <a:pt x="125" y="60"/>
                        <a:pt x="125" y="60"/>
                        <a:pt x="125" y="60"/>
                      </a:cubicBezTo>
                      <a:cubicBezTo>
                        <a:pt x="125" y="60"/>
                        <a:pt x="125" y="60"/>
                        <a:pt x="125" y="60"/>
                      </a:cubicBezTo>
                      <a:cubicBezTo>
                        <a:pt x="125" y="60"/>
                        <a:pt x="125" y="60"/>
                        <a:pt x="125" y="60"/>
                      </a:cubicBezTo>
                      <a:cubicBezTo>
                        <a:pt x="125" y="60"/>
                        <a:pt x="125" y="60"/>
                        <a:pt x="125" y="60"/>
                      </a:cubicBezTo>
                      <a:cubicBezTo>
                        <a:pt x="127" y="60"/>
                        <a:pt x="129" y="60"/>
                        <a:pt x="131" y="61"/>
                      </a:cubicBezTo>
                      <a:cubicBezTo>
                        <a:pt x="137" y="62"/>
                        <a:pt x="142" y="66"/>
                        <a:pt x="143" y="72"/>
                      </a:cubicBezTo>
                      <a:cubicBezTo>
                        <a:pt x="144" y="74"/>
                        <a:pt x="145" y="75"/>
                        <a:pt x="145" y="77"/>
                      </a:cubicBezTo>
                      <a:cubicBezTo>
                        <a:pt x="147" y="80"/>
                        <a:pt x="149" y="82"/>
                        <a:pt x="152" y="84"/>
                      </a:cubicBezTo>
                      <a:cubicBezTo>
                        <a:pt x="152" y="84"/>
                        <a:pt x="152" y="84"/>
                        <a:pt x="152" y="84"/>
                      </a:cubicBezTo>
                      <a:cubicBezTo>
                        <a:pt x="152" y="84"/>
                        <a:pt x="154" y="85"/>
                        <a:pt x="156" y="86"/>
                      </a:cubicBezTo>
                      <a:cubicBezTo>
                        <a:pt x="158" y="87"/>
                        <a:pt x="160" y="88"/>
                        <a:pt x="162" y="91"/>
                      </a:cubicBezTo>
                      <a:cubicBezTo>
                        <a:pt x="171" y="104"/>
                        <a:pt x="185" y="114"/>
                        <a:pt x="201" y="114"/>
                      </a:cubicBezTo>
                      <a:cubicBezTo>
                        <a:pt x="228" y="114"/>
                        <a:pt x="250" y="92"/>
                        <a:pt x="249" y="65"/>
                      </a:cubicBezTo>
                      <a:cubicBezTo>
                        <a:pt x="250" y="44"/>
                        <a:pt x="236" y="26"/>
                        <a:pt x="217" y="20"/>
                      </a:cubicBezTo>
                      <a:close/>
                      <a:moveTo>
                        <a:pt x="82" y="78"/>
                      </a:moveTo>
                      <a:cubicBezTo>
                        <a:pt x="77" y="92"/>
                        <a:pt x="64" y="102"/>
                        <a:pt x="48" y="102"/>
                      </a:cubicBezTo>
                      <a:cubicBezTo>
                        <a:pt x="28" y="102"/>
                        <a:pt x="12" y="85"/>
                        <a:pt x="12" y="65"/>
                      </a:cubicBezTo>
                      <a:cubicBezTo>
                        <a:pt x="12" y="47"/>
                        <a:pt x="25" y="32"/>
                        <a:pt x="42" y="30"/>
                      </a:cubicBezTo>
                      <a:cubicBezTo>
                        <a:pt x="44" y="29"/>
                        <a:pt x="46" y="29"/>
                        <a:pt x="48" y="29"/>
                      </a:cubicBezTo>
                      <a:cubicBezTo>
                        <a:pt x="68" y="29"/>
                        <a:pt x="84" y="46"/>
                        <a:pt x="84" y="66"/>
                      </a:cubicBezTo>
                      <a:cubicBezTo>
                        <a:pt x="85" y="70"/>
                        <a:pt x="83" y="74"/>
                        <a:pt x="82" y="78"/>
                      </a:cubicBezTo>
                      <a:close/>
                      <a:moveTo>
                        <a:pt x="125" y="50"/>
                      </a:moveTo>
                      <a:cubicBezTo>
                        <a:pt x="125" y="50"/>
                        <a:pt x="125" y="50"/>
                        <a:pt x="125" y="50"/>
                      </a:cubicBezTo>
                      <a:cubicBezTo>
                        <a:pt x="116" y="50"/>
                        <a:pt x="110" y="43"/>
                        <a:pt x="110" y="34"/>
                      </a:cubicBezTo>
                      <a:cubicBezTo>
                        <a:pt x="110" y="26"/>
                        <a:pt x="116" y="19"/>
                        <a:pt x="125" y="19"/>
                      </a:cubicBezTo>
                      <a:cubicBezTo>
                        <a:pt x="125" y="19"/>
                        <a:pt x="125" y="19"/>
                        <a:pt x="125" y="19"/>
                      </a:cubicBezTo>
                      <a:cubicBezTo>
                        <a:pt x="134" y="19"/>
                        <a:pt x="141" y="26"/>
                        <a:pt x="141" y="35"/>
                      </a:cubicBezTo>
                      <a:cubicBezTo>
                        <a:pt x="141" y="44"/>
                        <a:pt x="134" y="50"/>
                        <a:pt x="125" y="50"/>
                      </a:cubicBezTo>
                      <a:close/>
                      <a:moveTo>
                        <a:pt x="202" y="102"/>
                      </a:moveTo>
                      <a:cubicBezTo>
                        <a:pt x="186" y="102"/>
                        <a:pt x="173" y="92"/>
                        <a:pt x="168" y="78"/>
                      </a:cubicBezTo>
                      <a:cubicBezTo>
                        <a:pt x="166" y="74"/>
                        <a:pt x="165" y="70"/>
                        <a:pt x="165" y="65"/>
                      </a:cubicBezTo>
                      <a:cubicBezTo>
                        <a:pt x="165" y="45"/>
                        <a:pt x="182" y="29"/>
                        <a:pt x="202" y="29"/>
                      </a:cubicBezTo>
                      <a:cubicBezTo>
                        <a:pt x="204" y="29"/>
                        <a:pt x="206" y="29"/>
                        <a:pt x="208" y="29"/>
                      </a:cubicBezTo>
                      <a:cubicBezTo>
                        <a:pt x="225" y="32"/>
                        <a:pt x="238" y="47"/>
                        <a:pt x="238" y="65"/>
                      </a:cubicBezTo>
                      <a:cubicBezTo>
                        <a:pt x="238" y="85"/>
                        <a:pt x="222" y="102"/>
                        <a:pt x="202" y="102"/>
                      </a:cubicBezTo>
                      <a:close/>
                      <a:moveTo>
                        <a:pt x="28" y="51"/>
                      </a:moveTo>
                      <a:cubicBezTo>
                        <a:pt x="36" y="51"/>
                        <a:pt x="36" y="51"/>
                        <a:pt x="36" y="51"/>
                      </a:cubicBezTo>
                      <a:cubicBezTo>
                        <a:pt x="36" y="82"/>
                        <a:pt x="36" y="82"/>
                        <a:pt x="36" y="82"/>
                      </a:cubicBezTo>
                      <a:cubicBezTo>
                        <a:pt x="28" y="82"/>
                        <a:pt x="28" y="82"/>
                        <a:pt x="28" y="82"/>
                      </a:cubicBezTo>
                      <a:lnTo>
                        <a:pt x="28" y="51"/>
                      </a:lnTo>
                      <a:close/>
                      <a:moveTo>
                        <a:pt x="43" y="42"/>
                      </a:moveTo>
                      <a:cubicBezTo>
                        <a:pt x="51" y="42"/>
                        <a:pt x="51" y="42"/>
                        <a:pt x="51" y="42"/>
                      </a:cubicBezTo>
                      <a:cubicBezTo>
                        <a:pt x="51" y="82"/>
                        <a:pt x="51" y="82"/>
                        <a:pt x="51" y="82"/>
                      </a:cubicBezTo>
                      <a:cubicBezTo>
                        <a:pt x="43" y="82"/>
                        <a:pt x="43" y="82"/>
                        <a:pt x="43" y="82"/>
                      </a:cubicBezTo>
                      <a:lnTo>
                        <a:pt x="43" y="42"/>
                      </a:lnTo>
                      <a:close/>
                      <a:moveTo>
                        <a:pt x="59" y="62"/>
                      </a:moveTo>
                      <a:cubicBezTo>
                        <a:pt x="67" y="62"/>
                        <a:pt x="67" y="62"/>
                        <a:pt x="67" y="62"/>
                      </a:cubicBezTo>
                      <a:cubicBezTo>
                        <a:pt x="67" y="82"/>
                        <a:pt x="67" y="82"/>
                        <a:pt x="67" y="82"/>
                      </a:cubicBezTo>
                      <a:cubicBezTo>
                        <a:pt x="59" y="82"/>
                        <a:pt x="59" y="82"/>
                        <a:pt x="59" y="82"/>
                      </a:cubicBezTo>
                      <a:lnTo>
                        <a:pt x="59" y="62"/>
                      </a:lnTo>
                      <a:close/>
                      <a:moveTo>
                        <a:pt x="184" y="51"/>
                      </a:moveTo>
                      <a:cubicBezTo>
                        <a:pt x="192" y="51"/>
                        <a:pt x="192" y="51"/>
                        <a:pt x="192" y="51"/>
                      </a:cubicBezTo>
                      <a:cubicBezTo>
                        <a:pt x="192" y="82"/>
                        <a:pt x="192" y="82"/>
                        <a:pt x="192" y="82"/>
                      </a:cubicBezTo>
                      <a:cubicBezTo>
                        <a:pt x="184" y="82"/>
                        <a:pt x="184" y="82"/>
                        <a:pt x="184" y="82"/>
                      </a:cubicBezTo>
                      <a:lnTo>
                        <a:pt x="184" y="51"/>
                      </a:lnTo>
                      <a:close/>
                      <a:moveTo>
                        <a:pt x="199" y="42"/>
                      </a:moveTo>
                      <a:cubicBezTo>
                        <a:pt x="207" y="42"/>
                        <a:pt x="207" y="42"/>
                        <a:pt x="207" y="42"/>
                      </a:cubicBezTo>
                      <a:cubicBezTo>
                        <a:pt x="207" y="82"/>
                        <a:pt x="207" y="82"/>
                        <a:pt x="207" y="82"/>
                      </a:cubicBezTo>
                      <a:cubicBezTo>
                        <a:pt x="199" y="82"/>
                        <a:pt x="199" y="82"/>
                        <a:pt x="199" y="82"/>
                      </a:cubicBezTo>
                      <a:lnTo>
                        <a:pt x="199" y="42"/>
                      </a:lnTo>
                      <a:close/>
                      <a:moveTo>
                        <a:pt x="215" y="62"/>
                      </a:moveTo>
                      <a:cubicBezTo>
                        <a:pt x="223" y="62"/>
                        <a:pt x="223" y="62"/>
                        <a:pt x="223" y="62"/>
                      </a:cubicBezTo>
                      <a:cubicBezTo>
                        <a:pt x="223" y="82"/>
                        <a:pt x="223" y="82"/>
                        <a:pt x="223" y="82"/>
                      </a:cubicBezTo>
                      <a:cubicBezTo>
                        <a:pt x="215" y="82"/>
                        <a:pt x="215" y="82"/>
                        <a:pt x="215" y="82"/>
                      </a:cubicBezTo>
                      <a:lnTo>
                        <a:pt x="215" y="6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endParaRPr lang="en-IN" sz="1799">
                    <a:latin typeface="EYInterstate Light" panose="02000506000000020004" pitchFamily="2" charset="0"/>
                  </a:endParaRPr>
                </a:p>
              </p:txBody>
            </p:sp>
          </p:grpSp>
        </p:grpSp>
      </p:grpSp>
    </p:spTree>
    <p:extLst>
      <p:ext uri="{BB962C8B-B14F-4D97-AF65-F5344CB8AC3E}">
        <p14:creationId xmlns:p14="http://schemas.microsoft.com/office/powerpoint/2010/main" val="2991747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25B2A9-A0B0-7E05-0192-013674D7062D}"/>
              </a:ext>
            </a:extLst>
          </p:cNvPr>
          <p:cNvSpPr>
            <a:spLocks noGrp="1"/>
          </p:cNvSpPr>
          <p:nvPr>
            <p:ph type="ctrTitle"/>
          </p:nvPr>
        </p:nvSpPr>
        <p:spPr>
          <a:xfrm>
            <a:off x="4807240" y="2380199"/>
            <a:ext cx="6397468" cy="860400"/>
          </a:xfrm>
        </p:spPr>
        <p:txBody>
          <a:bodyPr anchor="t">
            <a:normAutofit/>
          </a:bodyPr>
          <a:lstStyle/>
          <a:p>
            <a:pPr>
              <a:spcBef>
                <a:spcPct val="20000"/>
              </a:spcBef>
              <a:buClr>
                <a:schemeClr val="accent2"/>
              </a:buClr>
              <a:buSzPct val="70000"/>
            </a:pPr>
            <a:r>
              <a:rPr lang="es-ES" sz="3000" dirty="0">
                <a:latin typeface="EYInterstate Light" panose="02000506000000020004" pitchFamily="2" charset="0"/>
                <a:ea typeface="+mn-lt"/>
                <a:cs typeface="+mn-lt"/>
              </a:rPr>
              <a:t>TEMA 1</a:t>
            </a:r>
          </a:p>
        </p:txBody>
      </p:sp>
      <p:sp>
        <p:nvSpPr>
          <p:cNvPr id="8" name="Subtitle 2">
            <a:extLst>
              <a:ext uri="{FF2B5EF4-FFF2-40B4-BE49-F238E27FC236}">
                <a16:creationId xmlns:a16="http://schemas.microsoft.com/office/drawing/2014/main" id="{C9D5F2EE-521B-E2B2-2780-7E3BF2236023}"/>
              </a:ext>
            </a:extLst>
          </p:cNvPr>
          <p:cNvSpPr>
            <a:spLocks noGrp="1"/>
          </p:cNvSpPr>
          <p:nvPr>
            <p:ph type="subTitle" idx="1"/>
          </p:nvPr>
        </p:nvSpPr>
        <p:spPr>
          <a:xfrm>
            <a:off x="4807240" y="3291759"/>
            <a:ext cx="6397468" cy="645742"/>
          </a:xfrm>
        </p:spPr>
        <p:txBody>
          <a:bodyPr/>
          <a:lstStyle/>
          <a:p>
            <a:r>
              <a:rPr lang="es-MX" sz="1950" dirty="0">
                <a:latin typeface="EYInterstate Light" panose="02000506000000020004" pitchFamily="2" charset="0"/>
                <a:ea typeface="+mn-lt"/>
                <a:cs typeface="+mn-lt"/>
              </a:rPr>
              <a:t>Introducción: Situación de la minería en México y LATAM</a:t>
            </a:r>
          </a:p>
          <a:p>
            <a:endParaRPr lang="en-US" sz="1950" dirty="0">
              <a:latin typeface="EYInterstate Light" panose="02000506000000020004" pitchFamily="2" charset="0"/>
            </a:endParaRPr>
          </a:p>
        </p:txBody>
      </p:sp>
    </p:spTree>
    <p:extLst>
      <p:ext uri="{BB962C8B-B14F-4D97-AF65-F5344CB8AC3E}">
        <p14:creationId xmlns:p14="http://schemas.microsoft.com/office/powerpoint/2010/main" val="8654491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431AA-BE66-44F7-A154-0594D619A463}"/>
              </a:ext>
            </a:extLst>
          </p:cNvPr>
          <p:cNvSpPr>
            <a:spLocks noGrp="1"/>
          </p:cNvSpPr>
          <p:nvPr>
            <p:ph type="title"/>
          </p:nvPr>
        </p:nvSpPr>
        <p:spPr/>
        <p:txBody>
          <a:bodyPr/>
          <a:lstStyle/>
          <a:p>
            <a:r>
              <a:rPr lang="es-MX">
                <a:latin typeface="EYInterstate Light" panose="02000506000000020004" pitchFamily="2" charset="0"/>
              </a:rPr>
              <a:t>Perú</a:t>
            </a:r>
          </a:p>
        </p:txBody>
      </p:sp>
      <p:grpSp>
        <p:nvGrpSpPr>
          <p:cNvPr id="6" name="Group 5">
            <a:extLst>
              <a:ext uri="{FF2B5EF4-FFF2-40B4-BE49-F238E27FC236}">
                <a16:creationId xmlns:a16="http://schemas.microsoft.com/office/drawing/2014/main" id="{D627B530-7F62-4DD9-B9EB-E020FB2EAD05}"/>
              </a:ext>
            </a:extLst>
          </p:cNvPr>
          <p:cNvGrpSpPr/>
          <p:nvPr/>
        </p:nvGrpSpPr>
        <p:grpSpPr>
          <a:xfrm>
            <a:off x="597876" y="1825488"/>
            <a:ext cx="3080058" cy="2277315"/>
            <a:chOff x="609918" y="1824652"/>
            <a:chExt cx="3081662" cy="2278499"/>
          </a:xfrm>
        </p:grpSpPr>
        <p:sp>
          <p:nvSpPr>
            <p:cNvPr id="7" name="Rectangle 6">
              <a:extLst>
                <a:ext uri="{FF2B5EF4-FFF2-40B4-BE49-F238E27FC236}">
                  <a16:creationId xmlns:a16="http://schemas.microsoft.com/office/drawing/2014/main" id="{0D70E01C-AFD4-4F01-AD36-508345F2B66C}"/>
                </a:ext>
              </a:extLst>
            </p:cNvPr>
            <p:cNvSpPr>
              <a:spLocks/>
            </p:cNvSpPr>
            <p:nvPr/>
          </p:nvSpPr>
          <p:spPr>
            <a:xfrm>
              <a:off x="609918" y="1824652"/>
              <a:ext cx="1175485" cy="369267"/>
            </a:xfrm>
            <a:prstGeom prst="rect">
              <a:avLst/>
            </a:prstGeom>
          </p:spPr>
          <p:txBody>
            <a:bodyPr wrap="none" lIns="0" tIns="0" rIns="0" bIns="0">
              <a:spAutoFit/>
            </a:bodyPr>
            <a:lstStyle/>
            <a:p>
              <a:pPr defTabSz="913943"/>
              <a:r>
                <a:rPr lang="en-IN" sz="1399" b="1">
                  <a:solidFill>
                    <a:srgbClr val="333333"/>
                  </a:solidFill>
                  <a:latin typeface="EYInterstate Light" panose="02000506000000020004" pitchFamily="2" charset="0"/>
                </a:rPr>
                <a:t>33.3 </a:t>
              </a:r>
              <a:r>
                <a:rPr lang="en-IN" sz="1399" b="1" err="1">
                  <a:solidFill>
                    <a:srgbClr val="333333"/>
                  </a:solidFill>
                  <a:latin typeface="EYInterstate Light" panose="02000506000000020004" pitchFamily="2" charset="0"/>
                </a:rPr>
                <a:t>milliones</a:t>
              </a:r>
              <a:br>
                <a:rPr lang="en-IN" sz="999">
                  <a:solidFill>
                    <a:srgbClr val="646464"/>
                  </a:solidFill>
                  <a:latin typeface="EYInterstate Light" panose="02000506000000020004" pitchFamily="2" charset="0"/>
                </a:rPr>
              </a:br>
              <a:r>
                <a:rPr lang="en-IN" sz="999">
                  <a:solidFill>
                    <a:srgbClr val="646464"/>
                  </a:solidFill>
                  <a:latin typeface="EYInterstate Light" panose="02000506000000020004" pitchFamily="2" charset="0"/>
                </a:rPr>
                <a:t>Población </a:t>
              </a:r>
            </a:p>
          </p:txBody>
        </p:sp>
        <p:cxnSp>
          <p:nvCxnSpPr>
            <p:cNvPr id="8" name="Straight Connector 7">
              <a:extLst>
                <a:ext uri="{FF2B5EF4-FFF2-40B4-BE49-F238E27FC236}">
                  <a16:creationId xmlns:a16="http://schemas.microsoft.com/office/drawing/2014/main" id="{6D01146C-2B1A-4328-88F4-41893BA3A456}"/>
                </a:ext>
              </a:extLst>
            </p:cNvPr>
            <p:cNvCxnSpPr/>
            <p:nvPr/>
          </p:nvCxnSpPr>
          <p:spPr>
            <a:xfrm>
              <a:off x="609918" y="2247972"/>
              <a:ext cx="1335024" cy="0"/>
            </a:xfrm>
            <a:prstGeom prst="line">
              <a:avLst/>
            </a:prstGeom>
            <a:ln w="63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041F58B-5A20-47EE-862C-68B7A3AD5F24}"/>
                </a:ext>
              </a:extLst>
            </p:cNvPr>
            <p:cNvSpPr>
              <a:spLocks/>
            </p:cNvSpPr>
            <p:nvPr/>
          </p:nvSpPr>
          <p:spPr>
            <a:xfrm>
              <a:off x="609918" y="2301960"/>
              <a:ext cx="1457889" cy="354127"/>
            </a:xfrm>
            <a:prstGeom prst="rect">
              <a:avLst/>
            </a:prstGeom>
          </p:spPr>
          <p:txBody>
            <a:bodyPr wrap="none" lIns="0" tIns="0" rIns="0" bIns="0">
              <a:spAutoFit/>
            </a:bodyPr>
            <a:lstStyle/>
            <a:p>
              <a:pPr defTabSz="913943"/>
              <a:r>
                <a:rPr lang="en-IN" sz="1400" b="1">
                  <a:solidFill>
                    <a:srgbClr val="333333"/>
                  </a:solidFill>
                  <a:latin typeface="EYInterstate Light" panose="02000506000000020004" pitchFamily="2" charset="0"/>
                </a:rPr>
                <a:t>$223.25</a:t>
              </a:r>
            </a:p>
            <a:p>
              <a:pPr defTabSz="913943"/>
              <a:r>
                <a:rPr lang="en-IN" sz="900">
                  <a:solidFill>
                    <a:srgbClr val="646464"/>
                  </a:solidFill>
                  <a:latin typeface="EYInterstate Light" panose="02000506000000020004" pitchFamily="2" charset="0"/>
                </a:rPr>
                <a:t>PIB USD (Miles de </a:t>
              </a:r>
              <a:r>
                <a:rPr lang="en-IN" sz="900" err="1">
                  <a:solidFill>
                    <a:srgbClr val="646464"/>
                  </a:solidFill>
                  <a:latin typeface="EYInterstate Light" panose="02000506000000020004" pitchFamily="2" charset="0"/>
                </a:rPr>
                <a:t>millones</a:t>
              </a:r>
              <a:r>
                <a:rPr lang="en-IN" sz="900">
                  <a:solidFill>
                    <a:srgbClr val="646464"/>
                  </a:solidFill>
                  <a:latin typeface="EYInterstate Light" panose="02000506000000020004" pitchFamily="2" charset="0"/>
                </a:rPr>
                <a:t>) </a:t>
              </a:r>
            </a:p>
          </p:txBody>
        </p:sp>
        <p:cxnSp>
          <p:nvCxnSpPr>
            <p:cNvPr id="10" name="Straight Connector 9">
              <a:extLst>
                <a:ext uri="{FF2B5EF4-FFF2-40B4-BE49-F238E27FC236}">
                  <a16:creationId xmlns:a16="http://schemas.microsoft.com/office/drawing/2014/main" id="{8EAD812F-2C8F-40E2-896F-479EE97E3FC3}"/>
                </a:ext>
              </a:extLst>
            </p:cNvPr>
            <p:cNvCxnSpPr/>
            <p:nvPr/>
          </p:nvCxnSpPr>
          <p:spPr>
            <a:xfrm>
              <a:off x="609918" y="2725280"/>
              <a:ext cx="1335024" cy="0"/>
            </a:xfrm>
            <a:prstGeom prst="line">
              <a:avLst/>
            </a:prstGeom>
            <a:ln w="63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7843575-6578-41BE-8C71-61FFEE7B6B2F}"/>
                </a:ext>
              </a:extLst>
            </p:cNvPr>
            <p:cNvSpPr>
              <a:spLocks/>
            </p:cNvSpPr>
            <p:nvPr/>
          </p:nvSpPr>
          <p:spPr>
            <a:xfrm>
              <a:off x="609918" y="2779268"/>
              <a:ext cx="1106648" cy="369267"/>
            </a:xfrm>
            <a:prstGeom prst="rect">
              <a:avLst/>
            </a:prstGeom>
          </p:spPr>
          <p:txBody>
            <a:bodyPr wrap="none" lIns="0" tIns="0" rIns="0" bIns="0">
              <a:spAutoFit/>
            </a:bodyPr>
            <a:lstStyle/>
            <a:p>
              <a:pPr defTabSz="913943"/>
              <a:r>
                <a:rPr lang="it-IT" sz="1399" b="1">
                  <a:solidFill>
                    <a:srgbClr val="333333"/>
                  </a:solidFill>
                  <a:latin typeface="EYInterstate Light" panose="02000506000000020004" pitchFamily="2" charset="0"/>
                </a:rPr>
                <a:t>$6,692.2</a:t>
              </a:r>
            </a:p>
            <a:p>
              <a:pPr defTabSz="913943"/>
              <a:r>
                <a:rPr lang="it-IT" sz="999">
                  <a:solidFill>
                    <a:srgbClr val="646464"/>
                  </a:solidFill>
                  <a:latin typeface="EYInterstate Light" panose="02000506000000020004" pitchFamily="2" charset="0"/>
                </a:rPr>
                <a:t>PIB per capita USD</a:t>
              </a:r>
            </a:p>
          </p:txBody>
        </p:sp>
        <p:cxnSp>
          <p:nvCxnSpPr>
            <p:cNvPr id="12" name="Straight Connector 11">
              <a:extLst>
                <a:ext uri="{FF2B5EF4-FFF2-40B4-BE49-F238E27FC236}">
                  <a16:creationId xmlns:a16="http://schemas.microsoft.com/office/drawing/2014/main" id="{FF3088ED-FD5D-4BF8-AAD0-06AD6238FA55}"/>
                </a:ext>
              </a:extLst>
            </p:cNvPr>
            <p:cNvCxnSpPr/>
            <p:nvPr/>
          </p:nvCxnSpPr>
          <p:spPr>
            <a:xfrm>
              <a:off x="609918" y="3202588"/>
              <a:ext cx="1335024" cy="0"/>
            </a:xfrm>
            <a:prstGeom prst="line">
              <a:avLst/>
            </a:prstGeom>
            <a:ln w="63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3528E42-E49E-4ACF-B37C-E3192D7A8B35}"/>
                </a:ext>
              </a:extLst>
            </p:cNvPr>
            <p:cNvSpPr>
              <a:spLocks/>
            </p:cNvSpPr>
            <p:nvPr/>
          </p:nvSpPr>
          <p:spPr>
            <a:xfrm>
              <a:off x="609918" y="3256576"/>
              <a:ext cx="1361659" cy="369267"/>
            </a:xfrm>
            <a:prstGeom prst="rect">
              <a:avLst/>
            </a:prstGeom>
          </p:spPr>
          <p:txBody>
            <a:bodyPr wrap="none" lIns="0" tIns="0" rIns="0" bIns="0">
              <a:spAutoFit/>
            </a:bodyPr>
            <a:lstStyle/>
            <a:p>
              <a:pPr defTabSz="913943"/>
              <a:r>
                <a:rPr lang="it-IT" sz="1399" b="1">
                  <a:solidFill>
                    <a:srgbClr val="333333"/>
                  </a:solidFill>
                  <a:latin typeface="EYInterstate Light" panose="02000506000000020004" pitchFamily="2" charset="0"/>
                </a:rPr>
                <a:t>2.18%</a:t>
              </a:r>
            </a:p>
            <a:p>
              <a:pPr defTabSz="913943"/>
              <a:r>
                <a:rPr lang="it-IT" sz="999">
                  <a:solidFill>
                    <a:srgbClr val="646464"/>
                  </a:solidFill>
                  <a:latin typeface="EYInterstate Light" panose="02000506000000020004" pitchFamily="2" charset="0"/>
                </a:rPr>
                <a:t>Crecimiento económico</a:t>
              </a:r>
            </a:p>
          </p:txBody>
        </p:sp>
        <p:cxnSp>
          <p:nvCxnSpPr>
            <p:cNvPr id="14" name="Straight Connector 13">
              <a:extLst>
                <a:ext uri="{FF2B5EF4-FFF2-40B4-BE49-F238E27FC236}">
                  <a16:creationId xmlns:a16="http://schemas.microsoft.com/office/drawing/2014/main" id="{13C7E23B-3486-4D61-B32C-691401DEEF98}"/>
                </a:ext>
              </a:extLst>
            </p:cNvPr>
            <p:cNvCxnSpPr/>
            <p:nvPr/>
          </p:nvCxnSpPr>
          <p:spPr>
            <a:xfrm>
              <a:off x="609918" y="3679896"/>
              <a:ext cx="1335024" cy="0"/>
            </a:xfrm>
            <a:prstGeom prst="line">
              <a:avLst/>
            </a:prstGeom>
            <a:ln w="63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94EF0F5-4D3C-48D4-A282-8C084B7241C0}"/>
                </a:ext>
              </a:extLst>
            </p:cNvPr>
            <p:cNvSpPr>
              <a:spLocks/>
            </p:cNvSpPr>
            <p:nvPr/>
          </p:nvSpPr>
          <p:spPr>
            <a:xfrm>
              <a:off x="609918" y="3733884"/>
              <a:ext cx="842015" cy="369267"/>
            </a:xfrm>
            <a:prstGeom prst="rect">
              <a:avLst/>
            </a:prstGeom>
          </p:spPr>
          <p:txBody>
            <a:bodyPr wrap="none" lIns="0" tIns="0" rIns="0" bIns="0">
              <a:spAutoFit/>
            </a:bodyPr>
            <a:lstStyle/>
            <a:p>
              <a:pPr defTabSz="913943"/>
              <a:r>
                <a:rPr lang="it-IT" sz="1399" b="1">
                  <a:solidFill>
                    <a:srgbClr val="333333"/>
                  </a:solidFill>
                  <a:latin typeface="EYInterstate Light" panose="02000506000000020004" pitchFamily="2" charset="0"/>
                </a:rPr>
                <a:t>6.4%</a:t>
              </a:r>
            </a:p>
            <a:p>
              <a:pPr defTabSz="913943"/>
              <a:r>
                <a:rPr lang="it-IT" sz="999">
                  <a:solidFill>
                    <a:srgbClr val="646464"/>
                  </a:solidFill>
                  <a:latin typeface="EYInterstate Light" panose="02000506000000020004" pitchFamily="2" charset="0"/>
                </a:rPr>
                <a:t>Inflación anual</a:t>
              </a:r>
            </a:p>
          </p:txBody>
        </p:sp>
        <p:sp>
          <p:nvSpPr>
            <p:cNvPr id="16" name="Rectangle 15">
              <a:extLst>
                <a:ext uri="{FF2B5EF4-FFF2-40B4-BE49-F238E27FC236}">
                  <a16:creationId xmlns:a16="http://schemas.microsoft.com/office/drawing/2014/main" id="{B94F2CE3-C2AC-42ED-BBCF-F792B68B3D20}"/>
                </a:ext>
              </a:extLst>
            </p:cNvPr>
            <p:cNvSpPr>
              <a:spLocks/>
            </p:cNvSpPr>
            <p:nvPr/>
          </p:nvSpPr>
          <p:spPr>
            <a:xfrm>
              <a:off x="2084406" y="1824652"/>
              <a:ext cx="1119479" cy="369267"/>
            </a:xfrm>
            <a:prstGeom prst="rect">
              <a:avLst/>
            </a:prstGeom>
          </p:spPr>
          <p:txBody>
            <a:bodyPr wrap="none" lIns="0" tIns="0" rIns="0" bIns="0">
              <a:spAutoFit/>
            </a:bodyPr>
            <a:lstStyle/>
            <a:p>
              <a:pPr defTabSz="913943"/>
              <a:r>
                <a:rPr lang="it-IT" sz="1399" b="1">
                  <a:solidFill>
                    <a:srgbClr val="333333"/>
                  </a:solidFill>
                  <a:latin typeface="EYInterstate Light" panose="02000506000000020004" pitchFamily="2" charset="0"/>
                </a:rPr>
                <a:t>4.8%</a:t>
              </a:r>
            </a:p>
            <a:p>
              <a:pPr defTabSz="913943"/>
              <a:r>
                <a:rPr lang="it-IT" sz="999">
                  <a:solidFill>
                    <a:srgbClr val="646464"/>
                  </a:solidFill>
                  <a:latin typeface="EYInterstate Light" panose="02000506000000020004" pitchFamily="2" charset="0"/>
                </a:rPr>
                <a:t>Tasa de desempleo</a:t>
              </a:r>
            </a:p>
          </p:txBody>
        </p:sp>
        <p:sp>
          <p:nvSpPr>
            <p:cNvPr id="17" name="Rectangle 16">
              <a:extLst>
                <a:ext uri="{FF2B5EF4-FFF2-40B4-BE49-F238E27FC236}">
                  <a16:creationId xmlns:a16="http://schemas.microsoft.com/office/drawing/2014/main" id="{B2D5C055-821B-4802-A728-668445C33279}"/>
                </a:ext>
              </a:extLst>
            </p:cNvPr>
            <p:cNvSpPr>
              <a:spLocks/>
            </p:cNvSpPr>
            <p:nvPr/>
          </p:nvSpPr>
          <p:spPr>
            <a:xfrm>
              <a:off x="2084406" y="2301960"/>
              <a:ext cx="1607174" cy="369267"/>
            </a:xfrm>
            <a:prstGeom prst="rect">
              <a:avLst/>
            </a:prstGeom>
          </p:spPr>
          <p:txBody>
            <a:bodyPr wrap="none" lIns="0" tIns="0" rIns="0" bIns="0">
              <a:spAutoFit/>
            </a:bodyPr>
            <a:lstStyle/>
            <a:p>
              <a:pPr defTabSz="913943"/>
              <a:r>
                <a:rPr lang="en-IN" sz="1399" b="1">
                  <a:solidFill>
                    <a:srgbClr val="333333"/>
                  </a:solidFill>
                  <a:latin typeface="EYInterstate Light" panose="02000506000000020004" pitchFamily="2" charset="0"/>
                </a:rPr>
                <a:t>$54.8 </a:t>
              </a:r>
              <a:r>
                <a:rPr lang="en-IN" sz="1200" b="1">
                  <a:solidFill>
                    <a:srgbClr val="333333"/>
                  </a:solidFill>
                  <a:latin typeface="EYInterstate Light" panose="02000506000000020004" pitchFamily="2" charset="0"/>
                </a:rPr>
                <a:t>mil </a:t>
              </a:r>
              <a:r>
                <a:rPr lang="en-IN" sz="1200" b="1" err="1">
                  <a:solidFill>
                    <a:srgbClr val="333333"/>
                  </a:solidFill>
                  <a:latin typeface="EYInterstate Light" panose="02000506000000020004" pitchFamily="2" charset="0"/>
                </a:rPr>
                <a:t>millones</a:t>
              </a:r>
              <a:br>
                <a:rPr lang="en-IN" sz="999">
                  <a:solidFill>
                    <a:srgbClr val="646464"/>
                  </a:solidFill>
                  <a:latin typeface="EYInterstate Light" panose="02000506000000020004" pitchFamily="2" charset="0"/>
                </a:rPr>
              </a:br>
              <a:r>
                <a:rPr lang="en-IN" sz="999" err="1">
                  <a:solidFill>
                    <a:srgbClr val="646464"/>
                  </a:solidFill>
                  <a:latin typeface="EYInterstate Light" panose="02000506000000020004" pitchFamily="2" charset="0"/>
                </a:rPr>
                <a:t>Exportaciones</a:t>
              </a:r>
              <a:r>
                <a:rPr lang="en-IN" sz="999">
                  <a:solidFill>
                    <a:srgbClr val="646464"/>
                  </a:solidFill>
                  <a:latin typeface="EYInterstate Light" panose="02000506000000020004" pitchFamily="2" charset="0"/>
                </a:rPr>
                <a:t> USD (2019)</a:t>
              </a:r>
            </a:p>
          </p:txBody>
        </p:sp>
        <p:sp>
          <p:nvSpPr>
            <p:cNvPr id="18" name="Rectangle 17">
              <a:extLst>
                <a:ext uri="{FF2B5EF4-FFF2-40B4-BE49-F238E27FC236}">
                  <a16:creationId xmlns:a16="http://schemas.microsoft.com/office/drawing/2014/main" id="{394D7D64-A4ED-4225-980C-A233EE97EDE6}"/>
                </a:ext>
              </a:extLst>
            </p:cNvPr>
            <p:cNvSpPr>
              <a:spLocks/>
            </p:cNvSpPr>
            <p:nvPr/>
          </p:nvSpPr>
          <p:spPr>
            <a:xfrm>
              <a:off x="2084406" y="2779268"/>
              <a:ext cx="1607174" cy="369267"/>
            </a:xfrm>
            <a:prstGeom prst="rect">
              <a:avLst/>
            </a:prstGeom>
          </p:spPr>
          <p:txBody>
            <a:bodyPr wrap="none" lIns="0" tIns="0" rIns="0" bIns="0">
              <a:spAutoFit/>
            </a:bodyPr>
            <a:lstStyle/>
            <a:p>
              <a:pPr defTabSz="913943"/>
              <a:r>
                <a:rPr lang="en-IN" sz="1399" b="1">
                  <a:solidFill>
                    <a:srgbClr val="333333"/>
                  </a:solidFill>
                  <a:latin typeface="EYInterstate Light" panose="02000506000000020004" pitchFamily="2" charset="0"/>
                </a:rPr>
                <a:t>$51.3 </a:t>
              </a:r>
              <a:r>
                <a:rPr lang="en-IN" sz="1200" b="1">
                  <a:solidFill>
                    <a:srgbClr val="333333"/>
                  </a:solidFill>
                  <a:latin typeface="EYInterstate Light" panose="02000506000000020004" pitchFamily="2" charset="0"/>
                </a:rPr>
                <a:t>mil </a:t>
              </a:r>
              <a:r>
                <a:rPr lang="en-IN" sz="1200" b="1" err="1">
                  <a:solidFill>
                    <a:srgbClr val="333333"/>
                  </a:solidFill>
                  <a:latin typeface="EYInterstate Light" panose="02000506000000020004" pitchFamily="2" charset="0"/>
                </a:rPr>
                <a:t>millones</a:t>
              </a:r>
              <a:br>
                <a:rPr lang="en-IN" sz="999">
                  <a:solidFill>
                    <a:srgbClr val="646464"/>
                  </a:solidFill>
                  <a:latin typeface="EYInterstate Light" panose="02000506000000020004" pitchFamily="2" charset="0"/>
                </a:rPr>
              </a:br>
              <a:r>
                <a:rPr lang="en-IN" sz="999" err="1">
                  <a:solidFill>
                    <a:srgbClr val="646464"/>
                  </a:solidFill>
                  <a:latin typeface="EYInterstate Light" panose="02000506000000020004" pitchFamily="2" charset="0"/>
                </a:rPr>
                <a:t>Importaciones</a:t>
              </a:r>
              <a:r>
                <a:rPr lang="en-IN" sz="999">
                  <a:solidFill>
                    <a:srgbClr val="646464"/>
                  </a:solidFill>
                  <a:latin typeface="EYInterstate Light" panose="02000506000000020004" pitchFamily="2" charset="0"/>
                </a:rPr>
                <a:t> USD (2019) </a:t>
              </a:r>
            </a:p>
          </p:txBody>
        </p:sp>
        <p:cxnSp>
          <p:nvCxnSpPr>
            <p:cNvPr id="19" name="Straight Connector 18">
              <a:extLst>
                <a:ext uri="{FF2B5EF4-FFF2-40B4-BE49-F238E27FC236}">
                  <a16:creationId xmlns:a16="http://schemas.microsoft.com/office/drawing/2014/main" id="{500477E4-8AA0-46E3-8DBC-EB302C66A867}"/>
                </a:ext>
              </a:extLst>
            </p:cNvPr>
            <p:cNvCxnSpPr/>
            <p:nvPr/>
          </p:nvCxnSpPr>
          <p:spPr>
            <a:xfrm>
              <a:off x="2084406" y="2247972"/>
              <a:ext cx="1322341" cy="0"/>
            </a:xfrm>
            <a:prstGeom prst="line">
              <a:avLst/>
            </a:prstGeom>
            <a:ln w="63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62AA5D8-64F2-4920-87B7-936CE66C554A}"/>
                </a:ext>
              </a:extLst>
            </p:cNvPr>
            <p:cNvCxnSpPr/>
            <p:nvPr/>
          </p:nvCxnSpPr>
          <p:spPr>
            <a:xfrm>
              <a:off x="2084406" y="2725280"/>
              <a:ext cx="1322341" cy="0"/>
            </a:xfrm>
            <a:prstGeom prst="line">
              <a:avLst/>
            </a:prstGeom>
            <a:ln w="63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BD12E0E-9D07-4131-8221-417EEE719059}"/>
                </a:ext>
              </a:extLst>
            </p:cNvPr>
            <p:cNvCxnSpPr/>
            <p:nvPr/>
          </p:nvCxnSpPr>
          <p:spPr>
            <a:xfrm>
              <a:off x="2084406" y="3202588"/>
              <a:ext cx="1322341" cy="0"/>
            </a:xfrm>
            <a:prstGeom prst="line">
              <a:avLst/>
            </a:prstGeom>
            <a:ln w="63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AF766290-33AE-4A8F-A07D-972EBEFF996A}"/>
                </a:ext>
              </a:extLst>
            </p:cNvPr>
            <p:cNvSpPr>
              <a:spLocks/>
            </p:cNvSpPr>
            <p:nvPr/>
          </p:nvSpPr>
          <p:spPr>
            <a:xfrm>
              <a:off x="2084406" y="3256576"/>
              <a:ext cx="1366470" cy="369267"/>
            </a:xfrm>
            <a:prstGeom prst="rect">
              <a:avLst/>
            </a:prstGeom>
          </p:spPr>
          <p:txBody>
            <a:bodyPr wrap="none" lIns="0" tIns="0" rIns="0" bIns="0">
              <a:spAutoFit/>
            </a:bodyPr>
            <a:lstStyle/>
            <a:p>
              <a:pPr defTabSz="913943"/>
              <a:r>
                <a:rPr lang="en-IN" sz="1399" b="1">
                  <a:solidFill>
                    <a:srgbClr val="333333"/>
                  </a:solidFill>
                  <a:latin typeface="EYInterstate Light" panose="02000506000000020004" pitchFamily="2" charset="0"/>
                </a:rPr>
                <a:t>$5,953 </a:t>
              </a:r>
              <a:r>
                <a:rPr lang="en-IN" sz="1399" b="1" err="1">
                  <a:solidFill>
                    <a:srgbClr val="333333"/>
                  </a:solidFill>
                  <a:latin typeface="EYInterstate Light" panose="02000506000000020004" pitchFamily="2" charset="0"/>
                </a:rPr>
                <a:t>millones</a:t>
              </a:r>
              <a:br>
                <a:rPr lang="en-IN" sz="999">
                  <a:solidFill>
                    <a:srgbClr val="646464"/>
                  </a:solidFill>
                  <a:latin typeface="EYInterstate Light" panose="02000506000000020004" pitchFamily="2" charset="0"/>
                </a:rPr>
              </a:br>
              <a:r>
                <a:rPr lang="en-IN" sz="999" err="1">
                  <a:solidFill>
                    <a:srgbClr val="646464"/>
                  </a:solidFill>
                  <a:latin typeface="EYInterstate Light" panose="02000506000000020004" pitchFamily="2" charset="0"/>
                </a:rPr>
                <a:t>Blanaza</a:t>
              </a:r>
              <a:r>
                <a:rPr lang="en-IN" sz="999">
                  <a:solidFill>
                    <a:srgbClr val="646464"/>
                  </a:solidFill>
                  <a:latin typeface="EYInterstate Light" panose="02000506000000020004" pitchFamily="2" charset="0"/>
                </a:rPr>
                <a:t> </a:t>
              </a:r>
              <a:r>
                <a:rPr lang="en-IN" sz="999" err="1">
                  <a:solidFill>
                    <a:srgbClr val="646464"/>
                  </a:solidFill>
                  <a:latin typeface="EYInterstate Light" panose="02000506000000020004" pitchFamily="2" charset="0"/>
                </a:rPr>
                <a:t>comercial</a:t>
              </a:r>
              <a:r>
                <a:rPr lang="en-IN" sz="999">
                  <a:solidFill>
                    <a:srgbClr val="646464"/>
                  </a:solidFill>
                  <a:latin typeface="EYInterstate Light" panose="02000506000000020004" pitchFamily="2" charset="0"/>
                </a:rPr>
                <a:t> USD </a:t>
              </a:r>
            </a:p>
          </p:txBody>
        </p:sp>
      </p:grpSp>
      <p:cxnSp>
        <p:nvCxnSpPr>
          <p:cNvPr id="23" name="Straight Connector 22">
            <a:extLst>
              <a:ext uri="{FF2B5EF4-FFF2-40B4-BE49-F238E27FC236}">
                <a16:creationId xmlns:a16="http://schemas.microsoft.com/office/drawing/2014/main" id="{198B66DB-CF42-4554-AADB-780D631A089A}"/>
              </a:ext>
            </a:extLst>
          </p:cNvPr>
          <p:cNvCxnSpPr/>
          <p:nvPr/>
        </p:nvCxnSpPr>
        <p:spPr>
          <a:xfrm>
            <a:off x="607887" y="4419567"/>
            <a:ext cx="10976227" cy="0"/>
          </a:xfrm>
          <a:prstGeom prst="line">
            <a:avLst/>
          </a:prstGeom>
          <a:ln w="9525">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24" name="Content Placeholder 1282">
            <a:extLst>
              <a:ext uri="{FF2B5EF4-FFF2-40B4-BE49-F238E27FC236}">
                <a16:creationId xmlns:a16="http://schemas.microsoft.com/office/drawing/2014/main" id="{CE92A21A-1FF6-4F42-A34F-F9FC6F2DBE6A}"/>
              </a:ext>
            </a:extLst>
          </p:cNvPr>
          <p:cNvSpPr txBox="1">
            <a:spLocks/>
          </p:cNvSpPr>
          <p:nvPr/>
        </p:nvSpPr>
        <p:spPr bwMode="gray">
          <a:xfrm>
            <a:off x="8802485" y="1453996"/>
            <a:ext cx="2809905" cy="307617"/>
          </a:xfrm>
          <a:prstGeom prst="rect">
            <a:avLst/>
          </a:prstGeom>
          <a:solidFill>
            <a:srgbClr val="808080"/>
          </a:solidFill>
        </p:spPr>
        <p:txBody>
          <a:bodyPr vert="horz" wrap="none" lIns="45696" tIns="45696" rIns="45696" bIns="45696" rtlCol="0" anchor="ctr" anchorCtr="0">
            <a:noAutofit/>
          </a:bodyPr>
          <a:lstStyle>
            <a:lvl1pPr marL="0" indent="0" algn="l" defTabSz="1043056" rtl="0" eaLnBrk="1" latinLnBrk="0" hangingPunct="1">
              <a:spcBef>
                <a:spcPts val="0"/>
              </a:spcBef>
              <a:spcAft>
                <a:spcPts val="500"/>
              </a:spcAft>
              <a:buFont typeface="Arial" pitchFamily="34" charset="0"/>
              <a:buNone/>
              <a:defRPr sz="1000" kern="1200">
                <a:solidFill>
                  <a:srgbClr val="404040"/>
                </a:solidFill>
                <a:latin typeface="+mn-lt"/>
                <a:ea typeface="+mn-ea"/>
                <a:cs typeface="+mn-cs"/>
              </a:defRPr>
            </a:lvl1pPr>
            <a:lvl2pPr marL="0" indent="0" algn="l" defTabSz="1043056" rtl="0" eaLnBrk="1" latinLnBrk="0" hangingPunct="1">
              <a:spcBef>
                <a:spcPts val="200"/>
              </a:spcBef>
              <a:spcAft>
                <a:spcPts val="500"/>
              </a:spcAft>
              <a:buFontTx/>
              <a:buNone/>
              <a:defRPr sz="1400" b="1" kern="1200">
                <a:solidFill>
                  <a:srgbClr val="404040"/>
                </a:solidFill>
                <a:latin typeface="+mn-lt"/>
                <a:ea typeface="+mn-ea"/>
                <a:cs typeface="+mn-cs"/>
              </a:defRPr>
            </a:lvl2pPr>
            <a:lvl3pPr marL="0" indent="0" algn="l" defTabSz="1043056" rtl="0" eaLnBrk="1" latinLnBrk="0" hangingPunct="1">
              <a:spcBef>
                <a:spcPts val="200"/>
              </a:spcBef>
              <a:spcAft>
                <a:spcPts val="500"/>
              </a:spcAft>
              <a:buFontTx/>
              <a:buNone/>
              <a:defRPr sz="1200" b="1" kern="1200">
                <a:solidFill>
                  <a:srgbClr val="404040"/>
                </a:solidFill>
                <a:latin typeface="+mn-lt"/>
                <a:ea typeface="+mn-ea"/>
                <a:cs typeface="+mn-cs"/>
              </a:defRPr>
            </a:lvl3pPr>
            <a:lvl4pPr marL="177800" indent="-177800" algn="l" defTabSz="1043056" rtl="0" eaLnBrk="1" latinLnBrk="0" hangingPunct="1">
              <a:spcBef>
                <a:spcPts val="0"/>
              </a:spcBef>
              <a:spcAft>
                <a:spcPts val="500"/>
              </a:spcAft>
              <a:buSzPct val="70000"/>
              <a:buFont typeface="Arial" pitchFamily="34" charset="0"/>
              <a:buChar char="►"/>
              <a:defRPr sz="1000" kern="1200">
                <a:solidFill>
                  <a:srgbClr val="404040"/>
                </a:solidFill>
                <a:latin typeface="+mn-lt"/>
                <a:ea typeface="+mn-ea"/>
                <a:cs typeface="+mn-cs"/>
              </a:defRPr>
            </a:lvl4pPr>
            <a:lvl5pPr marL="342900" indent="-165100" algn="l" defTabSz="1043056" rtl="0" eaLnBrk="1" latinLnBrk="0" hangingPunct="1">
              <a:spcBef>
                <a:spcPts val="0"/>
              </a:spcBef>
              <a:spcAft>
                <a:spcPts val="500"/>
              </a:spcAft>
              <a:buSzPct val="70000"/>
              <a:buFont typeface="Arial" pitchFamily="34" charset="0"/>
              <a:buChar char="►"/>
              <a:defRPr sz="1000" kern="1200">
                <a:solidFill>
                  <a:srgbClr val="404040"/>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defTabSz="1042534">
              <a:spcAft>
                <a:spcPts val="0"/>
              </a:spcAft>
            </a:pPr>
            <a:r>
              <a:rPr lang="en-US" sz="1199" b="1" err="1">
                <a:solidFill>
                  <a:srgbClr val="FFFFFF"/>
                </a:solidFill>
                <a:latin typeface="EYInterstate Light" panose="02000506000000020004" pitchFamily="2" charset="0"/>
              </a:rPr>
              <a:t>Información</a:t>
            </a:r>
            <a:r>
              <a:rPr lang="en-US" sz="1199" b="1">
                <a:solidFill>
                  <a:srgbClr val="FFFFFF"/>
                </a:solidFill>
                <a:latin typeface="EYInterstate Light" panose="02000506000000020004" pitchFamily="2" charset="0"/>
              </a:rPr>
              <a:t> </a:t>
            </a:r>
            <a:r>
              <a:rPr lang="en-US" sz="1199" b="1" err="1">
                <a:solidFill>
                  <a:srgbClr val="FFFFFF"/>
                </a:solidFill>
                <a:latin typeface="EYInterstate Light" panose="02000506000000020004" pitchFamily="2" charset="0"/>
              </a:rPr>
              <a:t>minera</a:t>
            </a:r>
            <a:r>
              <a:rPr lang="en-US" sz="1199" b="1">
                <a:solidFill>
                  <a:srgbClr val="FFFFFF"/>
                </a:solidFill>
                <a:latin typeface="EYInterstate Light" panose="02000506000000020004" pitchFamily="2" charset="0"/>
              </a:rPr>
              <a:t> 2021</a:t>
            </a:r>
          </a:p>
        </p:txBody>
      </p:sp>
      <p:sp>
        <p:nvSpPr>
          <p:cNvPr id="25" name="Rectangle 24">
            <a:extLst>
              <a:ext uri="{FF2B5EF4-FFF2-40B4-BE49-F238E27FC236}">
                <a16:creationId xmlns:a16="http://schemas.microsoft.com/office/drawing/2014/main" id="{89A33E21-3F4F-4814-99D7-B3520AB4F8E1}"/>
              </a:ext>
            </a:extLst>
          </p:cNvPr>
          <p:cNvSpPr/>
          <p:nvPr/>
        </p:nvSpPr>
        <p:spPr>
          <a:xfrm>
            <a:off x="8806643" y="1837513"/>
            <a:ext cx="2166510" cy="369140"/>
          </a:xfrm>
          <a:prstGeom prst="rect">
            <a:avLst/>
          </a:prstGeom>
        </p:spPr>
        <p:txBody>
          <a:bodyPr wrap="square" lIns="0" tIns="0" rIns="0" bIns="0">
            <a:spAutoFit/>
          </a:bodyPr>
          <a:lstStyle/>
          <a:p>
            <a:pPr defTabSz="913943"/>
            <a:r>
              <a:rPr lang="en-IN" sz="1399" b="1">
                <a:solidFill>
                  <a:srgbClr val="333333"/>
                </a:solidFill>
                <a:latin typeface="EYInterstate Light" panose="02000506000000020004" pitchFamily="2" charset="0"/>
              </a:rPr>
              <a:t>200,000</a:t>
            </a:r>
            <a:br>
              <a:rPr lang="en-IN" sz="999">
                <a:solidFill>
                  <a:srgbClr val="646464"/>
                </a:solidFill>
                <a:latin typeface="EYInterstate Light" panose="02000506000000020004" pitchFamily="2" charset="0"/>
              </a:rPr>
            </a:br>
            <a:r>
              <a:rPr lang="en-IN" sz="999" err="1">
                <a:solidFill>
                  <a:srgbClr val="646464"/>
                </a:solidFill>
                <a:latin typeface="EYInterstate Light" panose="02000506000000020004" pitchFamily="2" charset="0"/>
              </a:rPr>
              <a:t>Empleos</a:t>
            </a:r>
            <a:r>
              <a:rPr lang="en-IN" sz="999">
                <a:solidFill>
                  <a:srgbClr val="646464"/>
                </a:solidFill>
                <a:latin typeface="EYInterstate Light" panose="02000506000000020004" pitchFamily="2" charset="0"/>
              </a:rPr>
              <a:t> </a:t>
            </a:r>
            <a:r>
              <a:rPr lang="en-IN" sz="999" err="1">
                <a:solidFill>
                  <a:srgbClr val="646464"/>
                </a:solidFill>
                <a:latin typeface="EYInterstate Light" panose="02000506000000020004" pitchFamily="2" charset="0"/>
              </a:rPr>
              <a:t>directos</a:t>
            </a:r>
            <a:endParaRPr lang="en-IN" sz="999">
              <a:solidFill>
                <a:srgbClr val="646464"/>
              </a:solidFill>
              <a:latin typeface="EYInterstate Light" panose="02000506000000020004" pitchFamily="2" charset="0"/>
            </a:endParaRPr>
          </a:p>
        </p:txBody>
      </p:sp>
      <p:cxnSp>
        <p:nvCxnSpPr>
          <p:cNvPr id="26" name="Straight Connector 25">
            <a:extLst>
              <a:ext uri="{FF2B5EF4-FFF2-40B4-BE49-F238E27FC236}">
                <a16:creationId xmlns:a16="http://schemas.microsoft.com/office/drawing/2014/main" id="{BF1353A1-26B8-4B42-A197-0BEA5357554E}"/>
              </a:ext>
            </a:extLst>
          </p:cNvPr>
          <p:cNvCxnSpPr/>
          <p:nvPr/>
        </p:nvCxnSpPr>
        <p:spPr>
          <a:xfrm>
            <a:off x="8806643" y="2718909"/>
            <a:ext cx="2794594" cy="0"/>
          </a:xfrm>
          <a:prstGeom prst="line">
            <a:avLst/>
          </a:prstGeom>
          <a:ln w="63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7E1695D2-EA6D-40CB-8688-C3B82BA969C9}"/>
              </a:ext>
            </a:extLst>
          </p:cNvPr>
          <p:cNvSpPr/>
          <p:nvPr/>
        </p:nvSpPr>
        <p:spPr>
          <a:xfrm>
            <a:off x="8796252" y="2317336"/>
            <a:ext cx="2110979" cy="369075"/>
          </a:xfrm>
          <a:prstGeom prst="rect">
            <a:avLst/>
          </a:prstGeom>
        </p:spPr>
        <p:txBody>
          <a:bodyPr wrap="square" lIns="0" tIns="0" rIns="0" bIns="0">
            <a:spAutoFit/>
          </a:bodyPr>
          <a:lstStyle/>
          <a:p>
            <a:pPr defTabSz="913943"/>
            <a:r>
              <a:rPr lang="en-IN" sz="1399" b="1">
                <a:solidFill>
                  <a:srgbClr val="333333"/>
                </a:solidFill>
                <a:latin typeface="EYInterstate Light" panose="02000506000000020004" pitchFamily="2" charset="0"/>
              </a:rPr>
              <a:t>3.5% del PIB</a:t>
            </a:r>
            <a:br>
              <a:rPr lang="en-IN" sz="999">
                <a:solidFill>
                  <a:srgbClr val="646464"/>
                </a:solidFill>
                <a:latin typeface="EYInterstate Light" panose="02000506000000020004" pitchFamily="2" charset="0"/>
              </a:rPr>
            </a:br>
            <a:r>
              <a:rPr lang="es-MX" sz="999">
                <a:solidFill>
                  <a:srgbClr val="646464"/>
                </a:solidFill>
                <a:latin typeface="EYInterstate Light" panose="02000506000000020004" pitchFamily="2" charset="0"/>
              </a:rPr>
              <a:t>Ingresos por impuesto </a:t>
            </a:r>
            <a:endParaRPr lang="en-IN" sz="999">
              <a:solidFill>
                <a:srgbClr val="646464"/>
              </a:solidFill>
              <a:latin typeface="EYInterstate Light" panose="02000506000000020004" pitchFamily="2" charset="0"/>
            </a:endParaRPr>
          </a:p>
        </p:txBody>
      </p:sp>
      <p:cxnSp>
        <p:nvCxnSpPr>
          <p:cNvPr id="28" name="Straight Connector 27">
            <a:extLst>
              <a:ext uri="{FF2B5EF4-FFF2-40B4-BE49-F238E27FC236}">
                <a16:creationId xmlns:a16="http://schemas.microsoft.com/office/drawing/2014/main" id="{FE173457-9244-4135-8837-85687FCAF25C}"/>
              </a:ext>
            </a:extLst>
          </p:cNvPr>
          <p:cNvCxnSpPr/>
          <p:nvPr/>
        </p:nvCxnSpPr>
        <p:spPr>
          <a:xfrm>
            <a:off x="8806643" y="3186542"/>
            <a:ext cx="2794594" cy="0"/>
          </a:xfrm>
          <a:prstGeom prst="line">
            <a:avLst/>
          </a:prstGeom>
          <a:ln w="63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9E041977-3128-4835-BE82-3727D83F7184}"/>
              </a:ext>
            </a:extLst>
          </p:cNvPr>
          <p:cNvSpPr/>
          <p:nvPr/>
        </p:nvSpPr>
        <p:spPr>
          <a:xfrm>
            <a:off x="8796292" y="2783134"/>
            <a:ext cx="2510854" cy="369075"/>
          </a:xfrm>
          <a:prstGeom prst="rect">
            <a:avLst/>
          </a:prstGeom>
        </p:spPr>
        <p:txBody>
          <a:bodyPr wrap="square" lIns="0" tIns="0" rIns="0" bIns="0">
            <a:spAutoFit/>
          </a:bodyPr>
          <a:lstStyle/>
          <a:p>
            <a:pPr defTabSz="913943"/>
            <a:r>
              <a:rPr lang="es-MX" sz="1399" b="1">
                <a:solidFill>
                  <a:srgbClr val="333333"/>
                </a:solidFill>
                <a:latin typeface="EYInterstate Light" panose="02000506000000020004" pitchFamily="2" charset="0"/>
              </a:rPr>
              <a:t>$5,200 millones</a:t>
            </a:r>
            <a:br>
              <a:rPr lang="es-MX" sz="999">
                <a:solidFill>
                  <a:srgbClr val="646464"/>
                </a:solidFill>
                <a:latin typeface="EYInterstate Light" panose="02000506000000020004" pitchFamily="2" charset="0"/>
              </a:rPr>
            </a:br>
            <a:r>
              <a:rPr lang="es-MX" sz="999">
                <a:solidFill>
                  <a:srgbClr val="646464"/>
                </a:solidFill>
                <a:latin typeface="EYInterstate Light" panose="02000506000000020004" pitchFamily="2" charset="0"/>
              </a:rPr>
              <a:t>Valor de inversiones mineras (USD)</a:t>
            </a:r>
          </a:p>
        </p:txBody>
      </p:sp>
      <p:sp>
        <p:nvSpPr>
          <p:cNvPr id="30" name="Content Placeholder 1282">
            <a:extLst>
              <a:ext uri="{FF2B5EF4-FFF2-40B4-BE49-F238E27FC236}">
                <a16:creationId xmlns:a16="http://schemas.microsoft.com/office/drawing/2014/main" id="{70684B48-AA89-41EB-AEB4-E6B9A340CE3E}"/>
              </a:ext>
            </a:extLst>
          </p:cNvPr>
          <p:cNvSpPr txBox="1">
            <a:spLocks/>
          </p:cNvSpPr>
          <p:nvPr/>
        </p:nvSpPr>
        <p:spPr bwMode="gray">
          <a:xfrm>
            <a:off x="3846308" y="1441971"/>
            <a:ext cx="4721813" cy="328954"/>
          </a:xfrm>
          <a:prstGeom prst="rect">
            <a:avLst/>
          </a:prstGeom>
          <a:solidFill>
            <a:srgbClr val="FFE600"/>
          </a:solidFill>
          <a:ln>
            <a:solidFill>
              <a:srgbClr val="FFE600"/>
            </a:solidFill>
          </a:ln>
        </p:spPr>
        <p:txBody>
          <a:bodyPr vert="horz" wrap="none" lIns="45696" tIns="45696" rIns="45696" bIns="45696" rtlCol="0" anchor="ctr" anchorCtr="0">
            <a:noAutofit/>
          </a:bodyPr>
          <a:lstStyle>
            <a:lvl1pPr marL="0" indent="0" algn="l" defTabSz="1043056" rtl="0" eaLnBrk="1" latinLnBrk="0" hangingPunct="1">
              <a:spcBef>
                <a:spcPts val="0"/>
              </a:spcBef>
              <a:spcAft>
                <a:spcPts val="500"/>
              </a:spcAft>
              <a:buFont typeface="Arial" pitchFamily="34" charset="0"/>
              <a:buNone/>
              <a:defRPr sz="1000" kern="1200">
                <a:solidFill>
                  <a:srgbClr val="404040"/>
                </a:solidFill>
                <a:latin typeface="+mn-lt"/>
                <a:ea typeface="+mn-ea"/>
                <a:cs typeface="+mn-cs"/>
              </a:defRPr>
            </a:lvl1pPr>
            <a:lvl2pPr marL="0" indent="0" algn="l" defTabSz="1043056" rtl="0" eaLnBrk="1" latinLnBrk="0" hangingPunct="1">
              <a:spcBef>
                <a:spcPts val="200"/>
              </a:spcBef>
              <a:spcAft>
                <a:spcPts val="500"/>
              </a:spcAft>
              <a:buFontTx/>
              <a:buNone/>
              <a:defRPr sz="1400" b="1" kern="1200">
                <a:solidFill>
                  <a:srgbClr val="404040"/>
                </a:solidFill>
                <a:latin typeface="+mn-lt"/>
                <a:ea typeface="+mn-ea"/>
                <a:cs typeface="+mn-cs"/>
              </a:defRPr>
            </a:lvl2pPr>
            <a:lvl3pPr marL="0" indent="0" algn="l" defTabSz="1043056" rtl="0" eaLnBrk="1" latinLnBrk="0" hangingPunct="1">
              <a:spcBef>
                <a:spcPts val="200"/>
              </a:spcBef>
              <a:spcAft>
                <a:spcPts val="500"/>
              </a:spcAft>
              <a:buFontTx/>
              <a:buNone/>
              <a:defRPr sz="1200" b="1" kern="1200">
                <a:solidFill>
                  <a:srgbClr val="404040"/>
                </a:solidFill>
                <a:latin typeface="+mn-lt"/>
                <a:ea typeface="+mn-ea"/>
                <a:cs typeface="+mn-cs"/>
              </a:defRPr>
            </a:lvl3pPr>
            <a:lvl4pPr marL="177800" indent="-177800" algn="l" defTabSz="1043056" rtl="0" eaLnBrk="1" latinLnBrk="0" hangingPunct="1">
              <a:spcBef>
                <a:spcPts val="0"/>
              </a:spcBef>
              <a:spcAft>
                <a:spcPts val="500"/>
              </a:spcAft>
              <a:buSzPct val="70000"/>
              <a:buFont typeface="Arial" pitchFamily="34" charset="0"/>
              <a:buChar char="►"/>
              <a:defRPr sz="1000" kern="1200">
                <a:solidFill>
                  <a:srgbClr val="404040"/>
                </a:solidFill>
                <a:latin typeface="+mn-lt"/>
                <a:ea typeface="+mn-ea"/>
                <a:cs typeface="+mn-cs"/>
              </a:defRPr>
            </a:lvl4pPr>
            <a:lvl5pPr marL="342900" indent="-165100" algn="l" defTabSz="1043056" rtl="0" eaLnBrk="1" latinLnBrk="0" hangingPunct="1">
              <a:spcBef>
                <a:spcPts val="0"/>
              </a:spcBef>
              <a:spcAft>
                <a:spcPts val="500"/>
              </a:spcAft>
              <a:buSzPct val="70000"/>
              <a:buFont typeface="Arial" pitchFamily="34" charset="0"/>
              <a:buChar char="►"/>
              <a:defRPr sz="1000" kern="1200">
                <a:solidFill>
                  <a:srgbClr val="404040"/>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defTabSz="1042534">
              <a:spcAft>
                <a:spcPts val="0"/>
              </a:spcAft>
            </a:pPr>
            <a:r>
              <a:rPr lang="en-US" sz="1199" b="1">
                <a:solidFill>
                  <a:schemeClr val="bg1"/>
                </a:solidFill>
                <a:latin typeface="EYInterstate Light" panose="02000506000000020004" pitchFamily="2" charset="0"/>
              </a:rPr>
              <a:t>Perú</a:t>
            </a:r>
          </a:p>
        </p:txBody>
      </p:sp>
      <p:grpSp>
        <p:nvGrpSpPr>
          <p:cNvPr id="31" name="Group 30">
            <a:extLst>
              <a:ext uri="{FF2B5EF4-FFF2-40B4-BE49-F238E27FC236}">
                <a16:creationId xmlns:a16="http://schemas.microsoft.com/office/drawing/2014/main" id="{41A39D2E-F55D-488F-8EA0-25A968939C5C}"/>
              </a:ext>
            </a:extLst>
          </p:cNvPr>
          <p:cNvGrpSpPr/>
          <p:nvPr/>
        </p:nvGrpSpPr>
        <p:grpSpPr>
          <a:xfrm>
            <a:off x="3904036" y="1816151"/>
            <a:ext cx="438357" cy="438357"/>
            <a:chOff x="609919" y="1790267"/>
            <a:chExt cx="438585" cy="438585"/>
          </a:xfrm>
        </p:grpSpPr>
        <p:sp>
          <p:nvSpPr>
            <p:cNvPr id="32" name="Oval 31">
              <a:extLst>
                <a:ext uri="{FF2B5EF4-FFF2-40B4-BE49-F238E27FC236}">
                  <a16:creationId xmlns:a16="http://schemas.microsoft.com/office/drawing/2014/main" id="{3C8C3F2F-1518-48EC-8D55-253F83D31847}"/>
                </a:ext>
              </a:extLst>
            </p:cNvPr>
            <p:cNvSpPr/>
            <p:nvPr/>
          </p:nvSpPr>
          <p:spPr>
            <a:xfrm>
              <a:off x="609919" y="1790267"/>
              <a:ext cx="438585" cy="438585"/>
            </a:xfrm>
            <a:prstGeom prst="ellipse">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45696" rIns="45696" rtlCol="0" anchor="t" anchorCtr="0"/>
            <a:lstStyle/>
            <a:p>
              <a:pPr marL="228486" indent="-228486" algn="ctr" defTabSz="913943">
                <a:spcAft>
                  <a:spcPts val="600"/>
                </a:spcAft>
                <a:buClr>
                  <a:srgbClr val="FFE600"/>
                </a:buClr>
                <a:buSzPct val="70000"/>
                <a:buFont typeface="Arial" pitchFamily="34" charset="0"/>
                <a:buChar char="►"/>
              </a:pPr>
              <a:endParaRPr lang="en-IN" sz="999" err="1">
                <a:solidFill>
                  <a:srgbClr val="646464"/>
                </a:solidFill>
                <a:latin typeface="EYInterstate Light" panose="02000506000000020004" pitchFamily="2" charset="0"/>
              </a:endParaRPr>
            </a:p>
          </p:txBody>
        </p:sp>
        <p:sp>
          <p:nvSpPr>
            <p:cNvPr id="33" name="Freeform 15">
              <a:extLst>
                <a:ext uri="{FF2B5EF4-FFF2-40B4-BE49-F238E27FC236}">
                  <a16:creationId xmlns:a16="http://schemas.microsoft.com/office/drawing/2014/main" id="{FF23906A-1EFB-45B8-867A-3645F1C4B8B6}"/>
                </a:ext>
              </a:extLst>
            </p:cNvPr>
            <p:cNvSpPr>
              <a:spLocks noEditPoints="1"/>
            </p:cNvSpPr>
            <p:nvPr/>
          </p:nvSpPr>
          <p:spPr bwMode="auto">
            <a:xfrm>
              <a:off x="699929" y="1860870"/>
              <a:ext cx="268091" cy="297378"/>
            </a:xfrm>
            <a:custGeom>
              <a:avLst/>
              <a:gdLst>
                <a:gd name="T0" fmla="*/ 136 w 198"/>
                <a:gd name="T1" fmla="*/ 93 h 220"/>
                <a:gd name="T2" fmla="*/ 67 w 198"/>
                <a:gd name="T3" fmla="*/ 88 h 220"/>
                <a:gd name="T4" fmla="*/ 53 w 198"/>
                <a:gd name="T5" fmla="*/ 142 h 220"/>
                <a:gd name="T6" fmla="*/ 58 w 198"/>
                <a:gd name="T7" fmla="*/ 149 h 220"/>
                <a:gd name="T8" fmla="*/ 144 w 198"/>
                <a:gd name="T9" fmla="*/ 147 h 220"/>
                <a:gd name="T10" fmla="*/ 65 w 198"/>
                <a:gd name="T11" fmla="*/ 138 h 220"/>
                <a:gd name="T12" fmla="*/ 73 w 198"/>
                <a:gd name="T13" fmla="*/ 134 h 220"/>
                <a:gd name="T14" fmla="*/ 127 w 198"/>
                <a:gd name="T15" fmla="*/ 107 h 220"/>
                <a:gd name="T16" fmla="*/ 65 w 198"/>
                <a:gd name="T17" fmla="*/ 138 h 220"/>
                <a:gd name="T18" fmla="*/ 84 w 198"/>
                <a:gd name="T19" fmla="*/ 164 h 220"/>
                <a:gd name="T20" fmla="*/ 15 w 198"/>
                <a:gd name="T21" fmla="*/ 159 h 220"/>
                <a:gd name="T22" fmla="*/ 1 w 198"/>
                <a:gd name="T23" fmla="*/ 213 h 220"/>
                <a:gd name="T24" fmla="*/ 6 w 198"/>
                <a:gd name="T25" fmla="*/ 220 h 220"/>
                <a:gd name="T26" fmla="*/ 92 w 198"/>
                <a:gd name="T27" fmla="*/ 218 h 220"/>
                <a:gd name="T28" fmla="*/ 13 w 198"/>
                <a:gd name="T29" fmla="*/ 209 h 220"/>
                <a:gd name="T30" fmla="*/ 21 w 198"/>
                <a:gd name="T31" fmla="*/ 205 h 220"/>
                <a:gd name="T32" fmla="*/ 75 w 198"/>
                <a:gd name="T33" fmla="*/ 177 h 220"/>
                <a:gd name="T34" fmla="*/ 13 w 198"/>
                <a:gd name="T35" fmla="*/ 209 h 220"/>
                <a:gd name="T36" fmla="*/ 188 w 198"/>
                <a:gd name="T37" fmla="*/ 164 h 220"/>
                <a:gd name="T38" fmla="*/ 120 w 198"/>
                <a:gd name="T39" fmla="*/ 159 h 220"/>
                <a:gd name="T40" fmla="*/ 105 w 198"/>
                <a:gd name="T41" fmla="*/ 213 h 220"/>
                <a:gd name="T42" fmla="*/ 110 w 198"/>
                <a:gd name="T43" fmla="*/ 220 h 220"/>
                <a:gd name="T44" fmla="*/ 196 w 198"/>
                <a:gd name="T45" fmla="*/ 218 h 220"/>
                <a:gd name="T46" fmla="*/ 117 w 198"/>
                <a:gd name="T47" fmla="*/ 209 h 220"/>
                <a:gd name="T48" fmla="*/ 126 w 198"/>
                <a:gd name="T49" fmla="*/ 205 h 220"/>
                <a:gd name="T50" fmla="*/ 180 w 198"/>
                <a:gd name="T51" fmla="*/ 177 h 220"/>
                <a:gd name="T52" fmla="*/ 117 w 198"/>
                <a:gd name="T53" fmla="*/ 209 h 220"/>
                <a:gd name="T54" fmla="*/ 68 w 198"/>
                <a:gd name="T55" fmla="*/ 14 h 220"/>
                <a:gd name="T56" fmla="*/ 80 w 198"/>
                <a:gd name="T57" fmla="*/ 23 h 220"/>
                <a:gd name="T58" fmla="*/ 63 w 198"/>
                <a:gd name="T59" fmla="*/ 41 h 220"/>
                <a:gd name="T60" fmla="*/ 54 w 198"/>
                <a:gd name="T61" fmla="*/ 28 h 220"/>
                <a:gd name="T62" fmla="*/ 43 w 198"/>
                <a:gd name="T63" fmla="*/ 20 h 220"/>
                <a:gd name="T64" fmla="*/ 60 w 198"/>
                <a:gd name="T65" fmla="*/ 1 h 220"/>
                <a:gd name="T66" fmla="*/ 32 w 198"/>
                <a:gd name="T67" fmla="*/ 54 h 220"/>
                <a:gd name="T68" fmla="*/ 49 w 198"/>
                <a:gd name="T69" fmla="*/ 73 h 220"/>
                <a:gd name="T70" fmla="*/ 38 w 198"/>
                <a:gd name="T71" fmla="*/ 81 h 220"/>
                <a:gd name="T72" fmla="*/ 29 w 198"/>
                <a:gd name="T73" fmla="*/ 94 h 220"/>
                <a:gd name="T74" fmla="*/ 13 w 198"/>
                <a:gd name="T75" fmla="*/ 76 h 220"/>
                <a:gd name="T76" fmla="*/ 24 w 198"/>
                <a:gd name="T77" fmla="*/ 68 h 220"/>
                <a:gd name="T78" fmla="*/ 32 w 198"/>
                <a:gd name="T79" fmla="*/ 54 h 220"/>
                <a:gd name="T80" fmla="*/ 123 w 198"/>
                <a:gd name="T81" fmla="*/ 40 h 220"/>
                <a:gd name="T82" fmla="*/ 134 w 198"/>
                <a:gd name="T83" fmla="*/ 48 h 220"/>
                <a:gd name="T84" fmla="*/ 118 w 198"/>
                <a:gd name="T85" fmla="*/ 66 h 220"/>
                <a:gd name="T86" fmla="*/ 109 w 198"/>
                <a:gd name="T87" fmla="*/ 53 h 220"/>
                <a:gd name="T88" fmla="*/ 98 w 198"/>
                <a:gd name="T89" fmla="*/ 45 h 220"/>
                <a:gd name="T90" fmla="*/ 115 w 198"/>
                <a:gd name="T91" fmla="*/ 2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220">
                  <a:moveTo>
                    <a:pt x="145" y="142"/>
                  </a:moveTo>
                  <a:cubicBezTo>
                    <a:pt x="136" y="93"/>
                    <a:pt x="136" y="93"/>
                    <a:pt x="136" y="93"/>
                  </a:cubicBezTo>
                  <a:cubicBezTo>
                    <a:pt x="136" y="90"/>
                    <a:pt x="133" y="88"/>
                    <a:pt x="131" y="88"/>
                  </a:cubicBezTo>
                  <a:cubicBezTo>
                    <a:pt x="67" y="88"/>
                    <a:pt x="67" y="88"/>
                    <a:pt x="67" y="88"/>
                  </a:cubicBezTo>
                  <a:cubicBezTo>
                    <a:pt x="65" y="88"/>
                    <a:pt x="62" y="90"/>
                    <a:pt x="62" y="93"/>
                  </a:cubicBezTo>
                  <a:cubicBezTo>
                    <a:pt x="53" y="142"/>
                    <a:pt x="53" y="142"/>
                    <a:pt x="53" y="142"/>
                  </a:cubicBezTo>
                  <a:cubicBezTo>
                    <a:pt x="53" y="144"/>
                    <a:pt x="53" y="145"/>
                    <a:pt x="54" y="147"/>
                  </a:cubicBezTo>
                  <a:cubicBezTo>
                    <a:pt x="55" y="148"/>
                    <a:pt x="57" y="149"/>
                    <a:pt x="58" y="149"/>
                  </a:cubicBezTo>
                  <a:cubicBezTo>
                    <a:pt x="140" y="149"/>
                    <a:pt x="140" y="149"/>
                    <a:pt x="140" y="149"/>
                  </a:cubicBezTo>
                  <a:cubicBezTo>
                    <a:pt x="141" y="149"/>
                    <a:pt x="143" y="148"/>
                    <a:pt x="144" y="147"/>
                  </a:cubicBezTo>
                  <a:cubicBezTo>
                    <a:pt x="145" y="145"/>
                    <a:pt x="145" y="144"/>
                    <a:pt x="145" y="142"/>
                  </a:cubicBezTo>
                  <a:close/>
                  <a:moveTo>
                    <a:pt x="65" y="138"/>
                  </a:moveTo>
                  <a:cubicBezTo>
                    <a:pt x="70" y="112"/>
                    <a:pt x="70" y="112"/>
                    <a:pt x="70" y="112"/>
                  </a:cubicBezTo>
                  <a:cubicBezTo>
                    <a:pt x="73" y="134"/>
                    <a:pt x="73" y="134"/>
                    <a:pt x="73" y="134"/>
                  </a:cubicBezTo>
                  <a:cubicBezTo>
                    <a:pt x="73" y="134"/>
                    <a:pt x="78" y="100"/>
                    <a:pt x="94" y="118"/>
                  </a:cubicBezTo>
                  <a:cubicBezTo>
                    <a:pt x="105" y="131"/>
                    <a:pt x="120" y="117"/>
                    <a:pt x="127" y="107"/>
                  </a:cubicBezTo>
                  <a:cubicBezTo>
                    <a:pt x="133" y="138"/>
                    <a:pt x="133" y="138"/>
                    <a:pt x="133" y="138"/>
                  </a:cubicBezTo>
                  <a:lnTo>
                    <a:pt x="65" y="138"/>
                  </a:lnTo>
                  <a:close/>
                  <a:moveTo>
                    <a:pt x="93" y="213"/>
                  </a:moveTo>
                  <a:cubicBezTo>
                    <a:pt x="84" y="164"/>
                    <a:pt x="84" y="164"/>
                    <a:pt x="84" y="164"/>
                  </a:cubicBezTo>
                  <a:cubicBezTo>
                    <a:pt x="83" y="161"/>
                    <a:pt x="81" y="159"/>
                    <a:pt x="78" y="159"/>
                  </a:cubicBezTo>
                  <a:cubicBezTo>
                    <a:pt x="15" y="159"/>
                    <a:pt x="15" y="159"/>
                    <a:pt x="15" y="159"/>
                  </a:cubicBezTo>
                  <a:cubicBezTo>
                    <a:pt x="13" y="159"/>
                    <a:pt x="10" y="161"/>
                    <a:pt x="10" y="164"/>
                  </a:cubicBezTo>
                  <a:cubicBezTo>
                    <a:pt x="1" y="213"/>
                    <a:pt x="1" y="213"/>
                    <a:pt x="1" y="213"/>
                  </a:cubicBezTo>
                  <a:cubicBezTo>
                    <a:pt x="0" y="215"/>
                    <a:pt x="1" y="216"/>
                    <a:pt x="2" y="218"/>
                  </a:cubicBezTo>
                  <a:cubicBezTo>
                    <a:pt x="3" y="219"/>
                    <a:pt x="4" y="220"/>
                    <a:pt x="6" y="220"/>
                  </a:cubicBezTo>
                  <a:cubicBezTo>
                    <a:pt x="88" y="220"/>
                    <a:pt x="88" y="220"/>
                    <a:pt x="88" y="220"/>
                  </a:cubicBezTo>
                  <a:cubicBezTo>
                    <a:pt x="89" y="220"/>
                    <a:pt x="91" y="219"/>
                    <a:pt x="92" y="218"/>
                  </a:cubicBezTo>
                  <a:cubicBezTo>
                    <a:pt x="93" y="216"/>
                    <a:pt x="93" y="215"/>
                    <a:pt x="93" y="213"/>
                  </a:cubicBezTo>
                  <a:close/>
                  <a:moveTo>
                    <a:pt x="13" y="209"/>
                  </a:moveTo>
                  <a:cubicBezTo>
                    <a:pt x="17" y="183"/>
                    <a:pt x="17" y="183"/>
                    <a:pt x="17" y="183"/>
                  </a:cubicBezTo>
                  <a:cubicBezTo>
                    <a:pt x="21" y="205"/>
                    <a:pt x="21" y="205"/>
                    <a:pt x="21" y="205"/>
                  </a:cubicBezTo>
                  <a:cubicBezTo>
                    <a:pt x="21" y="205"/>
                    <a:pt x="26" y="171"/>
                    <a:pt x="42" y="189"/>
                  </a:cubicBezTo>
                  <a:cubicBezTo>
                    <a:pt x="53" y="202"/>
                    <a:pt x="67" y="188"/>
                    <a:pt x="75" y="177"/>
                  </a:cubicBezTo>
                  <a:cubicBezTo>
                    <a:pt x="81" y="209"/>
                    <a:pt x="81" y="209"/>
                    <a:pt x="81" y="209"/>
                  </a:cubicBezTo>
                  <a:lnTo>
                    <a:pt x="13" y="209"/>
                  </a:lnTo>
                  <a:close/>
                  <a:moveTo>
                    <a:pt x="197" y="213"/>
                  </a:moveTo>
                  <a:cubicBezTo>
                    <a:pt x="188" y="164"/>
                    <a:pt x="188" y="164"/>
                    <a:pt x="188" y="164"/>
                  </a:cubicBezTo>
                  <a:cubicBezTo>
                    <a:pt x="188" y="161"/>
                    <a:pt x="185" y="159"/>
                    <a:pt x="183" y="159"/>
                  </a:cubicBezTo>
                  <a:cubicBezTo>
                    <a:pt x="120" y="159"/>
                    <a:pt x="120" y="159"/>
                    <a:pt x="120" y="159"/>
                  </a:cubicBezTo>
                  <a:cubicBezTo>
                    <a:pt x="117" y="159"/>
                    <a:pt x="115" y="161"/>
                    <a:pt x="114" y="164"/>
                  </a:cubicBezTo>
                  <a:cubicBezTo>
                    <a:pt x="105" y="213"/>
                    <a:pt x="105" y="213"/>
                    <a:pt x="105" y="213"/>
                  </a:cubicBezTo>
                  <a:cubicBezTo>
                    <a:pt x="105" y="215"/>
                    <a:pt x="105" y="216"/>
                    <a:pt x="106" y="218"/>
                  </a:cubicBezTo>
                  <a:cubicBezTo>
                    <a:pt x="107" y="219"/>
                    <a:pt x="109" y="220"/>
                    <a:pt x="110" y="220"/>
                  </a:cubicBezTo>
                  <a:cubicBezTo>
                    <a:pt x="192" y="220"/>
                    <a:pt x="192" y="220"/>
                    <a:pt x="192" y="220"/>
                  </a:cubicBezTo>
                  <a:cubicBezTo>
                    <a:pt x="194" y="220"/>
                    <a:pt x="195" y="219"/>
                    <a:pt x="196" y="218"/>
                  </a:cubicBezTo>
                  <a:cubicBezTo>
                    <a:pt x="197" y="216"/>
                    <a:pt x="198" y="215"/>
                    <a:pt x="197" y="213"/>
                  </a:cubicBezTo>
                  <a:close/>
                  <a:moveTo>
                    <a:pt x="117" y="209"/>
                  </a:moveTo>
                  <a:cubicBezTo>
                    <a:pt x="122" y="183"/>
                    <a:pt x="122" y="183"/>
                    <a:pt x="122" y="183"/>
                  </a:cubicBezTo>
                  <a:cubicBezTo>
                    <a:pt x="126" y="205"/>
                    <a:pt x="126" y="205"/>
                    <a:pt x="126" y="205"/>
                  </a:cubicBezTo>
                  <a:cubicBezTo>
                    <a:pt x="126" y="205"/>
                    <a:pt x="130" y="171"/>
                    <a:pt x="146" y="189"/>
                  </a:cubicBezTo>
                  <a:cubicBezTo>
                    <a:pt x="158" y="202"/>
                    <a:pt x="172" y="188"/>
                    <a:pt x="180" y="177"/>
                  </a:cubicBezTo>
                  <a:cubicBezTo>
                    <a:pt x="185" y="209"/>
                    <a:pt x="185" y="209"/>
                    <a:pt x="185" y="209"/>
                  </a:cubicBezTo>
                  <a:lnTo>
                    <a:pt x="117" y="209"/>
                  </a:lnTo>
                  <a:close/>
                  <a:moveTo>
                    <a:pt x="63" y="1"/>
                  </a:moveTo>
                  <a:cubicBezTo>
                    <a:pt x="68" y="14"/>
                    <a:pt x="68" y="14"/>
                    <a:pt x="68" y="14"/>
                  </a:cubicBezTo>
                  <a:cubicBezTo>
                    <a:pt x="80" y="20"/>
                    <a:pt x="80" y="20"/>
                    <a:pt x="80" y="20"/>
                  </a:cubicBezTo>
                  <a:cubicBezTo>
                    <a:pt x="81" y="21"/>
                    <a:pt x="81" y="22"/>
                    <a:pt x="80" y="23"/>
                  </a:cubicBezTo>
                  <a:cubicBezTo>
                    <a:pt x="68" y="28"/>
                    <a:pt x="68" y="28"/>
                    <a:pt x="68" y="28"/>
                  </a:cubicBezTo>
                  <a:cubicBezTo>
                    <a:pt x="63" y="41"/>
                    <a:pt x="63" y="41"/>
                    <a:pt x="63" y="41"/>
                  </a:cubicBezTo>
                  <a:cubicBezTo>
                    <a:pt x="62" y="42"/>
                    <a:pt x="61" y="42"/>
                    <a:pt x="60" y="41"/>
                  </a:cubicBezTo>
                  <a:cubicBezTo>
                    <a:pt x="54" y="28"/>
                    <a:pt x="54" y="28"/>
                    <a:pt x="54" y="28"/>
                  </a:cubicBezTo>
                  <a:cubicBezTo>
                    <a:pt x="43" y="23"/>
                    <a:pt x="43" y="23"/>
                    <a:pt x="43" y="23"/>
                  </a:cubicBezTo>
                  <a:cubicBezTo>
                    <a:pt x="42" y="22"/>
                    <a:pt x="42" y="21"/>
                    <a:pt x="43" y="20"/>
                  </a:cubicBezTo>
                  <a:cubicBezTo>
                    <a:pt x="54" y="14"/>
                    <a:pt x="54" y="14"/>
                    <a:pt x="54" y="14"/>
                  </a:cubicBezTo>
                  <a:cubicBezTo>
                    <a:pt x="60" y="1"/>
                    <a:pt x="60" y="1"/>
                    <a:pt x="60" y="1"/>
                  </a:cubicBezTo>
                  <a:cubicBezTo>
                    <a:pt x="61" y="0"/>
                    <a:pt x="62" y="0"/>
                    <a:pt x="63" y="1"/>
                  </a:cubicBezTo>
                  <a:close/>
                  <a:moveTo>
                    <a:pt x="32" y="54"/>
                  </a:moveTo>
                  <a:cubicBezTo>
                    <a:pt x="38" y="68"/>
                    <a:pt x="38" y="68"/>
                    <a:pt x="38" y="68"/>
                  </a:cubicBezTo>
                  <a:cubicBezTo>
                    <a:pt x="49" y="73"/>
                    <a:pt x="49" y="73"/>
                    <a:pt x="49" y="73"/>
                  </a:cubicBezTo>
                  <a:cubicBezTo>
                    <a:pt x="50" y="74"/>
                    <a:pt x="50" y="75"/>
                    <a:pt x="49" y="76"/>
                  </a:cubicBezTo>
                  <a:cubicBezTo>
                    <a:pt x="38" y="81"/>
                    <a:pt x="38" y="81"/>
                    <a:pt x="38" y="81"/>
                  </a:cubicBezTo>
                  <a:cubicBezTo>
                    <a:pt x="32" y="94"/>
                    <a:pt x="32" y="94"/>
                    <a:pt x="32" y="94"/>
                  </a:cubicBezTo>
                  <a:cubicBezTo>
                    <a:pt x="32" y="96"/>
                    <a:pt x="30" y="96"/>
                    <a:pt x="29" y="94"/>
                  </a:cubicBezTo>
                  <a:cubicBezTo>
                    <a:pt x="24" y="81"/>
                    <a:pt x="24" y="81"/>
                    <a:pt x="24" y="81"/>
                  </a:cubicBezTo>
                  <a:cubicBezTo>
                    <a:pt x="13" y="76"/>
                    <a:pt x="13" y="76"/>
                    <a:pt x="13" y="76"/>
                  </a:cubicBezTo>
                  <a:cubicBezTo>
                    <a:pt x="11" y="75"/>
                    <a:pt x="11" y="74"/>
                    <a:pt x="13" y="73"/>
                  </a:cubicBezTo>
                  <a:cubicBezTo>
                    <a:pt x="24" y="68"/>
                    <a:pt x="24" y="68"/>
                    <a:pt x="24" y="68"/>
                  </a:cubicBezTo>
                  <a:cubicBezTo>
                    <a:pt x="29" y="54"/>
                    <a:pt x="29" y="54"/>
                    <a:pt x="29" y="54"/>
                  </a:cubicBezTo>
                  <a:cubicBezTo>
                    <a:pt x="30" y="53"/>
                    <a:pt x="32" y="53"/>
                    <a:pt x="32" y="54"/>
                  </a:cubicBezTo>
                  <a:close/>
                  <a:moveTo>
                    <a:pt x="118" y="26"/>
                  </a:moveTo>
                  <a:cubicBezTo>
                    <a:pt x="123" y="40"/>
                    <a:pt x="123" y="40"/>
                    <a:pt x="123" y="40"/>
                  </a:cubicBezTo>
                  <a:cubicBezTo>
                    <a:pt x="134" y="45"/>
                    <a:pt x="134" y="45"/>
                    <a:pt x="134" y="45"/>
                  </a:cubicBezTo>
                  <a:cubicBezTo>
                    <a:pt x="136" y="46"/>
                    <a:pt x="136" y="47"/>
                    <a:pt x="134" y="48"/>
                  </a:cubicBezTo>
                  <a:cubicBezTo>
                    <a:pt x="123" y="53"/>
                    <a:pt x="123" y="53"/>
                    <a:pt x="123" y="53"/>
                  </a:cubicBezTo>
                  <a:cubicBezTo>
                    <a:pt x="118" y="66"/>
                    <a:pt x="118" y="66"/>
                    <a:pt x="118" y="66"/>
                  </a:cubicBezTo>
                  <a:cubicBezTo>
                    <a:pt x="117" y="68"/>
                    <a:pt x="115" y="68"/>
                    <a:pt x="115" y="66"/>
                  </a:cubicBezTo>
                  <a:cubicBezTo>
                    <a:pt x="109" y="53"/>
                    <a:pt x="109" y="53"/>
                    <a:pt x="109" y="53"/>
                  </a:cubicBezTo>
                  <a:cubicBezTo>
                    <a:pt x="98" y="48"/>
                    <a:pt x="98" y="48"/>
                    <a:pt x="98" y="48"/>
                  </a:cubicBezTo>
                  <a:cubicBezTo>
                    <a:pt x="97" y="47"/>
                    <a:pt x="97" y="46"/>
                    <a:pt x="98" y="45"/>
                  </a:cubicBezTo>
                  <a:cubicBezTo>
                    <a:pt x="109" y="40"/>
                    <a:pt x="109" y="40"/>
                    <a:pt x="109" y="40"/>
                  </a:cubicBezTo>
                  <a:cubicBezTo>
                    <a:pt x="115" y="26"/>
                    <a:pt x="115" y="26"/>
                    <a:pt x="115" y="26"/>
                  </a:cubicBezTo>
                  <a:cubicBezTo>
                    <a:pt x="115" y="25"/>
                    <a:pt x="117" y="25"/>
                    <a:pt x="118" y="26"/>
                  </a:cubicBezTo>
                  <a:close/>
                </a:path>
              </a:pathLst>
            </a:custGeom>
            <a:solidFill>
              <a:srgbClr val="333333"/>
            </a:solidFill>
            <a:ln>
              <a:noFill/>
            </a:ln>
          </p:spPr>
          <p:txBody>
            <a:bodyPr vert="horz" wrap="square" lIns="91392" tIns="45696" rIns="91392" bIns="45696" numCol="1" anchor="t" anchorCtr="0" compatLnSpc="1">
              <a:prstTxWarp prst="textNoShape">
                <a:avLst/>
              </a:prstTxWarp>
            </a:bodyPr>
            <a:lstStyle/>
            <a:p>
              <a:pPr defTabSz="913943"/>
              <a:endParaRPr lang="en-IN" sz="1799">
                <a:solidFill>
                  <a:srgbClr val="000000"/>
                </a:solidFill>
                <a:latin typeface="EYInterstate Light" panose="02000506000000020004" pitchFamily="2" charset="0"/>
              </a:endParaRPr>
            </a:p>
          </p:txBody>
        </p:sp>
      </p:grpSp>
      <p:graphicFrame>
        <p:nvGraphicFramePr>
          <p:cNvPr id="34" name="Table 33">
            <a:extLst>
              <a:ext uri="{FF2B5EF4-FFF2-40B4-BE49-F238E27FC236}">
                <a16:creationId xmlns:a16="http://schemas.microsoft.com/office/drawing/2014/main" id="{FEB7C91C-AFEF-4BFA-BCE4-D16A289284FB}"/>
              </a:ext>
            </a:extLst>
          </p:cNvPr>
          <p:cNvGraphicFramePr>
            <a:graphicFrameLocks noGrp="1"/>
          </p:cNvGraphicFramePr>
          <p:nvPr>
            <p:extLst>
              <p:ext uri="{D42A27DB-BD31-4B8C-83A1-F6EECF244321}">
                <p14:modId xmlns:p14="http://schemas.microsoft.com/office/powerpoint/2010/main" val="3682346556"/>
              </p:ext>
            </p:extLst>
          </p:nvPr>
        </p:nvGraphicFramePr>
        <p:xfrm>
          <a:off x="4531131" y="1893026"/>
          <a:ext cx="4020247" cy="377912"/>
        </p:xfrm>
        <a:graphic>
          <a:graphicData uri="http://schemas.openxmlformats.org/drawingml/2006/table">
            <a:tbl>
              <a:tblPr firstRow="1" bandRow="1">
                <a:tableStyleId>{5C22544A-7EE6-4342-B048-85BDC9FD1C3A}</a:tableStyleId>
              </a:tblPr>
              <a:tblGrid>
                <a:gridCol w="670041">
                  <a:extLst>
                    <a:ext uri="{9D8B030D-6E8A-4147-A177-3AD203B41FA5}">
                      <a16:colId xmlns:a16="http://schemas.microsoft.com/office/drawing/2014/main" val="20000"/>
                    </a:ext>
                  </a:extLst>
                </a:gridCol>
                <a:gridCol w="542231">
                  <a:extLst>
                    <a:ext uri="{9D8B030D-6E8A-4147-A177-3AD203B41FA5}">
                      <a16:colId xmlns:a16="http://schemas.microsoft.com/office/drawing/2014/main" val="20001"/>
                    </a:ext>
                  </a:extLst>
                </a:gridCol>
                <a:gridCol w="629371">
                  <a:extLst>
                    <a:ext uri="{9D8B030D-6E8A-4147-A177-3AD203B41FA5}">
                      <a16:colId xmlns:a16="http://schemas.microsoft.com/office/drawing/2014/main" val="20002"/>
                    </a:ext>
                  </a:extLst>
                </a:gridCol>
                <a:gridCol w="590665">
                  <a:extLst>
                    <a:ext uri="{9D8B030D-6E8A-4147-A177-3AD203B41FA5}">
                      <a16:colId xmlns:a16="http://schemas.microsoft.com/office/drawing/2014/main" val="20003"/>
                    </a:ext>
                  </a:extLst>
                </a:gridCol>
                <a:gridCol w="694160">
                  <a:extLst>
                    <a:ext uri="{9D8B030D-6E8A-4147-A177-3AD203B41FA5}">
                      <a16:colId xmlns:a16="http://schemas.microsoft.com/office/drawing/2014/main" val="20004"/>
                    </a:ext>
                  </a:extLst>
                </a:gridCol>
                <a:gridCol w="893779">
                  <a:extLst>
                    <a:ext uri="{9D8B030D-6E8A-4147-A177-3AD203B41FA5}">
                      <a16:colId xmlns:a16="http://schemas.microsoft.com/office/drawing/2014/main" val="20005"/>
                    </a:ext>
                  </a:extLst>
                </a:gridCol>
              </a:tblGrid>
              <a:tr h="188878">
                <a:tc>
                  <a:txBody>
                    <a:bodyPr/>
                    <a:lstStyle/>
                    <a:p>
                      <a:pPr algn="ctr"/>
                      <a:r>
                        <a:rPr lang="en-IN" sz="1000" b="0" err="1">
                          <a:solidFill>
                            <a:schemeClr val="tx1"/>
                          </a:solidFill>
                        </a:rPr>
                        <a:t>Cobre</a:t>
                      </a:r>
                      <a:endParaRPr lang="en-IN" sz="1000" b="0">
                        <a:solidFill>
                          <a:schemeClr val="tx1"/>
                        </a:solidFill>
                      </a:endParaRPr>
                    </a:p>
                  </a:txBody>
                  <a:tcPr marL="18278" marR="18278" marT="18278" marB="18278">
                    <a:lnL w="12700" cmpd="sng">
                      <a:noFill/>
                    </a:lnL>
                    <a:lnR w="6350" cap="flat" cmpd="sng" algn="ctr">
                      <a:solidFill>
                        <a:schemeClr val="tx2"/>
                      </a:solidFill>
                      <a:prstDash val="solid"/>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IN" sz="1000" b="0">
                          <a:solidFill>
                            <a:schemeClr val="tx1"/>
                          </a:solidFill>
                        </a:rPr>
                        <a:t>Plata</a:t>
                      </a:r>
                    </a:p>
                  </a:txBody>
                  <a:tcPr marL="18278" marR="18278" marT="18278" marB="1827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IN" sz="1000" b="0">
                          <a:solidFill>
                            <a:schemeClr val="tx1"/>
                          </a:solidFill>
                        </a:rPr>
                        <a:t>Zinc</a:t>
                      </a:r>
                    </a:p>
                  </a:txBody>
                  <a:tcPr marL="18278" marR="18278" marT="18278" marB="1827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IN" sz="1000" b="0" err="1">
                          <a:solidFill>
                            <a:schemeClr val="tx1"/>
                          </a:solidFill>
                        </a:rPr>
                        <a:t>Plomo</a:t>
                      </a:r>
                      <a:endParaRPr lang="en-IN" sz="1000" b="0">
                        <a:solidFill>
                          <a:schemeClr val="tx1"/>
                        </a:solidFill>
                      </a:endParaRPr>
                    </a:p>
                  </a:txBody>
                  <a:tcPr marL="18278" marR="18278" marT="18278" marB="1827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IN" sz="1000" b="0" err="1">
                          <a:solidFill>
                            <a:schemeClr val="tx1"/>
                          </a:solidFill>
                        </a:rPr>
                        <a:t>Molibdeno</a:t>
                      </a:r>
                      <a:endParaRPr lang="en-IN" sz="1000" b="0">
                        <a:solidFill>
                          <a:schemeClr val="tx1"/>
                        </a:solidFill>
                      </a:endParaRPr>
                    </a:p>
                  </a:txBody>
                  <a:tcPr marL="18278" marR="18278" marT="18278" marB="1827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IN" sz="1000" b="0">
                          <a:solidFill>
                            <a:schemeClr val="tx1"/>
                          </a:solidFill>
                        </a:rPr>
                        <a:t>Plomo</a:t>
                      </a:r>
                    </a:p>
                  </a:txBody>
                  <a:tcPr marL="18278" marR="18278" marT="18278" marB="1827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188878">
                <a:tc>
                  <a:txBody>
                    <a:bodyPr/>
                    <a:lstStyle/>
                    <a:p>
                      <a:pPr algn="ctr"/>
                      <a:r>
                        <a:rPr lang="en-IN" sz="1000">
                          <a:solidFill>
                            <a:srgbClr val="646464"/>
                          </a:solidFill>
                        </a:rPr>
                        <a:t>1</a:t>
                      </a:r>
                    </a:p>
                  </a:txBody>
                  <a:tcPr marL="18278" marR="18278" marT="18278" marB="18278">
                    <a:lnL w="12700" cmpd="sng">
                      <a:noFill/>
                    </a:lnL>
                    <a:lnR w="6350" cap="flat" cmpd="sng" algn="ctr">
                      <a:solidFill>
                        <a:schemeClr val="accent6"/>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000">
                          <a:solidFill>
                            <a:srgbClr val="646464"/>
                          </a:solidFill>
                        </a:rPr>
                        <a:t>7</a:t>
                      </a:r>
                    </a:p>
                  </a:txBody>
                  <a:tcPr marL="18278" marR="18278" marT="18278" marB="18278">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000">
                          <a:solidFill>
                            <a:srgbClr val="646464"/>
                          </a:solidFill>
                        </a:rPr>
                        <a:t>8</a:t>
                      </a:r>
                    </a:p>
                  </a:txBody>
                  <a:tcPr marL="18278" marR="18278" marT="18278" marB="18278">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000">
                          <a:solidFill>
                            <a:srgbClr val="646464"/>
                          </a:solidFill>
                        </a:rPr>
                        <a:t>5</a:t>
                      </a:r>
                    </a:p>
                  </a:txBody>
                  <a:tcPr marL="18278" marR="18278" marT="18278" marB="18278">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000">
                          <a:solidFill>
                            <a:srgbClr val="646464"/>
                          </a:solidFill>
                        </a:rPr>
                        <a:t>6</a:t>
                      </a:r>
                    </a:p>
                  </a:txBody>
                  <a:tcPr marL="18278" marR="18278" marT="18278" marB="18278">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000">
                          <a:solidFill>
                            <a:srgbClr val="646464"/>
                          </a:solidFill>
                        </a:rPr>
                        <a:t>5</a:t>
                      </a:r>
                    </a:p>
                  </a:txBody>
                  <a:tcPr marL="18278" marR="18278" marT="18278" marB="18278">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cxnSp>
        <p:nvCxnSpPr>
          <p:cNvPr id="35" name="Straight Connector 34">
            <a:extLst>
              <a:ext uri="{FF2B5EF4-FFF2-40B4-BE49-F238E27FC236}">
                <a16:creationId xmlns:a16="http://schemas.microsoft.com/office/drawing/2014/main" id="{E7E67BB7-73E2-4B14-B639-D11C9943D8F2}"/>
              </a:ext>
            </a:extLst>
          </p:cNvPr>
          <p:cNvCxnSpPr>
            <a:cxnSpLocks/>
          </p:cNvCxnSpPr>
          <p:nvPr/>
        </p:nvCxnSpPr>
        <p:spPr>
          <a:xfrm>
            <a:off x="3923149" y="2372911"/>
            <a:ext cx="4638620" cy="0"/>
          </a:xfrm>
          <a:prstGeom prst="line">
            <a:avLst/>
          </a:prstGeom>
          <a:ln w="6350">
            <a:solidFill>
              <a:schemeClr val="accent6"/>
            </a:solidFill>
            <a:prstDash val="dash"/>
            <a:tailEnd type="non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B1C64971-0189-4C97-A39D-930D622F9FEF}"/>
              </a:ext>
            </a:extLst>
          </p:cNvPr>
          <p:cNvGrpSpPr/>
          <p:nvPr/>
        </p:nvGrpSpPr>
        <p:grpSpPr>
          <a:xfrm>
            <a:off x="3893729" y="2615935"/>
            <a:ext cx="438357" cy="438357"/>
            <a:chOff x="609919" y="2357219"/>
            <a:chExt cx="438585" cy="438585"/>
          </a:xfrm>
        </p:grpSpPr>
        <p:sp>
          <p:nvSpPr>
            <p:cNvPr id="37" name="Oval 36">
              <a:extLst>
                <a:ext uri="{FF2B5EF4-FFF2-40B4-BE49-F238E27FC236}">
                  <a16:creationId xmlns:a16="http://schemas.microsoft.com/office/drawing/2014/main" id="{9B5C9135-8AB2-47B9-8103-8AA621F7C5C1}"/>
                </a:ext>
              </a:extLst>
            </p:cNvPr>
            <p:cNvSpPr/>
            <p:nvPr/>
          </p:nvSpPr>
          <p:spPr>
            <a:xfrm>
              <a:off x="609919" y="2357219"/>
              <a:ext cx="438585" cy="438585"/>
            </a:xfrm>
            <a:prstGeom prst="ellipse">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45696" rIns="45696" rtlCol="0" anchor="t" anchorCtr="0"/>
            <a:lstStyle/>
            <a:p>
              <a:pPr marL="228486" indent="-228486" algn="ctr" defTabSz="913943">
                <a:spcAft>
                  <a:spcPts val="600"/>
                </a:spcAft>
                <a:buClr>
                  <a:srgbClr val="FFE600"/>
                </a:buClr>
                <a:buSzPct val="70000"/>
                <a:buFont typeface="Arial" pitchFamily="34" charset="0"/>
                <a:buChar char="►"/>
              </a:pPr>
              <a:endParaRPr lang="en-IN" sz="999" err="1">
                <a:solidFill>
                  <a:srgbClr val="646464"/>
                </a:solidFill>
                <a:latin typeface="EYInterstate Light" panose="02000506000000020004" pitchFamily="2" charset="0"/>
              </a:endParaRPr>
            </a:p>
          </p:txBody>
        </p:sp>
        <p:sp>
          <p:nvSpPr>
            <p:cNvPr id="38" name="Freeform 23">
              <a:extLst>
                <a:ext uri="{FF2B5EF4-FFF2-40B4-BE49-F238E27FC236}">
                  <a16:creationId xmlns:a16="http://schemas.microsoft.com/office/drawing/2014/main" id="{3641326E-ED06-4D2A-8C8A-32F9ECDD3187}"/>
                </a:ext>
              </a:extLst>
            </p:cNvPr>
            <p:cNvSpPr>
              <a:spLocks noEditPoints="1"/>
            </p:cNvSpPr>
            <p:nvPr/>
          </p:nvSpPr>
          <p:spPr bwMode="auto">
            <a:xfrm>
              <a:off x="694038" y="2437872"/>
              <a:ext cx="270346" cy="277278"/>
            </a:xfrm>
            <a:custGeom>
              <a:avLst/>
              <a:gdLst>
                <a:gd name="T0" fmla="*/ 332 w 336"/>
                <a:gd name="T1" fmla="*/ 223 h 345"/>
                <a:gd name="T2" fmla="*/ 108 w 336"/>
                <a:gd name="T3" fmla="*/ 0 h 345"/>
                <a:gd name="T4" fmla="*/ 252 w 336"/>
                <a:gd name="T5" fmla="*/ 68 h 345"/>
                <a:gd name="T6" fmla="*/ 272 w 336"/>
                <a:gd name="T7" fmla="*/ 72 h 345"/>
                <a:gd name="T8" fmla="*/ 222 w 336"/>
                <a:gd name="T9" fmla="*/ 97 h 345"/>
                <a:gd name="T10" fmla="*/ 20 w 336"/>
                <a:gd name="T11" fmla="*/ 331 h 345"/>
                <a:gd name="T12" fmla="*/ 222 w 336"/>
                <a:gd name="T13" fmla="*/ 97 h 345"/>
                <a:gd name="T14" fmla="*/ 181 w 336"/>
                <a:gd name="T15" fmla="*/ 221 h 345"/>
                <a:gd name="T16" fmla="*/ 249 w 336"/>
                <a:gd name="T17" fmla="*/ 226 h 345"/>
                <a:gd name="T18" fmla="*/ 264 w 336"/>
                <a:gd name="T19" fmla="*/ 227 h 345"/>
                <a:gd name="T20" fmla="*/ 180 w 336"/>
                <a:gd name="T21" fmla="*/ 283 h 345"/>
                <a:gd name="T22" fmla="*/ 236 w 336"/>
                <a:gd name="T23" fmla="*/ 343 h 345"/>
                <a:gd name="T24" fmla="*/ 304 w 336"/>
                <a:gd name="T25" fmla="*/ 319 h 345"/>
                <a:gd name="T26" fmla="*/ 296 w 336"/>
                <a:gd name="T27" fmla="*/ 339 h 345"/>
                <a:gd name="T28" fmla="*/ 336 w 336"/>
                <a:gd name="T29" fmla="*/ 303 h 345"/>
                <a:gd name="T30" fmla="*/ 324 w 336"/>
                <a:gd name="T31" fmla="*/ 271 h 345"/>
                <a:gd name="T32" fmla="*/ 302 w 336"/>
                <a:gd name="T33" fmla="*/ 256 h 345"/>
                <a:gd name="T34" fmla="*/ 289 w 336"/>
                <a:gd name="T35" fmla="*/ 249 h 345"/>
                <a:gd name="T36" fmla="*/ 168 w 336"/>
                <a:gd name="T37" fmla="*/ 227 h 345"/>
                <a:gd name="T38" fmla="*/ 144 w 336"/>
                <a:gd name="T39" fmla="*/ 243 h 345"/>
                <a:gd name="T40" fmla="*/ 161 w 336"/>
                <a:gd name="T41" fmla="*/ 248 h 345"/>
                <a:gd name="T42" fmla="*/ 194 w 336"/>
                <a:gd name="T43" fmla="*/ 255 h 345"/>
                <a:gd name="T44" fmla="*/ 201 w 336"/>
                <a:gd name="T45" fmla="*/ 244 h 345"/>
                <a:gd name="T46" fmla="*/ 164 w 336"/>
                <a:gd name="T47" fmla="*/ 255 h 345"/>
                <a:gd name="T48" fmla="*/ 112 w 336"/>
                <a:gd name="T49" fmla="*/ 275 h 345"/>
                <a:gd name="T50" fmla="*/ 100 w 336"/>
                <a:gd name="T51" fmla="*/ 291 h 345"/>
                <a:gd name="T52" fmla="*/ 110 w 336"/>
                <a:gd name="T53" fmla="*/ 305 h 345"/>
                <a:gd name="T54" fmla="*/ 92 w 336"/>
                <a:gd name="T55" fmla="*/ 307 h 345"/>
                <a:gd name="T56" fmla="*/ 140 w 336"/>
                <a:gd name="T57" fmla="*/ 335 h 345"/>
                <a:gd name="T58" fmla="*/ 173 w 336"/>
                <a:gd name="T59" fmla="*/ 319 h 345"/>
                <a:gd name="T60" fmla="*/ 178 w 336"/>
                <a:gd name="T61" fmla="*/ 275 h 345"/>
                <a:gd name="T62" fmla="*/ 164 w 336"/>
                <a:gd name="T63" fmla="*/ 25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6" h="345">
                  <a:moveTo>
                    <a:pt x="108" y="0"/>
                  </a:moveTo>
                  <a:cubicBezTo>
                    <a:pt x="212" y="64"/>
                    <a:pt x="268" y="124"/>
                    <a:pt x="332" y="223"/>
                  </a:cubicBezTo>
                  <a:cubicBezTo>
                    <a:pt x="320" y="171"/>
                    <a:pt x="304" y="124"/>
                    <a:pt x="252" y="80"/>
                  </a:cubicBezTo>
                  <a:cubicBezTo>
                    <a:pt x="208" y="32"/>
                    <a:pt x="164" y="12"/>
                    <a:pt x="108" y="0"/>
                  </a:cubicBezTo>
                  <a:close/>
                  <a:moveTo>
                    <a:pt x="260" y="60"/>
                  </a:moveTo>
                  <a:cubicBezTo>
                    <a:pt x="252" y="68"/>
                    <a:pt x="252" y="68"/>
                    <a:pt x="252" y="68"/>
                  </a:cubicBezTo>
                  <a:cubicBezTo>
                    <a:pt x="255" y="72"/>
                    <a:pt x="260" y="76"/>
                    <a:pt x="264" y="80"/>
                  </a:cubicBezTo>
                  <a:cubicBezTo>
                    <a:pt x="272" y="72"/>
                    <a:pt x="272" y="72"/>
                    <a:pt x="272" y="72"/>
                  </a:cubicBezTo>
                  <a:lnTo>
                    <a:pt x="260" y="60"/>
                  </a:lnTo>
                  <a:close/>
                  <a:moveTo>
                    <a:pt x="222" y="97"/>
                  </a:moveTo>
                  <a:cubicBezTo>
                    <a:pt x="0" y="311"/>
                    <a:pt x="0" y="311"/>
                    <a:pt x="0" y="311"/>
                  </a:cubicBezTo>
                  <a:cubicBezTo>
                    <a:pt x="20" y="331"/>
                    <a:pt x="20" y="331"/>
                    <a:pt x="20" y="331"/>
                  </a:cubicBezTo>
                  <a:cubicBezTo>
                    <a:pt x="235" y="110"/>
                    <a:pt x="235" y="110"/>
                    <a:pt x="235" y="110"/>
                  </a:cubicBezTo>
                  <a:cubicBezTo>
                    <a:pt x="231" y="105"/>
                    <a:pt x="226" y="101"/>
                    <a:pt x="222" y="97"/>
                  </a:cubicBezTo>
                  <a:close/>
                  <a:moveTo>
                    <a:pt x="196" y="199"/>
                  </a:moveTo>
                  <a:cubicBezTo>
                    <a:pt x="181" y="221"/>
                    <a:pt x="181" y="221"/>
                    <a:pt x="181" y="221"/>
                  </a:cubicBezTo>
                  <a:cubicBezTo>
                    <a:pt x="188" y="227"/>
                    <a:pt x="200" y="235"/>
                    <a:pt x="210" y="241"/>
                  </a:cubicBezTo>
                  <a:cubicBezTo>
                    <a:pt x="225" y="236"/>
                    <a:pt x="238" y="231"/>
                    <a:pt x="249" y="226"/>
                  </a:cubicBezTo>
                  <a:cubicBezTo>
                    <a:pt x="235" y="217"/>
                    <a:pt x="206" y="206"/>
                    <a:pt x="196" y="199"/>
                  </a:cubicBezTo>
                  <a:close/>
                  <a:moveTo>
                    <a:pt x="264" y="227"/>
                  </a:moveTo>
                  <a:cubicBezTo>
                    <a:pt x="248" y="235"/>
                    <a:pt x="228" y="243"/>
                    <a:pt x="204" y="251"/>
                  </a:cubicBezTo>
                  <a:cubicBezTo>
                    <a:pt x="200" y="263"/>
                    <a:pt x="192" y="279"/>
                    <a:pt x="180" y="283"/>
                  </a:cubicBezTo>
                  <a:cubicBezTo>
                    <a:pt x="188" y="311"/>
                    <a:pt x="176" y="335"/>
                    <a:pt x="176" y="343"/>
                  </a:cubicBezTo>
                  <a:cubicBezTo>
                    <a:pt x="201" y="345"/>
                    <a:pt x="219" y="344"/>
                    <a:pt x="236" y="343"/>
                  </a:cubicBezTo>
                  <a:cubicBezTo>
                    <a:pt x="256" y="323"/>
                    <a:pt x="256" y="323"/>
                    <a:pt x="256" y="323"/>
                  </a:cubicBezTo>
                  <a:cubicBezTo>
                    <a:pt x="276" y="319"/>
                    <a:pt x="290" y="320"/>
                    <a:pt x="304" y="319"/>
                  </a:cubicBezTo>
                  <a:cubicBezTo>
                    <a:pt x="275" y="325"/>
                    <a:pt x="261" y="333"/>
                    <a:pt x="252" y="341"/>
                  </a:cubicBezTo>
                  <a:cubicBezTo>
                    <a:pt x="265" y="340"/>
                    <a:pt x="279" y="339"/>
                    <a:pt x="296" y="339"/>
                  </a:cubicBezTo>
                  <a:cubicBezTo>
                    <a:pt x="332" y="323"/>
                    <a:pt x="332" y="323"/>
                    <a:pt x="332" y="323"/>
                  </a:cubicBezTo>
                  <a:cubicBezTo>
                    <a:pt x="336" y="303"/>
                    <a:pt x="336" y="303"/>
                    <a:pt x="336" y="303"/>
                  </a:cubicBezTo>
                  <a:cubicBezTo>
                    <a:pt x="324" y="287"/>
                    <a:pt x="324" y="287"/>
                    <a:pt x="324" y="287"/>
                  </a:cubicBezTo>
                  <a:cubicBezTo>
                    <a:pt x="324" y="271"/>
                    <a:pt x="324" y="271"/>
                    <a:pt x="324" y="271"/>
                  </a:cubicBezTo>
                  <a:cubicBezTo>
                    <a:pt x="316" y="259"/>
                    <a:pt x="316" y="259"/>
                    <a:pt x="316" y="259"/>
                  </a:cubicBezTo>
                  <a:cubicBezTo>
                    <a:pt x="302" y="256"/>
                    <a:pt x="302" y="256"/>
                    <a:pt x="302" y="256"/>
                  </a:cubicBezTo>
                  <a:cubicBezTo>
                    <a:pt x="289" y="264"/>
                    <a:pt x="263" y="271"/>
                    <a:pt x="236" y="271"/>
                  </a:cubicBezTo>
                  <a:cubicBezTo>
                    <a:pt x="254" y="267"/>
                    <a:pt x="279" y="257"/>
                    <a:pt x="289" y="249"/>
                  </a:cubicBezTo>
                  <a:lnTo>
                    <a:pt x="264" y="227"/>
                  </a:lnTo>
                  <a:close/>
                  <a:moveTo>
                    <a:pt x="168" y="227"/>
                  </a:moveTo>
                  <a:cubicBezTo>
                    <a:pt x="156" y="231"/>
                    <a:pt x="156" y="231"/>
                    <a:pt x="156" y="231"/>
                  </a:cubicBezTo>
                  <a:cubicBezTo>
                    <a:pt x="144" y="243"/>
                    <a:pt x="144" y="243"/>
                    <a:pt x="144" y="243"/>
                  </a:cubicBezTo>
                  <a:cubicBezTo>
                    <a:pt x="144" y="257"/>
                    <a:pt x="144" y="257"/>
                    <a:pt x="144" y="257"/>
                  </a:cubicBezTo>
                  <a:cubicBezTo>
                    <a:pt x="149" y="254"/>
                    <a:pt x="154" y="250"/>
                    <a:pt x="161" y="248"/>
                  </a:cubicBezTo>
                  <a:cubicBezTo>
                    <a:pt x="168" y="246"/>
                    <a:pt x="177" y="249"/>
                    <a:pt x="183" y="252"/>
                  </a:cubicBezTo>
                  <a:cubicBezTo>
                    <a:pt x="187" y="253"/>
                    <a:pt x="191" y="255"/>
                    <a:pt x="194" y="255"/>
                  </a:cubicBezTo>
                  <a:cubicBezTo>
                    <a:pt x="195" y="253"/>
                    <a:pt x="196" y="251"/>
                    <a:pt x="196" y="249"/>
                  </a:cubicBezTo>
                  <a:cubicBezTo>
                    <a:pt x="197" y="247"/>
                    <a:pt x="199" y="245"/>
                    <a:pt x="201" y="244"/>
                  </a:cubicBezTo>
                  <a:cubicBezTo>
                    <a:pt x="187" y="240"/>
                    <a:pt x="176" y="233"/>
                    <a:pt x="168" y="227"/>
                  </a:cubicBezTo>
                  <a:close/>
                  <a:moveTo>
                    <a:pt x="164" y="255"/>
                  </a:moveTo>
                  <a:cubicBezTo>
                    <a:pt x="151" y="260"/>
                    <a:pt x="144" y="267"/>
                    <a:pt x="132" y="275"/>
                  </a:cubicBezTo>
                  <a:cubicBezTo>
                    <a:pt x="112" y="275"/>
                    <a:pt x="112" y="275"/>
                    <a:pt x="112" y="275"/>
                  </a:cubicBezTo>
                  <a:cubicBezTo>
                    <a:pt x="100" y="283"/>
                    <a:pt x="100" y="283"/>
                    <a:pt x="100" y="283"/>
                  </a:cubicBezTo>
                  <a:cubicBezTo>
                    <a:pt x="100" y="291"/>
                    <a:pt x="100" y="291"/>
                    <a:pt x="100" y="291"/>
                  </a:cubicBezTo>
                  <a:cubicBezTo>
                    <a:pt x="114" y="295"/>
                    <a:pt x="129" y="294"/>
                    <a:pt x="148" y="287"/>
                  </a:cubicBezTo>
                  <a:cubicBezTo>
                    <a:pt x="136" y="295"/>
                    <a:pt x="130" y="299"/>
                    <a:pt x="110" y="305"/>
                  </a:cubicBezTo>
                  <a:cubicBezTo>
                    <a:pt x="97" y="302"/>
                    <a:pt x="97" y="302"/>
                    <a:pt x="97" y="302"/>
                  </a:cubicBezTo>
                  <a:cubicBezTo>
                    <a:pt x="92" y="307"/>
                    <a:pt x="92" y="307"/>
                    <a:pt x="92" y="307"/>
                  </a:cubicBezTo>
                  <a:cubicBezTo>
                    <a:pt x="92" y="323"/>
                    <a:pt x="92" y="323"/>
                    <a:pt x="92" y="323"/>
                  </a:cubicBezTo>
                  <a:cubicBezTo>
                    <a:pt x="108" y="327"/>
                    <a:pt x="124" y="335"/>
                    <a:pt x="140" y="335"/>
                  </a:cubicBezTo>
                  <a:cubicBezTo>
                    <a:pt x="149" y="335"/>
                    <a:pt x="161" y="335"/>
                    <a:pt x="170" y="333"/>
                  </a:cubicBezTo>
                  <a:cubicBezTo>
                    <a:pt x="171" y="328"/>
                    <a:pt x="172" y="323"/>
                    <a:pt x="173" y="319"/>
                  </a:cubicBezTo>
                  <a:cubicBezTo>
                    <a:pt x="175" y="309"/>
                    <a:pt x="176" y="298"/>
                    <a:pt x="172" y="285"/>
                  </a:cubicBezTo>
                  <a:cubicBezTo>
                    <a:pt x="171" y="281"/>
                    <a:pt x="174" y="277"/>
                    <a:pt x="178" y="275"/>
                  </a:cubicBezTo>
                  <a:cubicBezTo>
                    <a:pt x="184" y="272"/>
                    <a:pt x="187" y="268"/>
                    <a:pt x="190" y="263"/>
                  </a:cubicBezTo>
                  <a:cubicBezTo>
                    <a:pt x="181" y="261"/>
                    <a:pt x="174" y="255"/>
                    <a:pt x="164" y="255"/>
                  </a:cubicBezTo>
                  <a:close/>
                </a:path>
              </a:pathLst>
            </a:custGeom>
            <a:solidFill>
              <a:srgbClr val="333333"/>
            </a:solidFill>
            <a:ln>
              <a:noFill/>
            </a:ln>
          </p:spPr>
          <p:txBody>
            <a:bodyPr vert="horz" wrap="square" lIns="91392" tIns="45696" rIns="91392" bIns="45696" numCol="1" anchor="t" anchorCtr="0" compatLnSpc="1">
              <a:prstTxWarp prst="textNoShape">
                <a:avLst/>
              </a:prstTxWarp>
            </a:bodyPr>
            <a:lstStyle/>
            <a:p>
              <a:pPr defTabSz="913943"/>
              <a:endParaRPr lang="en-IN" sz="999">
                <a:solidFill>
                  <a:srgbClr val="000000"/>
                </a:solidFill>
                <a:latin typeface="EYInterstate Light" panose="02000506000000020004" pitchFamily="2" charset="0"/>
              </a:endParaRPr>
            </a:p>
          </p:txBody>
        </p:sp>
      </p:grpSp>
      <p:sp>
        <p:nvSpPr>
          <p:cNvPr id="39" name="Rectangle 38">
            <a:extLst>
              <a:ext uri="{FF2B5EF4-FFF2-40B4-BE49-F238E27FC236}">
                <a16:creationId xmlns:a16="http://schemas.microsoft.com/office/drawing/2014/main" id="{B232E119-A5E9-4EA8-9D97-D7D8B5A2194D}"/>
              </a:ext>
            </a:extLst>
          </p:cNvPr>
          <p:cNvSpPr/>
          <p:nvPr/>
        </p:nvSpPr>
        <p:spPr>
          <a:xfrm>
            <a:off x="4436347" y="2671622"/>
            <a:ext cx="4242664" cy="307520"/>
          </a:xfrm>
          <a:prstGeom prst="rect">
            <a:avLst/>
          </a:prstGeom>
        </p:spPr>
        <p:txBody>
          <a:bodyPr wrap="square" lIns="0" tIns="0" rIns="0" bIns="0">
            <a:spAutoFit/>
          </a:bodyPr>
          <a:lstStyle/>
          <a:p>
            <a:pPr defTabSz="913943"/>
            <a:r>
              <a:rPr lang="en-US" sz="999">
                <a:solidFill>
                  <a:srgbClr val="646464"/>
                </a:solidFill>
                <a:latin typeface="EYInterstate Light" panose="02000506000000020004" pitchFamily="2" charset="0"/>
                <a:ea typeface="Calibri" panose="020F0502020204030204" pitchFamily="34" charset="0"/>
              </a:rPr>
              <a:t>Freeport, Anglo American, Rio Tinto, Glencore, Vale, Barrick, </a:t>
            </a:r>
            <a:r>
              <a:rPr lang="en-US" sz="999" err="1">
                <a:solidFill>
                  <a:srgbClr val="646464"/>
                </a:solidFill>
                <a:latin typeface="EYInterstate Light" panose="02000506000000020004" pitchFamily="2" charset="0"/>
                <a:ea typeface="Calibri" panose="020F0502020204030204" pitchFamily="34" charset="0"/>
              </a:rPr>
              <a:t>Hudbay</a:t>
            </a:r>
            <a:r>
              <a:rPr lang="en-US" sz="999">
                <a:solidFill>
                  <a:srgbClr val="646464"/>
                </a:solidFill>
                <a:latin typeface="EYInterstate Light" panose="02000506000000020004" pitchFamily="2" charset="0"/>
                <a:ea typeface="Calibri" panose="020F0502020204030204" pitchFamily="34" charset="0"/>
              </a:rPr>
              <a:t>, Gold Fields, </a:t>
            </a:r>
            <a:r>
              <a:rPr lang="en-US" sz="999" err="1">
                <a:solidFill>
                  <a:srgbClr val="646464"/>
                </a:solidFill>
                <a:latin typeface="EYInterstate Light" panose="02000506000000020004" pitchFamily="2" charset="0"/>
                <a:ea typeface="Calibri" panose="020F0502020204030204" pitchFamily="34" charset="0"/>
              </a:rPr>
              <a:t>Panamerican</a:t>
            </a:r>
            <a:r>
              <a:rPr lang="en-US" sz="999">
                <a:solidFill>
                  <a:srgbClr val="646464"/>
                </a:solidFill>
                <a:latin typeface="EYInterstate Light" panose="02000506000000020004" pitchFamily="2" charset="0"/>
                <a:ea typeface="Calibri" panose="020F0502020204030204" pitchFamily="34" charset="0"/>
              </a:rPr>
              <a:t> Silver, Chinalco, MMG</a:t>
            </a:r>
          </a:p>
        </p:txBody>
      </p:sp>
      <p:cxnSp>
        <p:nvCxnSpPr>
          <p:cNvPr id="40" name="Straight Connector 39">
            <a:extLst>
              <a:ext uri="{FF2B5EF4-FFF2-40B4-BE49-F238E27FC236}">
                <a16:creationId xmlns:a16="http://schemas.microsoft.com/office/drawing/2014/main" id="{23A333DA-CF25-4CF8-8B2E-DE19ED2D3D49}"/>
              </a:ext>
            </a:extLst>
          </p:cNvPr>
          <p:cNvCxnSpPr>
            <a:cxnSpLocks/>
          </p:cNvCxnSpPr>
          <p:nvPr/>
        </p:nvCxnSpPr>
        <p:spPr>
          <a:xfrm flipV="1">
            <a:off x="3874242" y="3250051"/>
            <a:ext cx="4687527" cy="3753"/>
          </a:xfrm>
          <a:prstGeom prst="line">
            <a:avLst/>
          </a:prstGeom>
          <a:ln w="6350">
            <a:solidFill>
              <a:schemeClr val="accent6"/>
            </a:solidFill>
            <a:prstDash val="dash"/>
            <a:tailEnd type="non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FB977115-9654-428E-97CD-D37D957D014B}"/>
              </a:ext>
            </a:extLst>
          </p:cNvPr>
          <p:cNvGrpSpPr/>
          <p:nvPr/>
        </p:nvGrpSpPr>
        <p:grpSpPr>
          <a:xfrm>
            <a:off x="3880514" y="3546977"/>
            <a:ext cx="438357" cy="438357"/>
            <a:chOff x="609919" y="2956302"/>
            <a:chExt cx="438585" cy="438585"/>
          </a:xfrm>
        </p:grpSpPr>
        <p:sp>
          <p:nvSpPr>
            <p:cNvPr id="42" name="Freeform 27">
              <a:extLst>
                <a:ext uri="{FF2B5EF4-FFF2-40B4-BE49-F238E27FC236}">
                  <a16:creationId xmlns:a16="http://schemas.microsoft.com/office/drawing/2014/main" id="{BDDFE912-506B-4AC1-8A2E-B0F517A6646B}"/>
                </a:ext>
              </a:extLst>
            </p:cNvPr>
            <p:cNvSpPr>
              <a:spLocks noEditPoints="1"/>
            </p:cNvSpPr>
            <p:nvPr/>
          </p:nvSpPr>
          <p:spPr bwMode="auto">
            <a:xfrm>
              <a:off x="652576" y="3093638"/>
              <a:ext cx="353270" cy="163912"/>
            </a:xfrm>
            <a:custGeom>
              <a:avLst/>
              <a:gdLst>
                <a:gd name="T0" fmla="*/ 212 w 250"/>
                <a:gd name="T1" fmla="*/ 17 h 114"/>
                <a:gd name="T2" fmla="*/ 169 w 250"/>
                <a:gd name="T3" fmla="*/ 8 h 114"/>
                <a:gd name="T4" fmla="*/ 164 w 250"/>
                <a:gd name="T5" fmla="*/ 15 h 114"/>
                <a:gd name="T6" fmla="*/ 139 w 250"/>
                <a:gd name="T7" fmla="*/ 12 h 114"/>
                <a:gd name="T8" fmla="*/ 126 w 250"/>
                <a:gd name="T9" fmla="*/ 8 h 114"/>
                <a:gd name="T10" fmla="*/ 125 w 250"/>
                <a:gd name="T11" fmla="*/ 8 h 114"/>
                <a:gd name="T12" fmla="*/ 112 w 250"/>
                <a:gd name="T13" fmla="*/ 12 h 114"/>
                <a:gd name="T14" fmla="*/ 87 w 250"/>
                <a:gd name="T15" fmla="*/ 15 h 114"/>
                <a:gd name="T16" fmla="*/ 82 w 250"/>
                <a:gd name="T17" fmla="*/ 8 h 114"/>
                <a:gd name="T18" fmla="*/ 39 w 250"/>
                <a:gd name="T19" fmla="*/ 17 h 114"/>
                <a:gd name="T20" fmla="*/ 0 w 250"/>
                <a:gd name="T21" fmla="*/ 65 h 114"/>
                <a:gd name="T22" fmla="*/ 88 w 250"/>
                <a:gd name="T23" fmla="*/ 91 h 114"/>
                <a:gd name="T24" fmla="*/ 98 w 250"/>
                <a:gd name="T25" fmla="*/ 84 h 114"/>
                <a:gd name="T26" fmla="*/ 104 w 250"/>
                <a:gd name="T27" fmla="*/ 77 h 114"/>
                <a:gd name="T28" fmla="*/ 118 w 250"/>
                <a:gd name="T29" fmla="*/ 61 h 114"/>
                <a:gd name="T30" fmla="*/ 124 w 250"/>
                <a:gd name="T31" fmla="*/ 60 h 114"/>
                <a:gd name="T32" fmla="*/ 125 w 250"/>
                <a:gd name="T33" fmla="*/ 60 h 114"/>
                <a:gd name="T34" fmla="*/ 125 w 250"/>
                <a:gd name="T35" fmla="*/ 60 h 114"/>
                <a:gd name="T36" fmla="*/ 131 w 250"/>
                <a:gd name="T37" fmla="*/ 61 h 114"/>
                <a:gd name="T38" fmla="*/ 145 w 250"/>
                <a:gd name="T39" fmla="*/ 77 h 114"/>
                <a:gd name="T40" fmla="*/ 152 w 250"/>
                <a:gd name="T41" fmla="*/ 84 h 114"/>
                <a:gd name="T42" fmla="*/ 162 w 250"/>
                <a:gd name="T43" fmla="*/ 91 h 114"/>
                <a:gd name="T44" fmla="*/ 249 w 250"/>
                <a:gd name="T45" fmla="*/ 65 h 114"/>
                <a:gd name="T46" fmla="*/ 82 w 250"/>
                <a:gd name="T47" fmla="*/ 78 h 114"/>
                <a:gd name="T48" fmla="*/ 12 w 250"/>
                <a:gd name="T49" fmla="*/ 65 h 114"/>
                <a:gd name="T50" fmla="*/ 48 w 250"/>
                <a:gd name="T51" fmla="*/ 29 h 114"/>
                <a:gd name="T52" fmla="*/ 82 w 250"/>
                <a:gd name="T53" fmla="*/ 78 h 114"/>
                <a:gd name="T54" fmla="*/ 125 w 250"/>
                <a:gd name="T55" fmla="*/ 50 h 114"/>
                <a:gd name="T56" fmla="*/ 125 w 250"/>
                <a:gd name="T57" fmla="*/ 19 h 114"/>
                <a:gd name="T58" fmla="*/ 141 w 250"/>
                <a:gd name="T59" fmla="*/ 35 h 114"/>
                <a:gd name="T60" fmla="*/ 202 w 250"/>
                <a:gd name="T61" fmla="*/ 102 h 114"/>
                <a:gd name="T62" fmla="*/ 165 w 250"/>
                <a:gd name="T63" fmla="*/ 65 h 114"/>
                <a:gd name="T64" fmla="*/ 208 w 250"/>
                <a:gd name="T65" fmla="*/ 29 h 114"/>
                <a:gd name="T66" fmla="*/ 202 w 250"/>
                <a:gd name="T67" fmla="*/ 102 h 114"/>
                <a:gd name="T68" fmla="*/ 36 w 250"/>
                <a:gd name="T69" fmla="*/ 51 h 114"/>
                <a:gd name="T70" fmla="*/ 28 w 250"/>
                <a:gd name="T71" fmla="*/ 82 h 114"/>
                <a:gd name="T72" fmla="*/ 43 w 250"/>
                <a:gd name="T73" fmla="*/ 42 h 114"/>
                <a:gd name="T74" fmla="*/ 51 w 250"/>
                <a:gd name="T75" fmla="*/ 82 h 114"/>
                <a:gd name="T76" fmla="*/ 43 w 250"/>
                <a:gd name="T77" fmla="*/ 42 h 114"/>
                <a:gd name="T78" fmla="*/ 67 w 250"/>
                <a:gd name="T79" fmla="*/ 62 h 114"/>
                <a:gd name="T80" fmla="*/ 59 w 250"/>
                <a:gd name="T81" fmla="*/ 82 h 114"/>
                <a:gd name="T82" fmla="*/ 184 w 250"/>
                <a:gd name="T83" fmla="*/ 51 h 114"/>
                <a:gd name="T84" fmla="*/ 192 w 250"/>
                <a:gd name="T85" fmla="*/ 82 h 114"/>
                <a:gd name="T86" fmla="*/ 184 w 250"/>
                <a:gd name="T87" fmla="*/ 51 h 114"/>
                <a:gd name="T88" fmla="*/ 207 w 250"/>
                <a:gd name="T89" fmla="*/ 42 h 114"/>
                <a:gd name="T90" fmla="*/ 199 w 250"/>
                <a:gd name="T91" fmla="*/ 82 h 114"/>
                <a:gd name="T92" fmla="*/ 215 w 250"/>
                <a:gd name="T93" fmla="*/ 62 h 114"/>
                <a:gd name="T94" fmla="*/ 223 w 250"/>
                <a:gd name="T95" fmla="*/ 82 h 114"/>
                <a:gd name="T96" fmla="*/ 215 w 250"/>
                <a:gd name="T97" fmla="*/ 6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0" h="114">
                  <a:moveTo>
                    <a:pt x="217" y="20"/>
                  </a:moveTo>
                  <a:cubicBezTo>
                    <a:pt x="215" y="19"/>
                    <a:pt x="213" y="18"/>
                    <a:pt x="212" y="17"/>
                  </a:cubicBezTo>
                  <a:cubicBezTo>
                    <a:pt x="205" y="10"/>
                    <a:pt x="197" y="4"/>
                    <a:pt x="187" y="2"/>
                  </a:cubicBezTo>
                  <a:cubicBezTo>
                    <a:pt x="180" y="0"/>
                    <a:pt x="174" y="2"/>
                    <a:pt x="169" y="8"/>
                  </a:cubicBezTo>
                  <a:cubicBezTo>
                    <a:pt x="167" y="10"/>
                    <a:pt x="165" y="12"/>
                    <a:pt x="164" y="15"/>
                  </a:cubicBezTo>
                  <a:cubicBezTo>
                    <a:pt x="164" y="15"/>
                    <a:pt x="164" y="15"/>
                    <a:pt x="164" y="15"/>
                  </a:cubicBezTo>
                  <a:cubicBezTo>
                    <a:pt x="163" y="18"/>
                    <a:pt x="159" y="20"/>
                    <a:pt x="156" y="19"/>
                  </a:cubicBezTo>
                  <a:cubicBezTo>
                    <a:pt x="150" y="18"/>
                    <a:pt x="144" y="15"/>
                    <a:pt x="139" y="12"/>
                  </a:cubicBezTo>
                  <a:cubicBezTo>
                    <a:pt x="135" y="9"/>
                    <a:pt x="131" y="8"/>
                    <a:pt x="126" y="8"/>
                  </a:cubicBezTo>
                  <a:cubicBezTo>
                    <a:pt x="126" y="8"/>
                    <a:pt x="126" y="8"/>
                    <a:pt x="126" y="8"/>
                  </a:cubicBezTo>
                  <a:cubicBezTo>
                    <a:pt x="125" y="8"/>
                    <a:pt x="125" y="8"/>
                    <a:pt x="125" y="8"/>
                  </a:cubicBezTo>
                  <a:cubicBezTo>
                    <a:pt x="125" y="8"/>
                    <a:pt x="125" y="8"/>
                    <a:pt x="125" y="8"/>
                  </a:cubicBezTo>
                  <a:cubicBezTo>
                    <a:pt x="125" y="8"/>
                    <a:pt x="125" y="8"/>
                    <a:pt x="125" y="8"/>
                  </a:cubicBezTo>
                  <a:cubicBezTo>
                    <a:pt x="120" y="8"/>
                    <a:pt x="115" y="9"/>
                    <a:pt x="112" y="12"/>
                  </a:cubicBezTo>
                  <a:cubicBezTo>
                    <a:pt x="107" y="15"/>
                    <a:pt x="101" y="17"/>
                    <a:pt x="95" y="19"/>
                  </a:cubicBezTo>
                  <a:cubicBezTo>
                    <a:pt x="91" y="20"/>
                    <a:pt x="88" y="18"/>
                    <a:pt x="87" y="15"/>
                  </a:cubicBezTo>
                  <a:cubicBezTo>
                    <a:pt x="87" y="15"/>
                    <a:pt x="87" y="15"/>
                    <a:pt x="87" y="15"/>
                  </a:cubicBezTo>
                  <a:cubicBezTo>
                    <a:pt x="85" y="12"/>
                    <a:pt x="83" y="10"/>
                    <a:pt x="82" y="8"/>
                  </a:cubicBezTo>
                  <a:cubicBezTo>
                    <a:pt x="77" y="2"/>
                    <a:pt x="71" y="0"/>
                    <a:pt x="64" y="2"/>
                  </a:cubicBezTo>
                  <a:cubicBezTo>
                    <a:pt x="54" y="4"/>
                    <a:pt x="47" y="10"/>
                    <a:pt x="39" y="17"/>
                  </a:cubicBezTo>
                  <a:cubicBezTo>
                    <a:pt x="37" y="18"/>
                    <a:pt x="35" y="19"/>
                    <a:pt x="33" y="20"/>
                  </a:cubicBezTo>
                  <a:cubicBezTo>
                    <a:pt x="14" y="26"/>
                    <a:pt x="1" y="44"/>
                    <a:pt x="0" y="65"/>
                  </a:cubicBezTo>
                  <a:cubicBezTo>
                    <a:pt x="0" y="92"/>
                    <a:pt x="21" y="114"/>
                    <a:pt x="48" y="114"/>
                  </a:cubicBezTo>
                  <a:cubicBezTo>
                    <a:pt x="65" y="114"/>
                    <a:pt x="79" y="105"/>
                    <a:pt x="88" y="91"/>
                  </a:cubicBezTo>
                  <a:cubicBezTo>
                    <a:pt x="89" y="89"/>
                    <a:pt x="91" y="87"/>
                    <a:pt x="94" y="86"/>
                  </a:cubicBezTo>
                  <a:cubicBezTo>
                    <a:pt x="96" y="85"/>
                    <a:pt x="98" y="84"/>
                    <a:pt x="98" y="84"/>
                  </a:cubicBezTo>
                  <a:cubicBezTo>
                    <a:pt x="98" y="84"/>
                    <a:pt x="98" y="84"/>
                    <a:pt x="98" y="84"/>
                  </a:cubicBezTo>
                  <a:cubicBezTo>
                    <a:pt x="100" y="82"/>
                    <a:pt x="103" y="80"/>
                    <a:pt x="104" y="77"/>
                  </a:cubicBezTo>
                  <a:cubicBezTo>
                    <a:pt x="105" y="76"/>
                    <a:pt x="106" y="74"/>
                    <a:pt x="106" y="72"/>
                  </a:cubicBezTo>
                  <a:cubicBezTo>
                    <a:pt x="107" y="66"/>
                    <a:pt x="112" y="62"/>
                    <a:pt x="118" y="61"/>
                  </a:cubicBezTo>
                  <a:cubicBezTo>
                    <a:pt x="120" y="60"/>
                    <a:pt x="122" y="60"/>
                    <a:pt x="124" y="60"/>
                  </a:cubicBezTo>
                  <a:cubicBezTo>
                    <a:pt x="124" y="60"/>
                    <a:pt x="124" y="60"/>
                    <a:pt x="124" y="60"/>
                  </a:cubicBezTo>
                  <a:cubicBezTo>
                    <a:pt x="124" y="60"/>
                    <a:pt x="124" y="60"/>
                    <a:pt x="124" y="60"/>
                  </a:cubicBezTo>
                  <a:cubicBezTo>
                    <a:pt x="125" y="60"/>
                    <a:pt x="125" y="60"/>
                    <a:pt x="125" y="60"/>
                  </a:cubicBezTo>
                  <a:cubicBezTo>
                    <a:pt x="125" y="60"/>
                    <a:pt x="125" y="60"/>
                    <a:pt x="125" y="60"/>
                  </a:cubicBezTo>
                  <a:cubicBezTo>
                    <a:pt x="125" y="60"/>
                    <a:pt x="125" y="60"/>
                    <a:pt x="125" y="60"/>
                  </a:cubicBezTo>
                  <a:cubicBezTo>
                    <a:pt x="125" y="60"/>
                    <a:pt x="125" y="60"/>
                    <a:pt x="125" y="60"/>
                  </a:cubicBezTo>
                  <a:cubicBezTo>
                    <a:pt x="127" y="60"/>
                    <a:pt x="129" y="60"/>
                    <a:pt x="131" y="61"/>
                  </a:cubicBezTo>
                  <a:cubicBezTo>
                    <a:pt x="137" y="62"/>
                    <a:pt x="142" y="66"/>
                    <a:pt x="143" y="72"/>
                  </a:cubicBezTo>
                  <a:cubicBezTo>
                    <a:pt x="144" y="74"/>
                    <a:pt x="145" y="75"/>
                    <a:pt x="145" y="77"/>
                  </a:cubicBezTo>
                  <a:cubicBezTo>
                    <a:pt x="147" y="80"/>
                    <a:pt x="149" y="82"/>
                    <a:pt x="152" y="84"/>
                  </a:cubicBezTo>
                  <a:cubicBezTo>
                    <a:pt x="152" y="84"/>
                    <a:pt x="152" y="84"/>
                    <a:pt x="152" y="84"/>
                  </a:cubicBezTo>
                  <a:cubicBezTo>
                    <a:pt x="152" y="84"/>
                    <a:pt x="154" y="85"/>
                    <a:pt x="156" y="86"/>
                  </a:cubicBezTo>
                  <a:cubicBezTo>
                    <a:pt x="158" y="87"/>
                    <a:pt x="160" y="88"/>
                    <a:pt x="162" y="91"/>
                  </a:cubicBezTo>
                  <a:cubicBezTo>
                    <a:pt x="171" y="104"/>
                    <a:pt x="185" y="114"/>
                    <a:pt x="201" y="114"/>
                  </a:cubicBezTo>
                  <a:cubicBezTo>
                    <a:pt x="228" y="114"/>
                    <a:pt x="250" y="92"/>
                    <a:pt x="249" y="65"/>
                  </a:cubicBezTo>
                  <a:cubicBezTo>
                    <a:pt x="250" y="44"/>
                    <a:pt x="236" y="26"/>
                    <a:pt x="217" y="20"/>
                  </a:cubicBezTo>
                  <a:close/>
                  <a:moveTo>
                    <a:pt x="82" y="78"/>
                  </a:moveTo>
                  <a:cubicBezTo>
                    <a:pt x="77" y="92"/>
                    <a:pt x="64" y="102"/>
                    <a:pt x="48" y="102"/>
                  </a:cubicBezTo>
                  <a:cubicBezTo>
                    <a:pt x="28" y="102"/>
                    <a:pt x="12" y="85"/>
                    <a:pt x="12" y="65"/>
                  </a:cubicBezTo>
                  <a:cubicBezTo>
                    <a:pt x="12" y="47"/>
                    <a:pt x="25" y="32"/>
                    <a:pt x="42" y="30"/>
                  </a:cubicBezTo>
                  <a:cubicBezTo>
                    <a:pt x="44" y="29"/>
                    <a:pt x="46" y="29"/>
                    <a:pt x="48" y="29"/>
                  </a:cubicBezTo>
                  <a:cubicBezTo>
                    <a:pt x="68" y="29"/>
                    <a:pt x="84" y="46"/>
                    <a:pt x="84" y="66"/>
                  </a:cubicBezTo>
                  <a:cubicBezTo>
                    <a:pt x="85" y="70"/>
                    <a:pt x="83" y="74"/>
                    <a:pt x="82" y="78"/>
                  </a:cubicBezTo>
                  <a:close/>
                  <a:moveTo>
                    <a:pt x="125" y="50"/>
                  </a:moveTo>
                  <a:cubicBezTo>
                    <a:pt x="125" y="50"/>
                    <a:pt x="125" y="50"/>
                    <a:pt x="125" y="50"/>
                  </a:cubicBezTo>
                  <a:cubicBezTo>
                    <a:pt x="116" y="50"/>
                    <a:pt x="110" y="43"/>
                    <a:pt x="110" y="34"/>
                  </a:cubicBezTo>
                  <a:cubicBezTo>
                    <a:pt x="110" y="26"/>
                    <a:pt x="116" y="19"/>
                    <a:pt x="125" y="19"/>
                  </a:cubicBezTo>
                  <a:cubicBezTo>
                    <a:pt x="125" y="19"/>
                    <a:pt x="125" y="19"/>
                    <a:pt x="125" y="19"/>
                  </a:cubicBezTo>
                  <a:cubicBezTo>
                    <a:pt x="134" y="19"/>
                    <a:pt x="141" y="26"/>
                    <a:pt x="141" y="35"/>
                  </a:cubicBezTo>
                  <a:cubicBezTo>
                    <a:pt x="141" y="44"/>
                    <a:pt x="134" y="50"/>
                    <a:pt x="125" y="50"/>
                  </a:cubicBezTo>
                  <a:close/>
                  <a:moveTo>
                    <a:pt x="202" y="102"/>
                  </a:moveTo>
                  <a:cubicBezTo>
                    <a:pt x="186" y="102"/>
                    <a:pt x="173" y="92"/>
                    <a:pt x="168" y="78"/>
                  </a:cubicBezTo>
                  <a:cubicBezTo>
                    <a:pt x="166" y="74"/>
                    <a:pt x="165" y="70"/>
                    <a:pt x="165" y="65"/>
                  </a:cubicBezTo>
                  <a:cubicBezTo>
                    <a:pt x="165" y="45"/>
                    <a:pt x="182" y="29"/>
                    <a:pt x="202" y="29"/>
                  </a:cubicBezTo>
                  <a:cubicBezTo>
                    <a:pt x="204" y="29"/>
                    <a:pt x="206" y="29"/>
                    <a:pt x="208" y="29"/>
                  </a:cubicBezTo>
                  <a:cubicBezTo>
                    <a:pt x="225" y="32"/>
                    <a:pt x="238" y="47"/>
                    <a:pt x="238" y="65"/>
                  </a:cubicBezTo>
                  <a:cubicBezTo>
                    <a:pt x="238" y="85"/>
                    <a:pt x="222" y="102"/>
                    <a:pt x="202" y="102"/>
                  </a:cubicBezTo>
                  <a:close/>
                  <a:moveTo>
                    <a:pt x="28" y="51"/>
                  </a:moveTo>
                  <a:cubicBezTo>
                    <a:pt x="36" y="51"/>
                    <a:pt x="36" y="51"/>
                    <a:pt x="36" y="51"/>
                  </a:cubicBezTo>
                  <a:cubicBezTo>
                    <a:pt x="36" y="82"/>
                    <a:pt x="36" y="82"/>
                    <a:pt x="36" y="82"/>
                  </a:cubicBezTo>
                  <a:cubicBezTo>
                    <a:pt x="28" y="82"/>
                    <a:pt x="28" y="82"/>
                    <a:pt x="28" y="82"/>
                  </a:cubicBezTo>
                  <a:lnTo>
                    <a:pt x="28" y="51"/>
                  </a:lnTo>
                  <a:close/>
                  <a:moveTo>
                    <a:pt x="43" y="42"/>
                  </a:moveTo>
                  <a:cubicBezTo>
                    <a:pt x="51" y="42"/>
                    <a:pt x="51" y="42"/>
                    <a:pt x="51" y="42"/>
                  </a:cubicBezTo>
                  <a:cubicBezTo>
                    <a:pt x="51" y="82"/>
                    <a:pt x="51" y="82"/>
                    <a:pt x="51" y="82"/>
                  </a:cubicBezTo>
                  <a:cubicBezTo>
                    <a:pt x="43" y="82"/>
                    <a:pt x="43" y="82"/>
                    <a:pt x="43" y="82"/>
                  </a:cubicBezTo>
                  <a:lnTo>
                    <a:pt x="43" y="42"/>
                  </a:lnTo>
                  <a:close/>
                  <a:moveTo>
                    <a:pt x="59" y="62"/>
                  </a:moveTo>
                  <a:cubicBezTo>
                    <a:pt x="67" y="62"/>
                    <a:pt x="67" y="62"/>
                    <a:pt x="67" y="62"/>
                  </a:cubicBezTo>
                  <a:cubicBezTo>
                    <a:pt x="67" y="82"/>
                    <a:pt x="67" y="82"/>
                    <a:pt x="67" y="82"/>
                  </a:cubicBezTo>
                  <a:cubicBezTo>
                    <a:pt x="59" y="82"/>
                    <a:pt x="59" y="82"/>
                    <a:pt x="59" y="82"/>
                  </a:cubicBezTo>
                  <a:lnTo>
                    <a:pt x="59" y="62"/>
                  </a:lnTo>
                  <a:close/>
                  <a:moveTo>
                    <a:pt x="184" y="51"/>
                  </a:moveTo>
                  <a:cubicBezTo>
                    <a:pt x="192" y="51"/>
                    <a:pt x="192" y="51"/>
                    <a:pt x="192" y="51"/>
                  </a:cubicBezTo>
                  <a:cubicBezTo>
                    <a:pt x="192" y="82"/>
                    <a:pt x="192" y="82"/>
                    <a:pt x="192" y="82"/>
                  </a:cubicBezTo>
                  <a:cubicBezTo>
                    <a:pt x="184" y="82"/>
                    <a:pt x="184" y="82"/>
                    <a:pt x="184" y="82"/>
                  </a:cubicBezTo>
                  <a:lnTo>
                    <a:pt x="184" y="51"/>
                  </a:lnTo>
                  <a:close/>
                  <a:moveTo>
                    <a:pt x="199" y="42"/>
                  </a:moveTo>
                  <a:cubicBezTo>
                    <a:pt x="207" y="42"/>
                    <a:pt x="207" y="42"/>
                    <a:pt x="207" y="42"/>
                  </a:cubicBezTo>
                  <a:cubicBezTo>
                    <a:pt x="207" y="82"/>
                    <a:pt x="207" y="82"/>
                    <a:pt x="207" y="82"/>
                  </a:cubicBezTo>
                  <a:cubicBezTo>
                    <a:pt x="199" y="82"/>
                    <a:pt x="199" y="82"/>
                    <a:pt x="199" y="82"/>
                  </a:cubicBezTo>
                  <a:lnTo>
                    <a:pt x="199" y="42"/>
                  </a:lnTo>
                  <a:close/>
                  <a:moveTo>
                    <a:pt x="215" y="62"/>
                  </a:moveTo>
                  <a:cubicBezTo>
                    <a:pt x="223" y="62"/>
                    <a:pt x="223" y="62"/>
                    <a:pt x="223" y="62"/>
                  </a:cubicBezTo>
                  <a:cubicBezTo>
                    <a:pt x="223" y="82"/>
                    <a:pt x="223" y="82"/>
                    <a:pt x="223" y="82"/>
                  </a:cubicBezTo>
                  <a:cubicBezTo>
                    <a:pt x="215" y="82"/>
                    <a:pt x="215" y="82"/>
                    <a:pt x="215" y="82"/>
                  </a:cubicBezTo>
                  <a:lnTo>
                    <a:pt x="215" y="6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defTabSz="913943"/>
              <a:endParaRPr lang="en-IN" sz="1799">
                <a:solidFill>
                  <a:srgbClr val="000000"/>
                </a:solidFill>
                <a:latin typeface="EYInterstate Light" panose="02000506000000020004" pitchFamily="2" charset="0"/>
              </a:endParaRPr>
            </a:p>
          </p:txBody>
        </p:sp>
        <p:sp>
          <p:nvSpPr>
            <p:cNvPr id="43" name="Oval 42">
              <a:extLst>
                <a:ext uri="{FF2B5EF4-FFF2-40B4-BE49-F238E27FC236}">
                  <a16:creationId xmlns:a16="http://schemas.microsoft.com/office/drawing/2014/main" id="{C320CEEC-9F99-458E-9FE2-C9541EDBDB0B}"/>
                </a:ext>
              </a:extLst>
            </p:cNvPr>
            <p:cNvSpPr/>
            <p:nvPr/>
          </p:nvSpPr>
          <p:spPr>
            <a:xfrm>
              <a:off x="609919" y="2956302"/>
              <a:ext cx="438585" cy="438585"/>
            </a:xfrm>
            <a:prstGeom prst="ellipse">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45696" rIns="45696" rtlCol="0" anchor="t" anchorCtr="0"/>
            <a:lstStyle/>
            <a:p>
              <a:pPr marL="228486" indent="-228486" algn="ctr" defTabSz="913943">
                <a:spcAft>
                  <a:spcPts val="600"/>
                </a:spcAft>
                <a:buClr>
                  <a:srgbClr val="FFE600"/>
                </a:buClr>
                <a:buSzPct val="70000"/>
                <a:buFont typeface="Arial" pitchFamily="34" charset="0"/>
                <a:buChar char="►"/>
              </a:pPr>
              <a:endParaRPr lang="en-IN" sz="999" err="1">
                <a:solidFill>
                  <a:srgbClr val="646464"/>
                </a:solidFill>
                <a:latin typeface="EYInterstate Light" panose="02000506000000020004" pitchFamily="2" charset="0"/>
              </a:endParaRPr>
            </a:p>
          </p:txBody>
        </p:sp>
      </p:grpSp>
      <p:graphicFrame>
        <p:nvGraphicFramePr>
          <p:cNvPr id="44" name="Table 43">
            <a:extLst>
              <a:ext uri="{FF2B5EF4-FFF2-40B4-BE49-F238E27FC236}">
                <a16:creationId xmlns:a16="http://schemas.microsoft.com/office/drawing/2014/main" id="{5DB2B4B3-2A72-4FFB-B21F-4B4B36FC4639}"/>
              </a:ext>
            </a:extLst>
          </p:cNvPr>
          <p:cNvGraphicFramePr>
            <a:graphicFrameLocks noGrp="1"/>
          </p:cNvGraphicFramePr>
          <p:nvPr>
            <p:extLst>
              <p:ext uri="{D42A27DB-BD31-4B8C-83A1-F6EECF244321}">
                <p14:modId xmlns:p14="http://schemas.microsoft.com/office/powerpoint/2010/main" val="2067068864"/>
              </p:ext>
            </p:extLst>
          </p:nvPr>
        </p:nvGraphicFramePr>
        <p:xfrm>
          <a:off x="4625603" y="3468899"/>
          <a:ext cx="3010306" cy="487584"/>
        </p:xfrm>
        <a:graphic>
          <a:graphicData uri="http://schemas.openxmlformats.org/drawingml/2006/table">
            <a:tbl>
              <a:tblPr firstRow="1" bandRow="1">
                <a:tableStyleId>{5C22544A-7EE6-4342-B048-85BDC9FD1C3A}</a:tableStyleId>
              </a:tblPr>
              <a:tblGrid>
                <a:gridCol w="2138107">
                  <a:extLst>
                    <a:ext uri="{9D8B030D-6E8A-4147-A177-3AD203B41FA5}">
                      <a16:colId xmlns:a16="http://schemas.microsoft.com/office/drawing/2014/main" val="20000"/>
                    </a:ext>
                  </a:extLst>
                </a:gridCol>
                <a:gridCol w="872199">
                  <a:extLst>
                    <a:ext uri="{9D8B030D-6E8A-4147-A177-3AD203B41FA5}">
                      <a16:colId xmlns:a16="http://schemas.microsoft.com/office/drawing/2014/main" val="20001"/>
                    </a:ext>
                  </a:extLst>
                </a:gridCol>
              </a:tblGrid>
              <a:tr h="243713">
                <a:tc>
                  <a:txBody>
                    <a:bodyPr/>
                    <a:lstStyle/>
                    <a:p>
                      <a:endParaRPr lang="en-IN" sz="1000">
                        <a:solidFill>
                          <a:schemeClr val="tx1"/>
                        </a:solidFill>
                      </a:endParaRPr>
                    </a:p>
                  </a:txBody>
                  <a:tcPr marL="45696" marR="45696" marT="45696" marB="45696">
                    <a:lnL w="12700" cmpd="sng">
                      <a:noFill/>
                    </a:lnL>
                    <a:lnR w="6350" cap="flat" cmpd="sng" algn="ctr">
                      <a:solidFill>
                        <a:schemeClr val="tx2"/>
                      </a:solidFill>
                      <a:prstDash val="solid"/>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IN" sz="1000">
                          <a:solidFill>
                            <a:schemeClr val="tx1"/>
                          </a:solidFill>
                        </a:rPr>
                        <a:t>2020</a:t>
                      </a:r>
                    </a:p>
                  </a:txBody>
                  <a:tcPr marL="45696" marR="45696" marT="45696" marB="4569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243713">
                <a:tc>
                  <a:txBody>
                    <a:bodyPr/>
                    <a:lstStyle/>
                    <a:p>
                      <a:r>
                        <a:rPr lang="en-IN" sz="1000" err="1">
                          <a:solidFill>
                            <a:schemeClr val="bg2"/>
                          </a:solidFill>
                        </a:rPr>
                        <a:t>Industria</a:t>
                      </a:r>
                      <a:r>
                        <a:rPr lang="en-IN" sz="1000">
                          <a:solidFill>
                            <a:schemeClr val="bg2"/>
                          </a:solidFill>
                        </a:rPr>
                        <a:t> </a:t>
                      </a:r>
                      <a:r>
                        <a:rPr lang="en-IN" sz="1000" err="1">
                          <a:solidFill>
                            <a:schemeClr val="bg2"/>
                          </a:solidFill>
                        </a:rPr>
                        <a:t>minera</a:t>
                      </a:r>
                      <a:r>
                        <a:rPr lang="en-IN" sz="1000">
                          <a:solidFill>
                            <a:schemeClr val="bg2"/>
                          </a:solidFill>
                        </a:rPr>
                        <a:t>, % de PIB</a:t>
                      </a:r>
                    </a:p>
                  </a:txBody>
                  <a:tcPr marL="45696" marR="45696" marT="45696" marB="45696">
                    <a:lnL w="12700" cmpd="sng">
                      <a:noFill/>
                    </a:lnL>
                    <a:lnR w="6350" cap="flat" cmpd="sng" algn="ctr">
                      <a:solidFill>
                        <a:schemeClr val="accent6"/>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IN" sz="1000">
                          <a:solidFill>
                            <a:schemeClr val="bg2"/>
                          </a:solidFill>
                        </a:rPr>
                        <a:t>      10%</a:t>
                      </a:r>
                    </a:p>
                  </a:txBody>
                  <a:tcPr marL="45696" marR="228481" marT="45696" marB="45696"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47" name="Straight Connector 46">
            <a:extLst>
              <a:ext uri="{FF2B5EF4-FFF2-40B4-BE49-F238E27FC236}">
                <a16:creationId xmlns:a16="http://schemas.microsoft.com/office/drawing/2014/main" id="{73C571FA-2F1F-4694-AA6E-886C2E08AED7}"/>
              </a:ext>
            </a:extLst>
          </p:cNvPr>
          <p:cNvCxnSpPr/>
          <p:nvPr/>
        </p:nvCxnSpPr>
        <p:spPr>
          <a:xfrm>
            <a:off x="8679010" y="1448831"/>
            <a:ext cx="0" cy="2925177"/>
          </a:xfrm>
          <a:prstGeom prst="line">
            <a:avLst/>
          </a:prstGeom>
          <a:ln w="6350">
            <a:solidFill>
              <a:srgbClr val="C0C0C0"/>
            </a:solidFill>
            <a:prstDash val="dash"/>
            <a:tailEnd type="none"/>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72329775-EFD7-4F77-81E1-E2D4C51D0E4E}"/>
              </a:ext>
            </a:extLst>
          </p:cNvPr>
          <p:cNvGrpSpPr/>
          <p:nvPr/>
        </p:nvGrpSpPr>
        <p:grpSpPr>
          <a:xfrm>
            <a:off x="8202221" y="6001743"/>
            <a:ext cx="3319821" cy="234797"/>
            <a:chOff x="6001102" y="5972892"/>
            <a:chExt cx="3500223" cy="234919"/>
          </a:xfrm>
        </p:grpSpPr>
        <p:sp>
          <p:nvSpPr>
            <p:cNvPr id="51" name="TextBox 50">
              <a:extLst>
                <a:ext uri="{FF2B5EF4-FFF2-40B4-BE49-F238E27FC236}">
                  <a16:creationId xmlns:a16="http://schemas.microsoft.com/office/drawing/2014/main" id="{046D6E4B-09A7-4C2B-89A2-1CD6FE76C79C}"/>
                </a:ext>
              </a:extLst>
            </p:cNvPr>
            <p:cNvSpPr txBox="1"/>
            <p:nvPr/>
          </p:nvSpPr>
          <p:spPr>
            <a:xfrm>
              <a:off x="6001103" y="6100033"/>
              <a:ext cx="3500222" cy="107778"/>
            </a:xfrm>
            <a:prstGeom prst="rect">
              <a:avLst/>
            </a:prstGeom>
          </p:spPr>
          <p:txBody>
            <a:bodyPr wrap="none" lIns="0" tIns="0" rIns="0" bIns="0">
              <a:spAutoFit/>
            </a:bodyPr>
            <a:lstStyle>
              <a:defPPr>
                <a:defRPr lang="en-US"/>
              </a:defPPr>
              <a:lvl1pPr defTabSz="946052">
                <a:defRPr sz="700">
                  <a:solidFill>
                    <a:srgbClr val="646464"/>
                  </a:solidFill>
                </a:defRPr>
              </a:lvl1pPr>
            </a:lstStyle>
            <a:p>
              <a:pPr defTabSz="945579"/>
              <a:r>
                <a:rPr lang="en-IN">
                  <a:latin typeface="EYInterstate Light" panose="02000506000000020004" pitchFamily="2" charset="0"/>
                </a:rPr>
                <a:t>**Source: Doing Business 2019 Banco Mundial: </a:t>
              </a:r>
              <a:r>
                <a:rPr lang="es-MX" err="1">
                  <a:hlinkClick r:id="rId2"/>
                </a:rPr>
                <a:t>Doing</a:t>
              </a:r>
              <a:r>
                <a:rPr lang="es-MX">
                  <a:hlinkClick r:id="rId2"/>
                </a:rPr>
                <a:t> Business 2019</a:t>
              </a:r>
              <a:r>
                <a:rPr lang="es-MX"/>
                <a:t> </a:t>
              </a:r>
              <a:r>
                <a:rPr lang="en-IN">
                  <a:latin typeface="EYInterstate Light" panose="02000506000000020004" pitchFamily="2" charset="0"/>
                </a:rPr>
                <a:t> (Nov, 2021)</a:t>
              </a:r>
            </a:p>
          </p:txBody>
        </p:sp>
        <p:sp>
          <p:nvSpPr>
            <p:cNvPr id="52" name="TextBox 51">
              <a:extLst>
                <a:ext uri="{FF2B5EF4-FFF2-40B4-BE49-F238E27FC236}">
                  <a16:creationId xmlns:a16="http://schemas.microsoft.com/office/drawing/2014/main" id="{EB330950-DCB9-469C-AD0D-C440C5DF5091}"/>
                </a:ext>
              </a:extLst>
            </p:cNvPr>
            <p:cNvSpPr txBox="1"/>
            <p:nvPr/>
          </p:nvSpPr>
          <p:spPr>
            <a:xfrm>
              <a:off x="6001102" y="5972892"/>
              <a:ext cx="3350905" cy="107778"/>
            </a:xfrm>
            <a:prstGeom prst="rect">
              <a:avLst/>
            </a:prstGeom>
          </p:spPr>
          <p:txBody>
            <a:bodyPr wrap="square" lIns="0" tIns="0" rIns="0" bIns="0">
              <a:spAutoFit/>
            </a:bodyPr>
            <a:lstStyle>
              <a:defPPr>
                <a:defRPr lang="en-US"/>
              </a:defPPr>
              <a:lvl1pPr defTabSz="946052">
                <a:defRPr sz="700">
                  <a:solidFill>
                    <a:srgbClr val="646464"/>
                  </a:solidFill>
                </a:defRPr>
              </a:lvl1pPr>
            </a:lstStyle>
            <a:p>
              <a:pPr defTabSz="945579"/>
              <a:r>
                <a:rPr lang="en-IN">
                  <a:latin typeface="EYInterstate Light" panose="02000506000000020004" pitchFamily="2" charset="0"/>
                </a:rPr>
                <a:t>*Source: Fraser Institute Survey of Mining Companies 2021</a:t>
              </a:r>
            </a:p>
          </p:txBody>
        </p:sp>
      </p:grpSp>
      <p:cxnSp>
        <p:nvCxnSpPr>
          <p:cNvPr id="69" name="Straight Connector 68">
            <a:extLst>
              <a:ext uri="{FF2B5EF4-FFF2-40B4-BE49-F238E27FC236}">
                <a16:creationId xmlns:a16="http://schemas.microsoft.com/office/drawing/2014/main" id="{D616A31D-14E1-4EA4-A758-58951A10BB34}"/>
              </a:ext>
            </a:extLst>
          </p:cNvPr>
          <p:cNvCxnSpPr/>
          <p:nvPr/>
        </p:nvCxnSpPr>
        <p:spPr>
          <a:xfrm>
            <a:off x="2007303" y="3679765"/>
            <a:ext cx="1385946" cy="0"/>
          </a:xfrm>
          <a:prstGeom prst="line">
            <a:avLst/>
          </a:prstGeom>
          <a:ln w="63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AFA1A15-CFA2-4A6B-9F2B-341D1E76CBC9}"/>
              </a:ext>
            </a:extLst>
          </p:cNvPr>
          <p:cNvCxnSpPr/>
          <p:nvPr/>
        </p:nvCxnSpPr>
        <p:spPr>
          <a:xfrm>
            <a:off x="8806643" y="2259182"/>
            <a:ext cx="2794594" cy="0"/>
          </a:xfrm>
          <a:prstGeom prst="line">
            <a:avLst/>
          </a:prstGeom>
          <a:ln w="63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3E906367-1FF5-4BCD-9657-A40A176D795B}"/>
              </a:ext>
            </a:extLst>
          </p:cNvPr>
          <p:cNvSpPr>
            <a:spLocks/>
          </p:cNvSpPr>
          <p:nvPr/>
        </p:nvSpPr>
        <p:spPr>
          <a:xfrm>
            <a:off x="8739178" y="4241157"/>
            <a:ext cx="2924269" cy="153760"/>
          </a:xfrm>
          <a:prstGeom prst="rect">
            <a:avLst/>
          </a:prstGeom>
        </p:spPr>
        <p:txBody>
          <a:bodyPr wrap="square" lIns="0" tIns="0" rIns="0" bIns="0">
            <a:spAutoFit/>
          </a:bodyPr>
          <a:lstStyle/>
          <a:p>
            <a:pPr defTabSz="913943"/>
            <a:r>
              <a:rPr lang="it-IT" sz="999" b="1">
                <a:solidFill>
                  <a:srgbClr val="646464"/>
                </a:solidFill>
                <a:latin typeface="EYInterstate Light" panose="02000506000000020004" pitchFamily="2" charset="0"/>
              </a:rPr>
              <a:t>Fuente: INEI, boletin estadistico minero de Perú </a:t>
            </a:r>
          </a:p>
        </p:txBody>
      </p:sp>
      <p:sp>
        <p:nvSpPr>
          <p:cNvPr id="77" name="Content Placeholder 1282">
            <a:extLst>
              <a:ext uri="{FF2B5EF4-FFF2-40B4-BE49-F238E27FC236}">
                <a16:creationId xmlns:a16="http://schemas.microsoft.com/office/drawing/2014/main" id="{D4478E17-725E-404D-9020-3873220C76B7}"/>
              </a:ext>
            </a:extLst>
          </p:cNvPr>
          <p:cNvSpPr txBox="1">
            <a:spLocks/>
          </p:cNvSpPr>
          <p:nvPr/>
        </p:nvSpPr>
        <p:spPr bwMode="gray">
          <a:xfrm>
            <a:off x="596161" y="1436926"/>
            <a:ext cx="3090145" cy="324688"/>
          </a:xfrm>
          <a:prstGeom prst="rect">
            <a:avLst/>
          </a:prstGeom>
          <a:solidFill>
            <a:srgbClr val="808080"/>
          </a:solidFill>
        </p:spPr>
        <p:txBody>
          <a:bodyPr vert="horz" wrap="none" lIns="45696" tIns="45696" rIns="45696" bIns="45696" rtlCol="0" anchor="ctr" anchorCtr="0">
            <a:noAutofit/>
          </a:bodyPr>
          <a:lstStyle>
            <a:lvl1pPr marL="0" indent="0" algn="l" defTabSz="1043056" rtl="0" eaLnBrk="1" latinLnBrk="0" hangingPunct="1">
              <a:spcBef>
                <a:spcPts val="0"/>
              </a:spcBef>
              <a:spcAft>
                <a:spcPts val="500"/>
              </a:spcAft>
              <a:buFont typeface="Arial" pitchFamily="34" charset="0"/>
              <a:buNone/>
              <a:defRPr sz="1000" kern="1200">
                <a:solidFill>
                  <a:srgbClr val="404040"/>
                </a:solidFill>
                <a:latin typeface="+mn-lt"/>
                <a:ea typeface="+mn-ea"/>
                <a:cs typeface="+mn-cs"/>
              </a:defRPr>
            </a:lvl1pPr>
            <a:lvl2pPr marL="0" indent="0" algn="l" defTabSz="1043056" rtl="0" eaLnBrk="1" latinLnBrk="0" hangingPunct="1">
              <a:spcBef>
                <a:spcPts val="200"/>
              </a:spcBef>
              <a:spcAft>
                <a:spcPts val="500"/>
              </a:spcAft>
              <a:buFontTx/>
              <a:buNone/>
              <a:defRPr sz="1400" b="1" kern="1200">
                <a:solidFill>
                  <a:srgbClr val="404040"/>
                </a:solidFill>
                <a:latin typeface="+mn-lt"/>
                <a:ea typeface="+mn-ea"/>
                <a:cs typeface="+mn-cs"/>
              </a:defRPr>
            </a:lvl2pPr>
            <a:lvl3pPr marL="0" indent="0" algn="l" defTabSz="1043056" rtl="0" eaLnBrk="1" latinLnBrk="0" hangingPunct="1">
              <a:spcBef>
                <a:spcPts val="200"/>
              </a:spcBef>
              <a:spcAft>
                <a:spcPts val="500"/>
              </a:spcAft>
              <a:buFontTx/>
              <a:buNone/>
              <a:defRPr sz="1200" b="1" kern="1200">
                <a:solidFill>
                  <a:srgbClr val="404040"/>
                </a:solidFill>
                <a:latin typeface="+mn-lt"/>
                <a:ea typeface="+mn-ea"/>
                <a:cs typeface="+mn-cs"/>
              </a:defRPr>
            </a:lvl3pPr>
            <a:lvl4pPr marL="177800" indent="-177800" algn="l" defTabSz="1043056" rtl="0" eaLnBrk="1" latinLnBrk="0" hangingPunct="1">
              <a:spcBef>
                <a:spcPts val="0"/>
              </a:spcBef>
              <a:spcAft>
                <a:spcPts val="500"/>
              </a:spcAft>
              <a:buSzPct val="70000"/>
              <a:buFont typeface="Arial" pitchFamily="34" charset="0"/>
              <a:buChar char="►"/>
              <a:defRPr sz="1000" kern="1200">
                <a:solidFill>
                  <a:srgbClr val="404040"/>
                </a:solidFill>
                <a:latin typeface="+mn-lt"/>
                <a:ea typeface="+mn-ea"/>
                <a:cs typeface="+mn-cs"/>
              </a:defRPr>
            </a:lvl4pPr>
            <a:lvl5pPr marL="342900" indent="-165100" algn="l" defTabSz="1043056" rtl="0" eaLnBrk="1" latinLnBrk="0" hangingPunct="1">
              <a:spcBef>
                <a:spcPts val="0"/>
              </a:spcBef>
              <a:spcAft>
                <a:spcPts val="500"/>
              </a:spcAft>
              <a:buSzPct val="70000"/>
              <a:buFont typeface="Arial" pitchFamily="34" charset="0"/>
              <a:buChar char="►"/>
              <a:defRPr sz="1000" kern="1200">
                <a:solidFill>
                  <a:srgbClr val="404040"/>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a:spcAft>
                <a:spcPts val="0"/>
              </a:spcAft>
            </a:pPr>
            <a:r>
              <a:rPr lang="en-US" sz="1199" b="1" err="1">
                <a:solidFill>
                  <a:srgbClr val="FFFFFF"/>
                </a:solidFill>
                <a:latin typeface="EYInterstate Light" panose="02000506000000020004" pitchFamily="2" charset="0"/>
              </a:rPr>
              <a:t>Información</a:t>
            </a:r>
            <a:r>
              <a:rPr lang="en-US" sz="1199" b="1">
                <a:solidFill>
                  <a:srgbClr val="FFFFFF"/>
                </a:solidFill>
                <a:latin typeface="EYInterstate Light" panose="02000506000000020004" pitchFamily="2" charset="0"/>
              </a:rPr>
              <a:t> General 2021</a:t>
            </a:r>
            <a:endParaRPr lang="en-US" sz="1199" b="1">
              <a:solidFill>
                <a:srgbClr val="FF0000"/>
              </a:solidFill>
              <a:latin typeface="EYInterstate Light" panose="02000506000000020004" pitchFamily="2" charset="0"/>
            </a:endParaRPr>
          </a:p>
        </p:txBody>
      </p:sp>
      <p:sp>
        <p:nvSpPr>
          <p:cNvPr id="79" name="Rectangle 78">
            <a:extLst>
              <a:ext uri="{FF2B5EF4-FFF2-40B4-BE49-F238E27FC236}">
                <a16:creationId xmlns:a16="http://schemas.microsoft.com/office/drawing/2014/main" id="{DF972D64-DFDE-4484-9749-98BA8DFC02F2}"/>
              </a:ext>
            </a:extLst>
          </p:cNvPr>
          <p:cNvSpPr>
            <a:spLocks/>
          </p:cNvSpPr>
          <p:nvPr/>
        </p:nvSpPr>
        <p:spPr>
          <a:xfrm>
            <a:off x="615500" y="4273279"/>
            <a:ext cx="2924275" cy="107666"/>
          </a:xfrm>
          <a:prstGeom prst="rect">
            <a:avLst/>
          </a:prstGeom>
        </p:spPr>
        <p:txBody>
          <a:bodyPr wrap="square" lIns="0" tIns="0" rIns="0" bIns="0">
            <a:spAutoFit/>
          </a:bodyPr>
          <a:lstStyle/>
          <a:p>
            <a:pPr defTabSz="913943"/>
            <a:r>
              <a:rPr lang="it-IT" sz="700" b="1">
                <a:solidFill>
                  <a:srgbClr val="646464"/>
                </a:solidFill>
                <a:latin typeface="EYInterstate Light" panose="02000506000000020004" pitchFamily="2" charset="0"/>
              </a:rPr>
              <a:t>Fuente: Banco Mundial, CIA y Forbes</a:t>
            </a:r>
          </a:p>
        </p:txBody>
      </p:sp>
      <p:grpSp>
        <p:nvGrpSpPr>
          <p:cNvPr id="83" name="Group 82">
            <a:extLst>
              <a:ext uri="{FF2B5EF4-FFF2-40B4-BE49-F238E27FC236}">
                <a16:creationId xmlns:a16="http://schemas.microsoft.com/office/drawing/2014/main" id="{AB25DCA3-D489-49D1-BBF2-D3E356C023C7}"/>
              </a:ext>
            </a:extLst>
          </p:cNvPr>
          <p:cNvGrpSpPr/>
          <p:nvPr/>
        </p:nvGrpSpPr>
        <p:grpSpPr>
          <a:xfrm>
            <a:off x="638360" y="5993735"/>
            <a:ext cx="6208828" cy="232544"/>
            <a:chOff x="475739" y="5960566"/>
            <a:chExt cx="6212064" cy="232665"/>
          </a:xfrm>
        </p:grpSpPr>
        <p:sp>
          <p:nvSpPr>
            <p:cNvPr id="84" name="Content Placeholder 1282">
              <a:extLst>
                <a:ext uri="{FF2B5EF4-FFF2-40B4-BE49-F238E27FC236}">
                  <a16:creationId xmlns:a16="http://schemas.microsoft.com/office/drawing/2014/main" id="{F24BEB44-DDC4-4AC5-8695-96F630728883}"/>
                </a:ext>
              </a:extLst>
            </p:cNvPr>
            <p:cNvSpPr txBox="1">
              <a:spLocks/>
            </p:cNvSpPr>
            <p:nvPr/>
          </p:nvSpPr>
          <p:spPr bwMode="gray">
            <a:xfrm>
              <a:off x="475739" y="6015343"/>
              <a:ext cx="553325" cy="123175"/>
            </a:xfrm>
            <a:prstGeom prst="rect">
              <a:avLst/>
            </a:prstGeom>
          </p:spPr>
          <p:txBody>
            <a:bodyPr vert="horz" wrap="none" lIns="0" tIns="0" rIns="0" bIns="0" rtlCol="0" anchor="t" anchorCtr="0">
              <a:spAutoFit/>
            </a:bodyPr>
            <a:lstStyle>
              <a:lvl1pPr marL="0" indent="0" algn="l" defTabSz="1043056" rtl="0" eaLnBrk="1" latinLnBrk="0" hangingPunct="1">
                <a:spcBef>
                  <a:spcPts val="0"/>
                </a:spcBef>
                <a:spcAft>
                  <a:spcPts val="500"/>
                </a:spcAft>
                <a:buFont typeface="Arial" pitchFamily="34" charset="0"/>
                <a:buNone/>
                <a:defRPr sz="1000" kern="1200">
                  <a:solidFill>
                    <a:srgbClr val="404040"/>
                  </a:solidFill>
                  <a:latin typeface="+mn-lt"/>
                  <a:ea typeface="+mn-ea"/>
                  <a:cs typeface="+mn-cs"/>
                </a:defRPr>
              </a:lvl1pPr>
              <a:lvl2pPr marL="0" indent="0" algn="l" defTabSz="1043056" rtl="0" eaLnBrk="1" latinLnBrk="0" hangingPunct="1">
                <a:spcBef>
                  <a:spcPts val="200"/>
                </a:spcBef>
                <a:spcAft>
                  <a:spcPts val="500"/>
                </a:spcAft>
                <a:buFontTx/>
                <a:buNone/>
                <a:defRPr sz="1400" b="1" kern="1200">
                  <a:solidFill>
                    <a:srgbClr val="404040"/>
                  </a:solidFill>
                  <a:latin typeface="+mn-lt"/>
                  <a:ea typeface="+mn-ea"/>
                  <a:cs typeface="+mn-cs"/>
                </a:defRPr>
              </a:lvl2pPr>
              <a:lvl3pPr marL="0" indent="0" algn="l" defTabSz="1043056" rtl="0" eaLnBrk="1" latinLnBrk="0" hangingPunct="1">
                <a:spcBef>
                  <a:spcPts val="200"/>
                </a:spcBef>
                <a:spcAft>
                  <a:spcPts val="500"/>
                </a:spcAft>
                <a:buFontTx/>
                <a:buNone/>
                <a:defRPr sz="1200" b="1" kern="1200">
                  <a:solidFill>
                    <a:srgbClr val="404040"/>
                  </a:solidFill>
                  <a:latin typeface="+mn-lt"/>
                  <a:ea typeface="+mn-ea"/>
                  <a:cs typeface="+mn-cs"/>
                </a:defRPr>
              </a:lvl3pPr>
              <a:lvl4pPr marL="177800" indent="-177800" algn="l" defTabSz="1043056" rtl="0" eaLnBrk="1" latinLnBrk="0" hangingPunct="1">
                <a:spcBef>
                  <a:spcPts val="0"/>
                </a:spcBef>
                <a:spcAft>
                  <a:spcPts val="500"/>
                </a:spcAft>
                <a:buSzPct val="70000"/>
                <a:buFont typeface="Arial" pitchFamily="34" charset="0"/>
                <a:buChar char="►"/>
                <a:defRPr sz="1000" kern="1200">
                  <a:solidFill>
                    <a:srgbClr val="404040"/>
                  </a:solidFill>
                  <a:latin typeface="+mn-lt"/>
                  <a:ea typeface="+mn-ea"/>
                  <a:cs typeface="+mn-cs"/>
                </a:defRPr>
              </a:lvl4pPr>
              <a:lvl5pPr marL="342900" indent="-165100" algn="l" defTabSz="1043056" rtl="0" eaLnBrk="1" latinLnBrk="0" hangingPunct="1">
                <a:spcBef>
                  <a:spcPts val="0"/>
                </a:spcBef>
                <a:spcAft>
                  <a:spcPts val="500"/>
                </a:spcAft>
                <a:buSzPct val="70000"/>
                <a:buFont typeface="Arial" pitchFamily="34" charset="0"/>
                <a:buChar char="►"/>
                <a:defRPr sz="1000" kern="1200">
                  <a:solidFill>
                    <a:srgbClr val="404040"/>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a:spcAft>
                  <a:spcPts val="0"/>
                </a:spcAft>
              </a:pPr>
              <a:r>
                <a:rPr lang="en-US" sz="800" b="1" err="1">
                  <a:solidFill>
                    <a:srgbClr val="646464"/>
                  </a:solidFill>
                  <a:latin typeface="EYInterstate Light" panose="02000506000000020004" pitchFamily="2" charset="0"/>
                </a:rPr>
                <a:t>Descripción</a:t>
              </a:r>
              <a:endParaRPr lang="en-US" sz="800" b="1">
                <a:solidFill>
                  <a:srgbClr val="646464"/>
                </a:solidFill>
                <a:latin typeface="EYInterstate Light" panose="02000506000000020004" pitchFamily="2" charset="0"/>
              </a:endParaRPr>
            </a:p>
          </p:txBody>
        </p:sp>
        <p:grpSp>
          <p:nvGrpSpPr>
            <p:cNvPr id="85" name="Group 84">
              <a:extLst>
                <a:ext uri="{FF2B5EF4-FFF2-40B4-BE49-F238E27FC236}">
                  <a16:creationId xmlns:a16="http://schemas.microsoft.com/office/drawing/2014/main" id="{383A7395-62D5-49F5-82FA-0E39DA7FB5B0}"/>
                </a:ext>
              </a:extLst>
            </p:cNvPr>
            <p:cNvGrpSpPr/>
            <p:nvPr/>
          </p:nvGrpSpPr>
          <p:grpSpPr>
            <a:xfrm>
              <a:off x="1107457" y="5960566"/>
              <a:ext cx="2336118" cy="232665"/>
              <a:chOff x="1107457" y="5960566"/>
              <a:chExt cx="2336118" cy="232665"/>
            </a:xfrm>
          </p:grpSpPr>
          <p:sp>
            <p:nvSpPr>
              <p:cNvPr id="96" name="Rectangle 95">
                <a:extLst>
                  <a:ext uri="{FF2B5EF4-FFF2-40B4-BE49-F238E27FC236}">
                    <a16:creationId xmlns:a16="http://schemas.microsoft.com/office/drawing/2014/main" id="{BBB934D0-B1D4-4620-9625-C7C8C1F1CB1C}"/>
                  </a:ext>
                </a:extLst>
              </p:cNvPr>
              <p:cNvSpPr/>
              <p:nvPr/>
            </p:nvSpPr>
            <p:spPr>
              <a:xfrm>
                <a:off x="1384247" y="6023037"/>
                <a:ext cx="2059328" cy="107778"/>
              </a:xfrm>
              <a:prstGeom prst="rect">
                <a:avLst/>
              </a:prstGeom>
            </p:spPr>
            <p:txBody>
              <a:bodyPr wrap="none" lIns="0" tIns="0" rIns="0" bIns="0">
                <a:spAutoFit/>
              </a:bodyPr>
              <a:lstStyle/>
              <a:p>
                <a:pPr defTabSz="945579"/>
                <a:r>
                  <a:rPr lang="es-MX" sz="700">
                    <a:solidFill>
                      <a:srgbClr val="646464"/>
                    </a:solidFill>
                    <a:latin typeface="EYInterstate Light" panose="02000506000000020004" pitchFamily="2" charset="0"/>
                  </a:rPr>
                  <a:t>Principales materias primas y clasificación mundial</a:t>
                </a:r>
              </a:p>
            </p:txBody>
          </p:sp>
          <p:grpSp>
            <p:nvGrpSpPr>
              <p:cNvPr id="97" name="Group 96">
                <a:extLst>
                  <a:ext uri="{FF2B5EF4-FFF2-40B4-BE49-F238E27FC236}">
                    <a16:creationId xmlns:a16="http://schemas.microsoft.com/office/drawing/2014/main" id="{31E1117B-3461-47DC-8AAE-B31652F63895}"/>
                  </a:ext>
                </a:extLst>
              </p:cNvPr>
              <p:cNvGrpSpPr/>
              <p:nvPr/>
            </p:nvGrpSpPr>
            <p:grpSpPr>
              <a:xfrm>
                <a:off x="1107457" y="5960566"/>
                <a:ext cx="232665" cy="232665"/>
                <a:chOff x="1107457" y="5960566"/>
                <a:chExt cx="232665" cy="232665"/>
              </a:xfrm>
            </p:grpSpPr>
            <p:sp>
              <p:nvSpPr>
                <p:cNvPr id="98" name="Oval 97">
                  <a:extLst>
                    <a:ext uri="{FF2B5EF4-FFF2-40B4-BE49-F238E27FC236}">
                      <a16:creationId xmlns:a16="http://schemas.microsoft.com/office/drawing/2014/main" id="{FAA6D24E-C46E-4AF4-B422-FAF52C12507C}"/>
                    </a:ext>
                  </a:extLst>
                </p:cNvPr>
                <p:cNvSpPr/>
                <p:nvPr/>
              </p:nvSpPr>
              <p:spPr>
                <a:xfrm>
                  <a:off x="1107457" y="5960566"/>
                  <a:ext cx="232665" cy="232665"/>
                </a:xfrm>
                <a:prstGeom prst="ellipse">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45696" rIns="45696" rtlCol="0" anchor="t" anchorCtr="0"/>
                <a:lstStyle/>
                <a:p>
                  <a:pPr marL="228486" indent="-228486" algn="ctr">
                    <a:spcAft>
                      <a:spcPts val="600"/>
                    </a:spcAft>
                    <a:buClr>
                      <a:schemeClr val="accent2"/>
                    </a:buClr>
                    <a:buSzPct val="70000"/>
                    <a:buFont typeface="Arial" pitchFamily="34" charset="0"/>
                    <a:buChar char="►"/>
                  </a:pPr>
                  <a:endParaRPr lang="en-IN" sz="999">
                    <a:solidFill>
                      <a:schemeClr val="bg1"/>
                    </a:solidFill>
                    <a:latin typeface="EYInterstate Light" panose="02000506000000020004" pitchFamily="2" charset="0"/>
                  </a:endParaRPr>
                </a:p>
              </p:txBody>
            </p:sp>
            <p:sp>
              <p:nvSpPr>
                <p:cNvPr id="99" name="Freeform 19">
                  <a:extLst>
                    <a:ext uri="{FF2B5EF4-FFF2-40B4-BE49-F238E27FC236}">
                      <a16:creationId xmlns:a16="http://schemas.microsoft.com/office/drawing/2014/main" id="{D7D38ED6-9CC1-4D65-8D78-D46BBE98E34A}"/>
                    </a:ext>
                  </a:extLst>
                </p:cNvPr>
                <p:cNvSpPr>
                  <a:spLocks noEditPoints="1"/>
                </p:cNvSpPr>
                <p:nvPr/>
              </p:nvSpPr>
              <p:spPr bwMode="auto">
                <a:xfrm>
                  <a:off x="1152178" y="5997465"/>
                  <a:ext cx="143222" cy="158866"/>
                </a:xfrm>
                <a:custGeom>
                  <a:avLst/>
                  <a:gdLst>
                    <a:gd name="T0" fmla="*/ 136 w 198"/>
                    <a:gd name="T1" fmla="*/ 93 h 220"/>
                    <a:gd name="T2" fmla="*/ 67 w 198"/>
                    <a:gd name="T3" fmla="*/ 88 h 220"/>
                    <a:gd name="T4" fmla="*/ 53 w 198"/>
                    <a:gd name="T5" fmla="*/ 142 h 220"/>
                    <a:gd name="T6" fmla="*/ 58 w 198"/>
                    <a:gd name="T7" fmla="*/ 149 h 220"/>
                    <a:gd name="T8" fmla="*/ 144 w 198"/>
                    <a:gd name="T9" fmla="*/ 147 h 220"/>
                    <a:gd name="T10" fmla="*/ 65 w 198"/>
                    <a:gd name="T11" fmla="*/ 138 h 220"/>
                    <a:gd name="T12" fmla="*/ 73 w 198"/>
                    <a:gd name="T13" fmla="*/ 134 h 220"/>
                    <a:gd name="T14" fmla="*/ 127 w 198"/>
                    <a:gd name="T15" fmla="*/ 107 h 220"/>
                    <a:gd name="T16" fmla="*/ 65 w 198"/>
                    <a:gd name="T17" fmla="*/ 138 h 220"/>
                    <a:gd name="T18" fmla="*/ 84 w 198"/>
                    <a:gd name="T19" fmla="*/ 164 h 220"/>
                    <a:gd name="T20" fmla="*/ 15 w 198"/>
                    <a:gd name="T21" fmla="*/ 159 h 220"/>
                    <a:gd name="T22" fmla="*/ 1 w 198"/>
                    <a:gd name="T23" fmla="*/ 213 h 220"/>
                    <a:gd name="T24" fmla="*/ 6 w 198"/>
                    <a:gd name="T25" fmla="*/ 220 h 220"/>
                    <a:gd name="T26" fmla="*/ 92 w 198"/>
                    <a:gd name="T27" fmla="*/ 218 h 220"/>
                    <a:gd name="T28" fmla="*/ 13 w 198"/>
                    <a:gd name="T29" fmla="*/ 209 h 220"/>
                    <a:gd name="T30" fmla="*/ 21 w 198"/>
                    <a:gd name="T31" fmla="*/ 205 h 220"/>
                    <a:gd name="T32" fmla="*/ 75 w 198"/>
                    <a:gd name="T33" fmla="*/ 177 h 220"/>
                    <a:gd name="T34" fmla="*/ 13 w 198"/>
                    <a:gd name="T35" fmla="*/ 209 h 220"/>
                    <a:gd name="T36" fmla="*/ 188 w 198"/>
                    <a:gd name="T37" fmla="*/ 164 h 220"/>
                    <a:gd name="T38" fmla="*/ 120 w 198"/>
                    <a:gd name="T39" fmla="*/ 159 h 220"/>
                    <a:gd name="T40" fmla="*/ 105 w 198"/>
                    <a:gd name="T41" fmla="*/ 213 h 220"/>
                    <a:gd name="T42" fmla="*/ 110 w 198"/>
                    <a:gd name="T43" fmla="*/ 220 h 220"/>
                    <a:gd name="T44" fmla="*/ 196 w 198"/>
                    <a:gd name="T45" fmla="*/ 218 h 220"/>
                    <a:gd name="T46" fmla="*/ 117 w 198"/>
                    <a:gd name="T47" fmla="*/ 209 h 220"/>
                    <a:gd name="T48" fmla="*/ 126 w 198"/>
                    <a:gd name="T49" fmla="*/ 205 h 220"/>
                    <a:gd name="T50" fmla="*/ 180 w 198"/>
                    <a:gd name="T51" fmla="*/ 177 h 220"/>
                    <a:gd name="T52" fmla="*/ 117 w 198"/>
                    <a:gd name="T53" fmla="*/ 209 h 220"/>
                    <a:gd name="T54" fmla="*/ 68 w 198"/>
                    <a:gd name="T55" fmla="*/ 14 h 220"/>
                    <a:gd name="T56" fmla="*/ 80 w 198"/>
                    <a:gd name="T57" fmla="*/ 23 h 220"/>
                    <a:gd name="T58" fmla="*/ 63 w 198"/>
                    <a:gd name="T59" fmla="*/ 41 h 220"/>
                    <a:gd name="T60" fmla="*/ 54 w 198"/>
                    <a:gd name="T61" fmla="*/ 28 h 220"/>
                    <a:gd name="T62" fmla="*/ 43 w 198"/>
                    <a:gd name="T63" fmla="*/ 20 h 220"/>
                    <a:gd name="T64" fmla="*/ 60 w 198"/>
                    <a:gd name="T65" fmla="*/ 1 h 220"/>
                    <a:gd name="T66" fmla="*/ 32 w 198"/>
                    <a:gd name="T67" fmla="*/ 54 h 220"/>
                    <a:gd name="T68" fmla="*/ 49 w 198"/>
                    <a:gd name="T69" fmla="*/ 73 h 220"/>
                    <a:gd name="T70" fmla="*/ 38 w 198"/>
                    <a:gd name="T71" fmla="*/ 81 h 220"/>
                    <a:gd name="T72" fmla="*/ 29 w 198"/>
                    <a:gd name="T73" fmla="*/ 94 h 220"/>
                    <a:gd name="T74" fmla="*/ 13 w 198"/>
                    <a:gd name="T75" fmla="*/ 76 h 220"/>
                    <a:gd name="T76" fmla="*/ 24 w 198"/>
                    <a:gd name="T77" fmla="*/ 68 h 220"/>
                    <a:gd name="T78" fmla="*/ 32 w 198"/>
                    <a:gd name="T79" fmla="*/ 54 h 220"/>
                    <a:gd name="T80" fmla="*/ 123 w 198"/>
                    <a:gd name="T81" fmla="*/ 40 h 220"/>
                    <a:gd name="T82" fmla="*/ 134 w 198"/>
                    <a:gd name="T83" fmla="*/ 48 h 220"/>
                    <a:gd name="T84" fmla="*/ 118 w 198"/>
                    <a:gd name="T85" fmla="*/ 66 h 220"/>
                    <a:gd name="T86" fmla="*/ 109 w 198"/>
                    <a:gd name="T87" fmla="*/ 53 h 220"/>
                    <a:gd name="T88" fmla="*/ 98 w 198"/>
                    <a:gd name="T89" fmla="*/ 45 h 220"/>
                    <a:gd name="T90" fmla="*/ 115 w 198"/>
                    <a:gd name="T91" fmla="*/ 2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220">
                      <a:moveTo>
                        <a:pt x="145" y="142"/>
                      </a:moveTo>
                      <a:cubicBezTo>
                        <a:pt x="136" y="93"/>
                        <a:pt x="136" y="93"/>
                        <a:pt x="136" y="93"/>
                      </a:cubicBezTo>
                      <a:cubicBezTo>
                        <a:pt x="136" y="90"/>
                        <a:pt x="133" y="88"/>
                        <a:pt x="131" y="88"/>
                      </a:cubicBezTo>
                      <a:cubicBezTo>
                        <a:pt x="67" y="88"/>
                        <a:pt x="67" y="88"/>
                        <a:pt x="67" y="88"/>
                      </a:cubicBezTo>
                      <a:cubicBezTo>
                        <a:pt x="65" y="88"/>
                        <a:pt x="62" y="90"/>
                        <a:pt x="62" y="93"/>
                      </a:cubicBezTo>
                      <a:cubicBezTo>
                        <a:pt x="53" y="142"/>
                        <a:pt x="53" y="142"/>
                        <a:pt x="53" y="142"/>
                      </a:cubicBezTo>
                      <a:cubicBezTo>
                        <a:pt x="53" y="144"/>
                        <a:pt x="53" y="145"/>
                        <a:pt x="54" y="147"/>
                      </a:cubicBezTo>
                      <a:cubicBezTo>
                        <a:pt x="55" y="148"/>
                        <a:pt x="57" y="149"/>
                        <a:pt x="58" y="149"/>
                      </a:cubicBezTo>
                      <a:cubicBezTo>
                        <a:pt x="140" y="149"/>
                        <a:pt x="140" y="149"/>
                        <a:pt x="140" y="149"/>
                      </a:cubicBezTo>
                      <a:cubicBezTo>
                        <a:pt x="141" y="149"/>
                        <a:pt x="143" y="148"/>
                        <a:pt x="144" y="147"/>
                      </a:cubicBezTo>
                      <a:cubicBezTo>
                        <a:pt x="145" y="145"/>
                        <a:pt x="145" y="144"/>
                        <a:pt x="145" y="142"/>
                      </a:cubicBezTo>
                      <a:close/>
                      <a:moveTo>
                        <a:pt x="65" y="138"/>
                      </a:moveTo>
                      <a:cubicBezTo>
                        <a:pt x="70" y="112"/>
                        <a:pt x="70" y="112"/>
                        <a:pt x="70" y="112"/>
                      </a:cubicBezTo>
                      <a:cubicBezTo>
                        <a:pt x="73" y="134"/>
                        <a:pt x="73" y="134"/>
                        <a:pt x="73" y="134"/>
                      </a:cubicBezTo>
                      <a:cubicBezTo>
                        <a:pt x="73" y="134"/>
                        <a:pt x="78" y="100"/>
                        <a:pt x="94" y="118"/>
                      </a:cubicBezTo>
                      <a:cubicBezTo>
                        <a:pt x="105" y="131"/>
                        <a:pt x="120" y="117"/>
                        <a:pt x="127" y="107"/>
                      </a:cubicBezTo>
                      <a:cubicBezTo>
                        <a:pt x="133" y="138"/>
                        <a:pt x="133" y="138"/>
                        <a:pt x="133" y="138"/>
                      </a:cubicBezTo>
                      <a:lnTo>
                        <a:pt x="65" y="138"/>
                      </a:lnTo>
                      <a:close/>
                      <a:moveTo>
                        <a:pt x="93" y="213"/>
                      </a:moveTo>
                      <a:cubicBezTo>
                        <a:pt x="84" y="164"/>
                        <a:pt x="84" y="164"/>
                        <a:pt x="84" y="164"/>
                      </a:cubicBezTo>
                      <a:cubicBezTo>
                        <a:pt x="83" y="161"/>
                        <a:pt x="81" y="159"/>
                        <a:pt x="78" y="159"/>
                      </a:cubicBezTo>
                      <a:cubicBezTo>
                        <a:pt x="15" y="159"/>
                        <a:pt x="15" y="159"/>
                        <a:pt x="15" y="159"/>
                      </a:cubicBezTo>
                      <a:cubicBezTo>
                        <a:pt x="13" y="159"/>
                        <a:pt x="10" y="161"/>
                        <a:pt x="10" y="164"/>
                      </a:cubicBezTo>
                      <a:cubicBezTo>
                        <a:pt x="1" y="213"/>
                        <a:pt x="1" y="213"/>
                        <a:pt x="1" y="213"/>
                      </a:cubicBezTo>
                      <a:cubicBezTo>
                        <a:pt x="0" y="215"/>
                        <a:pt x="1" y="216"/>
                        <a:pt x="2" y="218"/>
                      </a:cubicBezTo>
                      <a:cubicBezTo>
                        <a:pt x="3" y="219"/>
                        <a:pt x="4" y="220"/>
                        <a:pt x="6" y="220"/>
                      </a:cubicBezTo>
                      <a:cubicBezTo>
                        <a:pt x="88" y="220"/>
                        <a:pt x="88" y="220"/>
                        <a:pt x="88" y="220"/>
                      </a:cubicBezTo>
                      <a:cubicBezTo>
                        <a:pt x="89" y="220"/>
                        <a:pt x="91" y="219"/>
                        <a:pt x="92" y="218"/>
                      </a:cubicBezTo>
                      <a:cubicBezTo>
                        <a:pt x="93" y="216"/>
                        <a:pt x="93" y="215"/>
                        <a:pt x="93" y="213"/>
                      </a:cubicBezTo>
                      <a:close/>
                      <a:moveTo>
                        <a:pt x="13" y="209"/>
                      </a:moveTo>
                      <a:cubicBezTo>
                        <a:pt x="17" y="183"/>
                        <a:pt x="17" y="183"/>
                        <a:pt x="17" y="183"/>
                      </a:cubicBezTo>
                      <a:cubicBezTo>
                        <a:pt x="21" y="205"/>
                        <a:pt x="21" y="205"/>
                        <a:pt x="21" y="205"/>
                      </a:cubicBezTo>
                      <a:cubicBezTo>
                        <a:pt x="21" y="205"/>
                        <a:pt x="26" y="171"/>
                        <a:pt x="42" y="189"/>
                      </a:cubicBezTo>
                      <a:cubicBezTo>
                        <a:pt x="53" y="202"/>
                        <a:pt x="67" y="188"/>
                        <a:pt x="75" y="177"/>
                      </a:cubicBezTo>
                      <a:cubicBezTo>
                        <a:pt x="81" y="209"/>
                        <a:pt x="81" y="209"/>
                        <a:pt x="81" y="209"/>
                      </a:cubicBezTo>
                      <a:lnTo>
                        <a:pt x="13" y="209"/>
                      </a:lnTo>
                      <a:close/>
                      <a:moveTo>
                        <a:pt x="197" y="213"/>
                      </a:moveTo>
                      <a:cubicBezTo>
                        <a:pt x="188" y="164"/>
                        <a:pt x="188" y="164"/>
                        <a:pt x="188" y="164"/>
                      </a:cubicBezTo>
                      <a:cubicBezTo>
                        <a:pt x="188" y="161"/>
                        <a:pt x="185" y="159"/>
                        <a:pt x="183" y="159"/>
                      </a:cubicBezTo>
                      <a:cubicBezTo>
                        <a:pt x="120" y="159"/>
                        <a:pt x="120" y="159"/>
                        <a:pt x="120" y="159"/>
                      </a:cubicBezTo>
                      <a:cubicBezTo>
                        <a:pt x="117" y="159"/>
                        <a:pt x="115" y="161"/>
                        <a:pt x="114" y="164"/>
                      </a:cubicBezTo>
                      <a:cubicBezTo>
                        <a:pt x="105" y="213"/>
                        <a:pt x="105" y="213"/>
                        <a:pt x="105" y="213"/>
                      </a:cubicBezTo>
                      <a:cubicBezTo>
                        <a:pt x="105" y="215"/>
                        <a:pt x="105" y="216"/>
                        <a:pt x="106" y="218"/>
                      </a:cubicBezTo>
                      <a:cubicBezTo>
                        <a:pt x="107" y="219"/>
                        <a:pt x="109" y="220"/>
                        <a:pt x="110" y="220"/>
                      </a:cubicBezTo>
                      <a:cubicBezTo>
                        <a:pt x="192" y="220"/>
                        <a:pt x="192" y="220"/>
                        <a:pt x="192" y="220"/>
                      </a:cubicBezTo>
                      <a:cubicBezTo>
                        <a:pt x="194" y="220"/>
                        <a:pt x="195" y="219"/>
                        <a:pt x="196" y="218"/>
                      </a:cubicBezTo>
                      <a:cubicBezTo>
                        <a:pt x="197" y="216"/>
                        <a:pt x="198" y="215"/>
                        <a:pt x="197" y="213"/>
                      </a:cubicBezTo>
                      <a:close/>
                      <a:moveTo>
                        <a:pt x="117" y="209"/>
                      </a:moveTo>
                      <a:cubicBezTo>
                        <a:pt x="122" y="183"/>
                        <a:pt x="122" y="183"/>
                        <a:pt x="122" y="183"/>
                      </a:cubicBezTo>
                      <a:cubicBezTo>
                        <a:pt x="126" y="205"/>
                        <a:pt x="126" y="205"/>
                        <a:pt x="126" y="205"/>
                      </a:cubicBezTo>
                      <a:cubicBezTo>
                        <a:pt x="126" y="205"/>
                        <a:pt x="130" y="171"/>
                        <a:pt x="146" y="189"/>
                      </a:cubicBezTo>
                      <a:cubicBezTo>
                        <a:pt x="158" y="202"/>
                        <a:pt x="172" y="188"/>
                        <a:pt x="180" y="177"/>
                      </a:cubicBezTo>
                      <a:cubicBezTo>
                        <a:pt x="185" y="209"/>
                        <a:pt x="185" y="209"/>
                        <a:pt x="185" y="209"/>
                      </a:cubicBezTo>
                      <a:lnTo>
                        <a:pt x="117" y="209"/>
                      </a:lnTo>
                      <a:close/>
                      <a:moveTo>
                        <a:pt x="63" y="1"/>
                      </a:moveTo>
                      <a:cubicBezTo>
                        <a:pt x="68" y="14"/>
                        <a:pt x="68" y="14"/>
                        <a:pt x="68" y="14"/>
                      </a:cubicBezTo>
                      <a:cubicBezTo>
                        <a:pt x="80" y="20"/>
                        <a:pt x="80" y="20"/>
                        <a:pt x="80" y="20"/>
                      </a:cubicBezTo>
                      <a:cubicBezTo>
                        <a:pt x="81" y="21"/>
                        <a:pt x="81" y="22"/>
                        <a:pt x="80" y="23"/>
                      </a:cubicBezTo>
                      <a:cubicBezTo>
                        <a:pt x="68" y="28"/>
                        <a:pt x="68" y="28"/>
                        <a:pt x="68" y="28"/>
                      </a:cubicBezTo>
                      <a:cubicBezTo>
                        <a:pt x="63" y="41"/>
                        <a:pt x="63" y="41"/>
                        <a:pt x="63" y="41"/>
                      </a:cubicBezTo>
                      <a:cubicBezTo>
                        <a:pt x="62" y="42"/>
                        <a:pt x="61" y="42"/>
                        <a:pt x="60" y="41"/>
                      </a:cubicBezTo>
                      <a:cubicBezTo>
                        <a:pt x="54" y="28"/>
                        <a:pt x="54" y="28"/>
                        <a:pt x="54" y="28"/>
                      </a:cubicBezTo>
                      <a:cubicBezTo>
                        <a:pt x="43" y="23"/>
                        <a:pt x="43" y="23"/>
                        <a:pt x="43" y="23"/>
                      </a:cubicBezTo>
                      <a:cubicBezTo>
                        <a:pt x="42" y="22"/>
                        <a:pt x="42" y="21"/>
                        <a:pt x="43" y="20"/>
                      </a:cubicBezTo>
                      <a:cubicBezTo>
                        <a:pt x="54" y="14"/>
                        <a:pt x="54" y="14"/>
                        <a:pt x="54" y="14"/>
                      </a:cubicBezTo>
                      <a:cubicBezTo>
                        <a:pt x="60" y="1"/>
                        <a:pt x="60" y="1"/>
                        <a:pt x="60" y="1"/>
                      </a:cubicBezTo>
                      <a:cubicBezTo>
                        <a:pt x="61" y="0"/>
                        <a:pt x="62" y="0"/>
                        <a:pt x="63" y="1"/>
                      </a:cubicBezTo>
                      <a:close/>
                      <a:moveTo>
                        <a:pt x="32" y="54"/>
                      </a:moveTo>
                      <a:cubicBezTo>
                        <a:pt x="38" y="68"/>
                        <a:pt x="38" y="68"/>
                        <a:pt x="38" y="68"/>
                      </a:cubicBezTo>
                      <a:cubicBezTo>
                        <a:pt x="49" y="73"/>
                        <a:pt x="49" y="73"/>
                        <a:pt x="49" y="73"/>
                      </a:cubicBezTo>
                      <a:cubicBezTo>
                        <a:pt x="50" y="74"/>
                        <a:pt x="50" y="75"/>
                        <a:pt x="49" y="76"/>
                      </a:cubicBezTo>
                      <a:cubicBezTo>
                        <a:pt x="38" y="81"/>
                        <a:pt x="38" y="81"/>
                        <a:pt x="38" y="81"/>
                      </a:cubicBezTo>
                      <a:cubicBezTo>
                        <a:pt x="32" y="94"/>
                        <a:pt x="32" y="94"/>
                        <a:pt x="32" y="94"/>
                      </a:cubicBezTo>
                      <a:cubicBezTo>
                        <a:pt x="32" y="96"/>
                        <a:pt x="30" y="96"/>
                        <a:pt x="29" y="94"/>
                      </a:cubicBezTo>
                      <a:cubicBezTo>
                        <a:pt x="24" y="81"/>
                        <a:pt x="24" y="81"/>
                        <a:pt x="24" y="81"/>
                      </a:cubicBezTo>
                      <a:cubicBezTo>
                        <a:pt x="13" y="76"/>
                        <a:pt x="13" y="76"/>
                        <a:pt x="13" y="76"/>
                      </a:cubicBezTo>
                      <a:cubicBezTo>
                        <a:pt x="11" y="75"/>
                        <a:pt x="11" y="74"/>
                        <a:pt x="13" y="73"/>
                      </a:cubicBezTo>
                      <a:cubicBezTo>
                        <a:pt x="24" y="68"/>
                        <a:pt x="24" y="68"/>
                        <a:pt x="24" y="68"/>
                      </a:cubicBezTo>
                      <a:cubicBezTo>
                        <a:pt x="29" y="54"/>
                        <a:pt x="29" y="54"/>
                        <a:pt x="29" y="54"/>
                      </a:cubicBezTo>
                      <a:cubicBezTo>
                        <a:pt x="30" y="53"/>
                        <a:pt x="32" y="53"/>
                        <a:pt x="32" y="54"/>
                      </a:cubicBezTo>
                      <a:close/>
                      <a:moveTo>
                        <a:pt x="118" y="26"/>
                      </a:moveTo>
                      <a:cubicBezTo>
                        <a:pt x="123" y="40"/>
                        <a:pt x="123" y="40"/>
                        <a:pt x="123" y="40"/>
                      </a:cubicBezTo>
                      <a:cubicBezTo>
                        <a:pt x="134" y="45"/>
                        <a:pt x="134" y="45"/>
                        <a:pt x="134" y="45"/>
                      </a:cubicBezTo>
                      <a:cubicBezTo>
                        <a:pt x="136" y="46"/>
                        <a:pt x="136" y="47"/>
                        <a:pt x="134" y="48"/>
                      </a:cubicBezTo>
                      <a:cubicBezTo>
                        <a:pt x="123" y="53"/>
                        <a:pt x="123" y="53"/>
                        <a:pt x="123" y="53"/>
                      </a:cubicBezTo>
                      <a:cubicBezTo>
                        <a:pt x="118" y="66"/>
                        <a:pt x="118" y="66"/>
                        <a:pt x="118" y="66"/>
                      </a:cubicBezTo>
                      <a:cubicBezTo>
                        <a:pt x="117" y="68"/>
                        <a:pt x="115" y="68"/>
                        <a:pt x="115" y="66"/>
                      </a:cubicBezTo>
                      <a:cubicBezTo>
                        <a:pt x="109" y="53"/>
                        <a:pt x="109" y="53"/>
                        <a:pt x="109" y="53"/>
                      </a:cubicBezTo>
                      <a:cubicBezTo>
                        <a:pt x="98" y="48"/>
                        <a:pt x="98" y="48"/>
                        <a:pt x="98" y="48"/>
                      </a:cubicBezTo>
                      <a:cubicBezTo>
                        <a:pt x="97" y="47"/>
                        <a:pt x="97" y="46"/>
                        <a:pt x="98" y="45"/>
                      </a:cubicBezTo>
                      <a:cubicBezTo>
                        <a:pt x="109" y="40"/>
                        <a:pt x="109" y="40"/>
                        <a:pt x="109" y="40"/>
                      </a:cubicBezTo>
                      <a:cubicBezTo>
                        <a:pt x="115" y="26"/>
                        <a:pt x="115" y="26"/>
                        <a:pt x="115" y="26"/>
                      </a:cubicBezTo>
                      <a:cubicBezTo>
                        <a:pt x="115" y="25"/>
                        <a:pt x="117" y="25"/>
                        <a:pt x="118" y="26"/>
                      </a:cubicBezTo>
                      <a:close/>
                    </a:path>
                  </a:pathLst>
                </a:custGeom>
                <a:solidFill>
                  <a:srgbClr val="333333"/>
                </a:solidFill>
                <a:ln>
                  <a:noFill/>
                </a:ln>
              </p:spPr>
              <p:txBody>
                <a:bodyPr vert="horz" wrap="square" lIns="91392" tIns="45696" rIns="91392" bIns="45696" numCol="1" anchor="t" anchorCtr="0" compatLnSpc="1">
                  <a:prstTxWarp prst="textNoShape">
                    <a:avLst/>
                  </a:prstTxWarp>
                </a:bodyPr>
                <a:lstStyle/>
                <a:p>
                  <a:endParaRPr lang="en-IN" sz="1799">
                    <a:latin typeface="EYInterstate Light" panose="02000506000000020004" pitchFamily="2" charset="0"/>
                  </a:endParaRPr>
                </a:p>
              </p:txBody>
            </p:sp>
          </p:grpSp>
        </p:grpSp>
        <p:grpSp>
          <p:nvGrpSpPr>
            <p:cNvPr id="86" name="Group 85">
              <a:extLst>
                <a:ext uri="{FF2B5EF4-FFF2-40B4-BE49-F238E27FC236}">
                  <a16:creationId xmlns:a16="http://schemas.microsoft.com/office/drawing/2014/main" id="{7CCDB8CF-B091-4FCB-BFE7-118DF14AED47}"/>
                </a:ext>
              </a:extLst>
            </p:cNvPr>
            <p:cNvGrpSpPr/>
            <p:nvPr/>
          </p:nvGrpSpPr>
          <p:grpSpPr>
            <a:xfrm>
              <a:off x="3446251" y="5964631"/>
              <a:ext cx="1477974" cy="228600"/>
              <a:chOff x="2689572" y="5964631"/>
              <a:chExt cx="1477974" cy="228600"/>
            </a:xfrm>
          </p:grpSpPr>
          <p:sp>
            <p:nvSpPr>
              <p:cNvPr id="92" name="Rectangle 91">
                <a:extLst>
                  <a:ext uri="{FF2B5EF4-FFF2-40B4-BE49-F238E27FC236}">
                    <a16:creationId xmlns:a16="http://schemas.microsoft.com/office/drawing/2014/main" id="{C6A78484-B692-48B4-BD6D-610085BF41A2}"/>
                  </a:ext>
                </a:extLst>
              </p:cNvPr>
              <p:cNvSpPr/>
              <p:nvPr/>
            </p:nvSpPr>
            <p:spPr>
              <a:xfrm>
                <a:off x="2966271" y="6023037"/>
                <a:ext cx="1201275" cy="107778"/>
              </a:xfrm>
              <a:prstGeom prst="rect">
                <a:avLst/>
              </a:prstGeom>
            </p:spPr>
            <p:txBody>
              <a:bodyPr wrap="none" lIns="0" tIns="0" rIns="0" bIns="0">
                <a:spAutoFit/>
              </a:bodyPr>
              <a:lstStyle/>
              <a:p>
                <a:pPr defTabSz="945579"/>
                <a:r>
                  <a:rPr lang="en-IN" sz="700" err="1">
                    <a:solidFill>
                      <a:srgbClr val="646464"/>
                    </a:solidFill>
                    <a:latin typeface="EYInterstate Light" panose="02000506000000020004" pitchFamily="2" charset="0"/>
                  </a:rPr>
                  <a:t>Principales</a:t>
                </a:r>
                <a:r>
                  <a:rPr lang="en-IN" sz="700">
                    <a:solidFill>
                      <a:srgbClr val="646464"/>
                    </a:solidFill>
                    <a:latin typeface="EYInterstate Light" panose="02000506000000020004" pitchFamily="2" charset="0"/>
                  </a:rPr>
                  <a:t> </a:t>
                </a:r>
                <a:r>
                  <a:rPr lang="en-IN" sz="700" err="1">
                    <a:solidFill>
                      <a:srgbClr val="646464"/>
                    </a:solidFill>
                    <a:latin typeface="EYInterstate Light" panose="02000506000000020004" pitchFamily="2" charset="0"/>
                  </a:rPr>
                  <a:t>empresas</a:t>
                </a:r>
                <a:r>
                  <a:rPr lang="en-IN" sz="700">
                    <a:solidFill>
                      <a:srgbClr val="646464"/>
                    </a:solidFill>
                    <a:latin typeface="EYInterstate Light" panose="02000506000000020004" pitchFamily="2" charset="0"/>
                  </a:rPr>
                  <a:t> </a:t>
                </a:r>
                <a:r>
                  <a:rPr lang="en-IN" sz="700" err="1">
                    <a:solidFill>
                      <a:srgbClr val="646464"/>
                    </a:solidFill>
                    <a:latin typeface="EYInterstate Light" panose="02000506000000020004" pitchFamily="2" charset="0"/>
                  </a:rPr>
                  <a:t>mineras</a:t>
                </a:r>
                <a:endParaRPr lang="en-IN" sz="700">
                  <a:solidFill>
                    <a:srgbClr val="646464"/>
                  </a:solidFill>
                  <a:latin typeface="EYInterstate Light" panose="02000506000000020004" pitchFamily="2" charset="0"/>
                </a:endParaRPr>
              </a:p>
            </p:txBody>
          </p:sp>
          <p:grpSp>
            <p:nvGrpSpPr>
              <p:cNvPr id="93" name="Group 92">
                <a:extLst>
                  <a:ext uri="{FF2B5EF4-FFF2-40B4-BE49-F238E27FC236}">
                    <a16:creationId xmlns:a16="http://schemas.microsoft.com/office/drawing/2014/main" id="{7DB39666-5B29-496C-BE7A-155AD14C2FFF}"/>
                  </a:ext>
                </a:extLst>
              </p:cNvPr>
              <p:cNvGrpSpPr/>
              <p:nvPr/>
            </p:nvGrpSpPr>
            <p:grpSpPr>
              <a:xfrm>
                <a:off x="2689572" y="5964631"/>
                <a:ext cx="228600" cy="228600"/>
                <a:chOff x="2689572" y="5964631"/>
                <a:chExt cx="228600" cy="228600"/>
              </a:xfrm>
            </p:grpSpPr>
            <p:sp>
              <p:nvSpPr>
                <p:cNvPr id="94" name="Oval 93">
                  <a:extLst>
                    <a:ext uri="{FF2B5EF4-FFF2-40B4-BE49-F238E27FC236}">
                      <a16:creationId xmlns:a16="http://schemas.microsoft.com/office/drawing/2014/main" id="{06D085D9-2BCE-435B-B5B2-EDCEB602521C}"/>
                    </a:ext>
                  </a:extLst>
                </p:cNvPr>
                <p:cNvSpPr/>
                <p:nvPr/>
              </p:nvSpPr>
              <p:spPr>
                <a:xfrm>
                  <a:off x="2689572" y="5964631"/>
                  <a:ext cx="228600" cy="228600"/>
                </a:xfrm>
                <a:prstGeom prst="ellipse">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45696" rIns="45696" rtlCol="0" anchor="t" anchorCtr="0"/>
                <a:lstStyle/>
                <a:p>
                  <a:pPr marL="228486" indent="-228486" algn="ctr">
                    <a:spcAft>
                      <a:spcPts val="600"/>
                    </a:spcAft>
                    <a:buClr>
                      <a:schemeClr val="accent2"/>
                    </a:buClr>
                    <a:buSzPct val="70000"/>
                    <a:buFont typeface="Arial" pitchFamily="34" charset="0"/>
                    <a:buChar char="►"/>
                  </a:pPr>
                  <a:endParaRPr lang="en-IN" sz="999">
                    <a:solidFill>
                      <a:schemeClr val="bg1"/>
                    </a:solidFill>
                    <a:latin typeface="EYInterstate Light" panose="02000506000000020004" pitchFamily="2" charset="0"/>
                  </a:endParaRPr>
                </a:p>
              </p:txBody>
            </p:sp>
            <p:sp>
              <p:nvSpPr>
                <p:cNvPr id="95" name="Freeform 23">
                  <a:extLst>
                    <a:ext uri="{FF2B5EF4-FFF2-40B4-BE49-F238E27FC236}">
                      <a16:creationId xmlns:a16="http://schemas.microsoft.com/office/drawing/2014/main" id="{669D10E9-1B6E-49FF-AD08-CC17F6CC5CDB}"/>
                    </a:ext>
                  </a:extLst>
                </p:cNvPr>
                <p:cNvSpPr>
                  <a:spLocks noEditPoints="1"/>
                </p:cNvSpPr>
                <p:nvPr/>
              </p:nvSpPr>
              <p:spPr bwMode="auto">
                <a:xfrm>
                  <a:off x="2735970" y="6006687"/>
                  <a:ext cx="140878" cy="144488"/>
                </a:xfrm>
                <a:custGeom>
                  <a:avLst/>
                  <a:gdLst>
                    <a:gd name="T0" fmla="*/ 332 w 336"/>
                    <a:gd name="T1" fmla="*/ 223 h 345"/>
                    <a:gd name="T2" fmla="*/ 108 w 336"/>
                    <a:gd name="T3" fmla="*/ 0 h 345"/>
                    <a:gd name="T4" fmla="*/ 252 w 336"/>
                    <a:gd name="T5" fmla="*/ 68 h 345"/>
                    <a:gd name="T6" fmla="*/ 272 w 336"/>
                    <a:gd name="T7" fmla="*/ 72 h 345"/>
                    <a:gd name="T8" fmla="*/ 222 w 336"/>
                    <a:gd name="T9" fmla="*/ 97 h 345"/>
                    <a:gd name="T10" fmla="*/ 20 w 336"/>
                    <a:gd name="T11" fmla="*/ 331 h 345"/>
                    <a:gd name="T12" fmla="*/ 222 w 336"/>
                    <a:gd name="T13" fmla="*/ 97 h 345"/>
                    <a:gd name="T14" fmla="*/ 181 w 336"/>
                    <a:gd name="T15" fmla="*/ 221 h 345"/>
                    <a:gd name="T16" fmla="*/ 249 w 336"/>
                    <a:gd name="T17" fmla="*/ 226 h 345"/>
                    <a:gd name="T18" fmla="*/ 264 w 336"/>
                    <a:gd name="T19" fmla="*/ 227 h 345"/>
                    <a:gd name="T20" fmla="*/ 180 w 336"/>
                    <a:gd name="T21" fmla="*/ 283 h 345"/>
                    <a:gd name="T22" fmla="*/ 236 w 336"/>
                    <a:gd name="T23" fmla="*/ 343 h 345"/>
                    <a:gd name="T24" fmla="*/ 304 w 336"/>
                    <a:gd name="T25" fmla="*/ 319 h 345"/>
                    <a:gd name="T26" fmla="*/ 296 w 336"/>
                    <a:gd name="T27" fmla="*/ 339 h 345"/>
                    <a:gd name="T28" fmla="*/ 336 w 336"/>
                    <a:gd name="T29" fmla="*/ 303 h 345"/>
                    <a:gd name="T30" fmla="*/ 324 w 336"/>
                    <a:gd name="T31" fmla="*/ 271 h 345"/>
                    <a:gd name="T32" fmla="*/ 302 w 336"/>
                    <a:gd name="T33" fmla="*/ 256 h 345"/>
                    <a:gd name="T34" fmla="*/ 289 w 336"/>
                    <a:gd name="T35" fmla="*/ 249 h 345"/>
                    <a:gd name="T36" fmla="*/ 168 w 336"/>
                    <a:gd name="T37" fmla="*/ 227 h 345"/>
                    <a:gd name="T38" fmla="*/ 144 w 336"/>
                    <a:gd name="T39" fmla="*/ 243 h 345"/>
                    <a:gd name="T40" fmla="*/ 161 w 336"/>
                    <a:gd name="T41" fmla="*/ 248 h 345"/>
                    <a:gd name="T42" fmla="*/ 194 w 336"/>
                    <a:gd name="T43" fmla="*/ 255 h 345"/>
                    <a:gd name="T44" fmla="*/ 201 w 336"/>
                    <a:gd name="T45" fmla="*/ 244 h 345"/>
                    <a:gd name="T46" fmla="*/ 164 w 336"/>
                    <a:gd name="T47" fmla="*/ 255 h 345"/>
                    <a:gd name="T48" fmla="*/ 112 w 336"/>
                    <a:gd name="T49" fmla="*/ 275 h 345"/>
                    <a:gd name="T50" fmla="*/ 100 w 336"/>
                    <a:gd name="T51" fmla="*/ 291 h 345"/>
                    <a:gd name="T52" fmla="*/ 110 w 336"/>
                    <a:gd name="T53" fmla="*/ 305 h 345"/>
                    <a:gd name="T54" fmla="*/ 92 w 336"/>
                    <a:gd name="T55" fmla="*/ 307 h 345"/>
                    <a:gd name="T56" fmla="*/ 140 w 336"/>
                    <a:gd name="T57" fmla="*/ 335 h 345"/>
                    <a:gd name="T58" fmla="*/ 173 w 336"/>
                    <a:gd name="T59" fmla="*/ 319 h 345"/>
                    <a:gd name="T60" fmla="*/ 178 w 336"/>
                    <a:gd name="T61" fmla="*/ 275 h 345"/>
                    <a:gd name="T62" fmla="*/ 164 w 336"/>
                    <a:gd name="T63" fmla="*/ 25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6" h="345">
                      <a:moveTo>
                        <a:pt x="108" y="0"/>
                      </a:moveTo>
                      <a:cubicBezTo>
                        <a:pt x="212" y="64"/>
                        <a:pt x="268" y="124"/>
                        <a:pt x="332" y="223"/>
                      </a:cubicBezTo>
                      <a:cubicBezTo>
                        <a:pt x="320" y="171"/>
                        <a:pt x="304" y="124"/>
                        <a:pt x="252" y="80"/>
                      </a:cubicBezTo>
                      <a:cubicBezTo>
                        <a:pt x="208" y="32"/>
                        <a:pt x="164" y="12"/>
                        <a:pt x="108" y="0"/>
                      </a:cubicBezTo>
                      <a:close/>
                      <a:moveTo>
                        <a:pt x="260" y="60"/>
                      </a:moveTo>
                      <a:cubicBezTo>
                        <a:pt x="252" y="68"/>
                        <a:pt x="252" y="68"/>
                        <a:pt x="252" y="68"/>
                      </a:cubicBezTo>
                      <a:cubicBezTo>
                        <a:pt x="255" y="72"/>
                        <a:pt x="260" y="76"/>
                        <a:pt x="264" y="80"/>
                      </a:cubicBezTo>
                      <a:cubicBezTo>
                        <a:pt x="272" y="72"/>
                        <a:pt x="272" y="72"/>
                        <a:pt x="272" y="72"/>
                      </a:cubicBezTo>
                      <a:lnTo>
                        <a:pt x="260" y="60"/>
                      </a:lnTo>
                      <a:close/>
                      <a:moveTo>
                        <a:pt x="222" y="97"/>
                      </a:moveTo>
                      <a:cubicBezTo>
                        <a:pt x="0" y="311"/>
                        <a:pt x="0" y="311"/>
                        <a:pt x="0" y="311"/>
                      </a:cubicBezTo>
                      <a:cubicBezTo>
                        <a:pt x="20" y="331"/>
                        <a:pt x="20" y="331"/>
                        <a:pt x="20" y="331"/>
                      </a:cubicBezTo>
                      <a:cubicBezTo>
                        <a:pt x="235" y="110"/>
                        <a:pt x="235" y="110"/>
                        <a:pt x="235" y="110"/>
                      </a:cubicBezTo>
                      <a:cubicBezTo>
                        <a:pt x="231" y="105"/>
                        <a:pt x="226" y="101"/>
                        <a:pt x="222" y="97"/>
                      </a:cubicBezTo>
                      <a:close/>
                      <a:moveTo>
                        <a:pt x="196" y="199"/>
                      </a:moveTo>
                      <a:cubicBezTo>
                        <a:pt x="181" y="221"/>
                        <a:pt x="181" y="221"/>
                        <a:pt x="181" y="221"/>
                      </a:cubicBezTo>
                      <a:cubicBezTo>
                        <a:pt x="188" y="227"/>
                        <a:pt x="200" y="235"/>
                        <a:pt x="210" y="241"/>
                      </a:cubicBezTo>
                      <a:cubicBezTo>
                        <a:pt x="225" y="236"/>
                        <a:pt x="238" y="231"/>
                        <a:pt x="249" y="226"/>
                      </a:cubicBezTo>
                      <a:cubicBezTo>
                        <a:pt x="235" y="217"/>
                        <a:pt x="206" y="206"/>
                        <a:pt x="196" y="199"/>
                      </a:cubicBezTo>
                      <a:close/>
                      <a:moveTo>
                        <a:pt x="264" y="227"/>
                      </a:moveTo>
                      <a:cubicBezTo>
                        <a:pt x="248" y="235"/>
                        <a:pt x="228" y="243"/>
                        <a:pt x="204" y="251"/>
                      </a:cubicBezTo>
                      <a:cubicBezTo>
                        <a:pt x="200" y="263"/>
                        <a:pt x="192" y="279"/>
                        <a:pt x="180" y="283"/>
                      </a:cubicBezTo>
                      <a:cubicBezTo>
                        <a:pt x="188" y="311"/>
                        <a:pt x="176" y="335"/>
                        <a:pt x="176" y="343"/>
                      </a:cubicBezTo>
                      <a:cubicBezTo>
                        <a:pt x="201" y="345"/>
                        <a:pt x="219" y="344"/>
                        <a:pt x="236" y="343"/>
                      </a:cubicBezTo>
                      <a:cubicBezTo>
                        <a:pt x="256" y="323"/>
                        <a:pt x="256" y="323"/>
                        <a:pt x="256" y="323"/>
                      </a:cubicBezTo>
                      <a:cubicBezTo>
                        <a:pt x="276" y="319"/>
                        <a:pt x="290" y="320"/>
                        <a:pt x="304" y="319"/>
                      </a:cubicBezTo>
                      <a:cubicBezTo>
                        <a:pt x="275" y="325"/>
                        <a:pt x="261" y="333"/>
                        <a:pt x="252" y="341"/>
                      </a:cubicBezTo>
                      <a:cubicBezTo>
                        <a:pt x="265" y="340"/>
                        <a:pt x="279" y="339"/>
                        <a:pt x="296" y="339"/>
                      </a:cubicBezTo>
                      <a:cubicBezTo>
                        <a:pt x="332" y="323"/>
                        <a:pt x="332" y="323"/>
                        <a:pt x="332" y="323"/>
                      </a:cubicBezTo>
                      <a:cubicBezTo>
                        <a:pt x="336" y="303"/>
                        <a:pt x="336" y="303"/>
                        <a:pt x="336" y="303"/>
                      </a:cubicBezTo>
                      <a:cubicBezTo>
                        <a:pt x="324" y="287"/>
                        <a:pt x="324" y="287"/>
                        <a:pt x="324" y="287"/>
                      </a:cubicBezTo>
                      <a:cubicBezTo>
                        <a:pt x="324" y="271"/>
                        <a:pt x="324" y="271"/>
                        <a:pt x="324" y="271"/>
                      </a:cubicBezTo>
                      <a:cubicBezTo>
                        <a:pt x="316" y="259"/>
                        <a:pt x="316" y="259"/>
                        <a:pt x="316" y="259"/>
                      </a:cubicBezTo>
                      <a:cubicBezTo>
                        <a:pt x="302" y="256"/>
                        <a:pt x="302" y="256"/>
                        <a:pt x="302" y="256"/>
                      </a:cubicBezTo>
                      <a:cubicBezTo>
                        <a:pt x="289" y="264"/>
                        <a:pt x="263" y="271"/>
                        <a:pt x="236" y="271"/>
                      </a:cubicBezTo>
                      <a:cubicBezTo>
                        <a:pt x="254" y="267"/>
                        <a:pt x="279" y="257"/>
                        <a:pt x="289" y="249"/>
                      </a:cubicBezTo>
                      <a:lnTo>
                        <a:pt x="264" y="227"/>
                      </a:lnTo>
                      <a:close/>
                      <a:moveTo>
                        <a:pt x="168" y="227"/>
                      </a:moveTo>
                      <a:cubicBezTo>
                        <a:pt x="156" y="231"/>
                        <a:pt x="156" y="231"/>
                        <a:pt x="156" y="231"/>
                      </a:cubicBezTo>
                      <a:cubicBezTo>
                        <a:pt x="144" y="243"/>
                        <a:pt x="144" y="243"/>
                        <a:pt x="144" y="243"/>
                      </a:cubicBezTo>
                      <a:cubicBezTo>
                        <a:pt x="144" y="257"/>
                        <a:pt x="144" y="257"/>
                        <a:pt x="144" y="257"/>
                      </a:cubicBezTo>
                      <a:cubicBezTo>
                        <a:pt x="149" y="254"/>
                        <a:pt x="154" y="250"/>
                        <a:pt x="161" y="248"/>
                      </a:cubicBezTo>
                      <a:cubicBezTo>
                        <a:pt x="168" y="246"/>
                        <a:pt x="177" y="249"/>
                        <a:pt x="183" y="252"/>
                      </a:cubicBezTo>
                      <a:cubicBezTo>
                        <a:pt x="187" y="253"/>
                        <a:pt x="191" y="255"/>
                        <a:pt x="194" y="255"/>
                      </a:cubicBezTo>
                      <a:cubicBezTo>
                        <a:pt x="195" y="253"/>
                        <a:pt x="196" y="251"/>
                        <a:pt x="196" y="249"/>
                      </a:cubicBezTo>
                      <a:cubicBezTo>
                        <a:pt x="197" y="247"/>
                        <a:pt x="199" y="245"/>
                        <a:pt x="201" y="244"/>
                      </a:cubicBezTo>
                      <a:cubicBezTo>
                        <a:pt x="187" y="240"/>
                        <a:pt x="176" y="233"/>
                        <a:pt x="168" y="227"/>
                      </a:cubicBezTo>
                      <a:close/>
                      <a:moveTo>
                        <a:pt x="164" y="255"/>
                      </a:moveTo>
                      <a:cubicBezTo>
                        <a:pt x="151" y="260"/>
                        <a:pt x="144" y="267"/>
                        <a:pt x="132" y="275"/>
                      </a:cubicBezTo>
                      <a:cubicBezTo>
                        <a:pt x="112" y="275"/>
                        <a:pt x="112" y="275"/>
                        <a:pt x="112" y="275"/>
                      </a:cubicBezTo>
                      <a:cubicBezTo>
                        <a:pt x="100" y="283"/>
                        <a:pt x="100" y="283"/>
                        <a:pt x="100" y="283"/>
                      </a:cubicBezTo>
                      <a:cubicBezTo>
                        <a:pt x="100" y="291"/>
                        <a:pt x="100" y="291"/>
                        <a:pt x="100" y="291"/>
                      </a:cubicBezTo>
                      <a:cubicBezTo>
                        <a:pt x="114" y="295"/>
                        <a:pt x="129" y="294"/>
                        <a:pt x="148" y="287"/>
                      </a:cubicBezTo>
                      <a:cubicBezTo>
                        <a:pt x="136" y="295"/>
                        <a:pt x="130" y="299"/>
                        <a:pt x="110" y="305"/>
                      </a:cubicBezTo>
                      <a:cubicBezTo>
                        <a:pt x="97" y="302"/>
                        <a:pt x="97" y="302"/>
                        <a:pt x="97" y="302"/>
                      </a:cubicBezTo>
                      <a:cubicBezTo>
                        <a:pt x="92" y="307"/>
                        <a:pt x="92" y="307"/>
                        <a:pt x="92" y="307"/>
                      </a:cubicBezTo>
                      <a:cubicBezTo>
                        <a:pt x="92" y="323"/>
                        <a:pt x="92" y="323"/>
                        <a:pt x="92" y="323"/>
                      </a:cubicBezTo>
                      <a:cubicBezTo>
                        <a:pt x="108" y="327"/>
                        <a:pt x="124" y="335"/>
                        <a:pt x="140" y="335"/>
                      </a:cubicBezTo>
                      <a:cubicBezTo>
                        <a:pt x="149" y="335"/>
                        <a:pt x="161" y="335"/>
                        <a:pt x="170" y="333"/>
                      </a:cubicBezTo>
                      <a:cubicBezTo>
                        <a:pt x="171" y="328"/>
                        <a:pt x="172" y="323"/>
                        <a:pt x="173" y="319"/>
                      </a:cubicBezTo>
                      <a:cubicBezTo>
                        <a:pt x="175" y="309"/>
                        <a:pt x="176" y="298"/>
                        <a:pt x="172" y="285"/>
                      </a:cubicBezTo>
                      <a:cubicBezTo>
                        <a:pt x="171" y="281"/>
                        <a:pt x="174" y="277"/>
                        <a:pt x="178" y="275"/>
                      </a:cubicBezTo>
                      <a:cubicBezTo>
                        <a:pt x="184" y="272"/>
                        <a:pt x="187" y="268"/>
                        <a:pt x="190" y="263"/>
                      </a:cubicBezTo>
                      <a:cubicBezTo>
                        <a:pt x="181" y="261"/>
                        <a:pt x="174" y="255"/>
                        <a:pt x="164" y="255"/>
                      </a:cubicBezTo>
                      <a:close/>
                    </a:path>
                  </a:pathLst>
                </a:custGeom>
                <a:solidFill>
                  <a:srgbClr val="333333"/>
                </a:solidFill>
                <a:ln>
                  <a:noFill/>
                </a:ln>
              </p:spPr>
              <p:txBody>
                <a:bodyPr vert="horz" wrap="square" lIns="91392" tIns="45696" rIns="91392" bIns="45696" numCol="1" anchor="t" anchorCtr="0" compatLnSpc="1">
                  <a:prstTxWarp prst="textNoShape">
                    <a:avLst/>
                  </a:prstTxWarp>
                </a:bodyPr>
                <a:lstStyle/>
                <a:p>
                  <a:endParaRPr lang="en-IN" sz="1799">
                    <a:latin typeface="EYInterstate Light" panose="02000506000000020004" pitchFamily="2" charset="0"/>
                  </a:endParaRPr>
                </a:p>
              </p:txBody>
            </p:sp>
          </p:grpSp>
        </p:grpSp>
        <p:grpSp>
          <p:nvGrpSpPr>
            <p:cNvPr id="87" name="Group 86">
              <a:extLst>
                <a:ext uri="{FF2B5EF4-FFF2-40B4-BE49-F238E27FC236}">
                  <a16:creationId xmlns:a16="http://schemas.microsoft.com/office/drawing/2014/main" id="{E97AF46A-FCA6-4AB5-BC22-006FE661C5F3}"/>
                </a:ext>
              </a:extLst>
            </p:cNvPr>
            <p:cNvGrpSpPr/>
            <p:nvPr/>
          </p:nvGrpSpPr>
          <p:grpSpPr>
            <a:xfrm>
              <a:off x="4976385" y="5962054"/>
              <a:ext cx="1711418" cy="228600"/>
              <a:chOff x="4219646" y="5962054"/>
              <a:chExt cx="1711418" cy="228600"/>
            </a:xfrm>
          </p:grpSpPr>
          <p:sp>
            <p:nvSpPr>
              <p:cNvPr id="88" name="Rectangle 87">
                <a:extLst>
                  <a:ext uri="{FF2B5EF4-FFF2-40B4-BE49-F238E27FC236}">
                    <a16:creationId xmlns:a16="http://schemas.microsoft.com/office/drawing/2014/main" id="{739C6929-51F4-450A-AD10-34D4DF417534}"/>
                  </a:ext>
                </a:extLst>
              </p:cNvPr>
              <p:cNvSpPr/>
              <p:nvPr/>
            </p:nvSpPr>
            <p:spPr>
              <a:xfrm>
                <a:off x="4502044" y="6023037"/>
                <a:ext cx="1429020" cy="107778"/>
              </a:xfrm>
              <a:prstGeom prst="rect">
                <a:avLst/>
              </a:prstGeom>
            </p:spPr>
            <p:txBody>
              <a:bodyPr wrap="none" lIns="0" tIns="0" rIns="0" bIns="0">
                <a:spAutoFit/>
              </a:bodyPr>
              <a:lstStyle/>
              <a:p>
                <a:pPr defTabSz="945579"/>
                <a:r>
                  <a:rPr lang="en-IN" sz="700" err="1">
                    <a:solidFill>
                      <a:srgbClr val="646464"/>
                    </a:solidFill>
                    <a:latin typeface="EYInterstate Light" panose="02000506000000020004" pitchFamily="2" charset="0"/>
                  </a:rPr>
                  <a:t>Principales</a:t>
                </a:r>
                <a:r>
                  <a:rPr lang="en-IN" sz="700">
                    <a:solidFill>
                      <a:srgbClr val="646464"/>
                    </a:solidFill>
                    <a:latin typeface="EYInterstate Light" panose="02000506000000020004" pitchFamily="2" charset="0"/>
                  </a:rPr>
                  <a:t> </a:t>
                </a:r>
                <a:r>
                  <a:rPr lang="en-IN" sz="700" err="1">
                    <a:solidFill>
                      <a:srgbClr val="646464"/>
                    </a:solidFill>
                    <a:latin typeface="EYInterstate Light" panose="02000506000000020004" pitchFamily="2" charset="0"/>
                  </a:rPr>
                  <a:t>previsiones</a:t>
                </a:r>
                <a:r>
                  <a:rPr lang="en-IN" sz="700">
                    <a:solidFill>
                      <a:srgbClr val="646464"/>
                    </a:solidFill>
                    <a:latin typeface="EYInterstate Light" panose="02000506000000020004" pitchFamily="2" charset="0"/>
                  </a:rPr>
                  <a:t> de mercado</a:t>
                </a:r>
              </a:p>
            </p:txBody>
          </p:sp>
          <p:grpSp>
            <p:nvGrpSpPr>
              <p:cNvPr id="89" name="Group 88">
                <a:extLst>
                  <a:ext uri="{FF2B5EF4-FFF2-40B4-BE49-F238E27FC236}">
                    <a16:creationId xmlns:a16="http://schemas.microsoft.com/office/drawing/2014/main" id="{E63A50CA-FB45-4F79-B8F9-F9415FBFD595}"/>
                  </a:ext>
                </a:extLst>
              </p:cNvPr>
              <p:cNvGrpSpPr/>
              <p:nvPr/>
            </p:nvGrpSpPr>
            <p:grpSpPr>
              <a:xfrm>
                <a:off x="4219646" y="5962054"/>
                <a:ext cx="228600" cy="228600"/>
                <a:chOff x="4219646" y="5962054"/>
                <a:chExt cx="228600" cy="228600"/>
              </a:xfrm>
            </p:grpSpPr>
            <p:sp>
              <p:nvSpPr>
                <p:cNvPr id="90" name="Oval 89">
                  <a:extLst>
                    <a:ext uri="{FF2B5EF4-FFF2-40B4-BE49-F238E27FC236}">
                      <a16:creationId xmlns:a16="http://schemas.microsoft.com/office/drawing/2014/main" id="{EEA66F94-0D5C-4A26-ABCC-AC603F2DE6E0}"/>
                    </a:ext>
                  </a:extLst>
                </p:cNvPr>
                <p:cNvSpPr/>
                <p:nvPr/>
              </p:nvSpPr>
              <p:spPr>
                <a:xfrm>
                  <a:off x="4219646" y="5962054"/>
                  <a:ext cx="228600" cy="228600"/>
                </a:xfrm>
                <a:prstGeom prst="ellipse">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45696" rIns="45696" rtlCol="0" anchor="t" anchorCtr="0"/>
                <a:lstStyle/>
                <a:p>
                  <a:pPr marL="228486" indent="-228486" algn="ctr">
                    <a:spcAft>
                      <a:spcPts val="600"/>
                    </a:spcAft>
                    <a:buClr>
                      <a:schemeClr val="accent2"/>
                    </a:buClr>
                    <a:buSzPct val="70000"/>
                    <a:buFont typeface="Arial" pitchFamily="34" charset="0"/>
                    <a:buChar char="►"/>
                  </a:pPr>
                  <a:endParaRPr lang="en-IN" sz="999">
                    <a:solidFill>
                      <a:schemeClr val="bg1"/>
                    </a:solidFill>
                    <a:latin typeface="EYInterstate Light" panose="02000506000000020004" pitchFamily="2" charset="0"/>
                  </a:endParaRPr>
                </a:p>
              </p:txBody>
            </p:sp>
            <p:sp>
              <p:nvSpPr>
                <p:cNvPr id="91" name="Freeform 27">
                  <a:extLst>
                    <a:ext uri="{FF2B5EF4-FFF2-40B4-BE49-F238E27FC236}">
                      <a16:creationId xmlns:a16="http://schemas.microsoft.com/office/drawing/2014/main" id="{FCCE67BF-40E3-4422-AA64-ACB3BE6083CF}"/>
                    </a:ext>
                  </a:extLst>
                </p:cNvPr>
                <p:cNvSpPr>
                  <a:spLocks noEditPoints="1"/>
                </p:cNvSpPr>
                <p:nvPr/>
              </p:nvSpPr>
              <p:spPr bwMode="auto">
                <a:xfrm>
                  <a:off x="4238741" y="6032184"/>
                  <a:ext cx="190394" cy="88340"/>
                </a:xfrm>
                <a:custGeom>
                  <a:avLst/>
                  <a:gdLst>
                    <a:gd name="T0" fmla="*/ 212 w 250"/>
                    <a:gd name="T1" fmla="*/ 17 h 114"/>
                    <a:gd name="T2" fmla="*/ 169 w 250"/>
                    <a:gd name="T3" fmla="*/ 8 h 114"/>
                    <a:gd name="T4" fmla="*/ 164 w 250"/>
                    <a:gd name="T5" fmla="*/ 15 h 114"/>
                    <a:gd name="T6" fmla="*/ 139 w 250"/>
                    <a:gd name="T7" fmla="*/ 12 h 114"/>
                    <a:gd name="T8" fmla="*/ 126 w 250"/>
                    <a:gd name="T9" fmla="*/ 8 h 114"/>
                    <a:gd name="T10" fmla="*/ 125 w 250"/>
                    <a:gd name="T11" fmla="*/ 8 h 114"/>
                    <a:gd name="T12" fmla="*/ 112 w 250"/>
                    <a:gd name="T13" fmla="*/ 12 h 114"/>
                    <a:gd name="T14" fmla="*/ 87 w 250"/>
                    <a:gd name="T15" fmla="*/ 15 h 114"/>
                    <a:gd name="T16" fmla="*/ 82 w 250"/>
                    <a:gd name="T17" fmla="*/ 8 h 114"/>
                    <a:gd name="T18" fmla="*/ 39 w 250"/>
                    <a:gd name="T19" fmla="*/ 17 h 114"/>
                    <a:gd name="T20" fmla="*/ 0 w 250"/>
                    <a:gd name="T21" fmla="*/ 65 h 114"/>
                    <a:gd name="T22" fmla="*/ 88 w 250"/>
                    <a:gd name="T23" fmla="*/ 91 h 114"/>
                    <a:gd name="T24" fmla="*/ 98 w 250"/>
                    <a:gd name="T25" fmla="*/ 84 h 114"/>
                    <a:gd name="T26" fmla="*/ 104 w 250"/>
                    <a:gd name="T27" fmla="*/ 77 h 114"/>
                    <a:gd name="T28" fmla="*/ 118 w 250"/>
                    <a:gd name="T29" fmla="*/ 61 h 114"/>
                    <a:gd name="T30" fmla="*/ 124 w 250"/>
                    <a:gd name="T31" fmla="*/ 60 h 114"/>
                    <a:gd name="T32" fmla="*/ 125 w 250"/>
                    <a:gd name="T33" fmla="*/ 60 h 114"/>
                    <a:gd name="T34" fmla="*/ 125 w 250"/>
                    <a:gd name="T35" fmla="*/ 60 h 114"/>
                    <a:gd name="T36" fmla="*/ 131 w 250"/>
                    <a:gd name="T37" fmla="*/ 61 h 114"/>
                    <a:gd name="T38" fmla="*/ 145 w 250"/>
                    <a:gd name="T39" fmla="*/ 77 h 114"/>
                    <a:gd name="T40" fmla="*/ 152 w 250"/>
                    <a:gd name="T41" fmla="*/ 84 h 114"/>
                    <a:gd name="T42" fmla="*/ 162 w 250"/>
                    <a:gd name="T43" fmla="*/ 91 h 114"/>
                    <a:gd name="T44" fmla="*/ 249 w 250"/>
                    <a:gd name="T45" fmla="*/ 65 h 114"/>
                    <a:gd name="T46" fmla="*/ 82 w 250"/>
                    <a:gd name="T47" fmla="*/ 78 h 114"/>
                    <a:gd name="T48" fmla="*/ 12 w 250"/>
                    <a:gd name="T49" fmla="*/ 65 h 114"/>
                    <a:gd name="T50" fmla="*/ 48 w 250"/>
                    <a:gd name="T51" fmla="*/ 29 h 114"/>
                    <a:gd name="T52" fmla="*/ 82 w 250"/>
                    <a:gd name="T53" fmla="*/ 78 h 114"/>
                    <a:gd name="T54" fmla="*/ 125 w 250"/>
                    <a:gd name="T55" fmla="*/ 50 h 114"/>
                    <a:gd name="T56" fmla="*/ 125 w 250"/>
                    <a:gd name="T57" fmla="*/ 19 h 114"/>
                    <a:gd name="T58" fmla="*/ 141 w 250"/>
                    <a:gd name="T59" fmla="*/ 35 h 114"/>
                    <a:gd name="T60" fmla="*/ 202 w 250"/>
                    <a:gd name="T61" fmla="*/ 102 h 114"/>
                    <a:gd name="T62" fmla="*/ 165 w 250"/>
                    <a:gd name="T63" fmla="*/ 65 h 114"/>
                    <a:gd name="T64" fmla="*/ 208 w 250"/>
                    <a:gd name="T65" fmla="*/ 29 h 114"/>
                    <a:gd name="T66" fmla="*/ 202 w 250"/>
                    <a:gd name="T67" fmla="*/ 102 h 114"/>
                    <a:gd name="T68" fmla="*/ 36 w 250"/>
                    <a:gd name="T69" fmla="*/ 51 h 114"/>
                    <a:gd name="T70" fmla="*/ 28 w 250"/>
                    <a:gd name="T71" fmla="*/ 82 h 114"/>
                    <a:gd name="T72" fmla="*/ 43 w 250"/>
                    <a:gd name="T73" fmla="*/ 42 h 114"/>
                    <a:gd name="T74" fmla="*/ 51 w 250"/>
                    <a:gd name="T75" fmla="*/ 82 h 114"/>
                    <a:gd name="T76" fmla="*/ 43 w 250"/>
                    <a:gd name="T77" fmla="*/ 42 h 114"/>
                    <a:gd name="T78" fmla="*/ 67 w 250"/>
                    <a:gd name="T79" fmla="*/ 62 h 114"/>
                    <a:gd name="T80" fmla="*/ 59 w 250"/>
                    <a:gd name="T81" fmla="*/ 82 h 114"/>
                    <a:gd name="T82" fmla="*/ 184 w 250"/>
                    <a:gd name="T83" fmla="*/ 51 h 114"/>
                    <a:gd name="T84" fmla="*/ 192 w 250"/>
                    <a:gd name="T85" fmla="*/ 82 h 114"/>
                    <a:gd name="T86" fmla="*/ 184 w 250"/>
                    <a:gd name="T87" fmla="*/ 51 h 114"/>
                    <a:gd name="T88" fmla="*/ 207 w 250"/>
                    <a:gd name="T89" fmla="*/ 42 h 114"/>
                    <a:gd name="T90" fmla="*/ 199 w 250"/>
                    <a:gd name="T91" fmla="*/ 82 h 114"/>
                    <a:gd name="T92" fmla="*/ 215 w 250"/>
                    <a:gd name="T93" fmla="*/ 62 h 114"/>
                    <a:gd name="T94" fmla="*/ 223 w 250"/>
                    <a:gd name="T95" fmla="*/ 82 h 114"/>
                    <a:gd name="T96" fmla="*/ 215 w 250"/>
                    <a:gd name="T97" fmla="*/ 6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0" h="114">
                      <a:moveTo>
                        <a:pt x="217" y="20"/>
                      </a:moveTo>
                      <a:cubicBezTo>
                        <a:pt x="215" y="19"/>
                        <a:pt x="213" y="18"/>
                        <a:pt x="212" y="17"/>
                      </a:cubicBezTo>
                      <a:cubicBezTo>
                        <a:pt x="205" y="10"/>
                        <a:pt x="197" y="4"/>
                        <a:pt x="187" y="2"/>
                      </a:cubicBezTo>
                      <a:cubicBezTo>
                        <a:pt x="180" y="0"/>
                        <a:pt x="174" y="2"/>
                        <a:pt x="169" y="8"/>
                      </a:cubicBezTo>
                      <a:cubicBezTo>
                        <a:pt x="167" y="10"/>
                        <a:pt x="165" y="12"/>
                        <a:pt x="164" y="15"/>
                      </a:cubicBezTo>
                      <a:cubicBezTo>
                        <a:pt x="164" y="15"/>
                        <a:pt x="164" y="15"/>
                        <a:pt x="164" y="15"/>
                      </a:cubicBezTo>
                      <a:cubicBezTo>
                        <a:pt x="163" y="18"/>
                        <a:pt x="159" y="20"/>
                        <a:pt x="156" y="19"/>
                      </a:cubicBezTo>
                      <a:cubicBezTo>
                        <a:pt x="150" y="18"/>
                        <a:pt x="144" y="15"/>
                        <a:pt x="139" y="12"/>
                      </a:cubicBezTo>
                      <a:cubicBezTo>
                        <a:pt x="135" y="9"/>
                        <a:pt x="131" y="8"/>
                        <a:pt x="126" y="8"/>
                      </a:cubicBezTo>
                      <a:cubicBezTo>
                        <a:pt x="126" y="8"/>
                        <a:pt x="126" y="8"/>
                        <a:pt x="126" y="8"/>
                      </a:cubicBezTo>
                      <a:cubicBezTo>
                        <a:pt x="125" y="8"/>
                        <a:pt x="125" y="8"/>
                        <a:pt x="125" y="8"/>
                      </a:cubicBezTo>
                      <a:cubicBezTo>
                        <a:pt x="125" y="8"/>
                        <a:pt x="125" y="8"/>
                        <a:pt x="125" y="8"/>
                      </a:cubicBezTo>
                      <a:cubicBezTo>
                        <a:pt x="125" y="8"/>
                        <a:pt x="125" y="8"/>
                        <a:pt x="125" y="8"/>
                      </a:cubicBezTo>
                      <a:cubicBezTo>
                        <a:pt x="120" y="8"/>
                        <a:pt x="115" y="9"/>
                        <a:pt x="112" y="12"/>
                      </a:cubicBezTo>
                      <a:cubicBezTo>
                        <a:pt x="107" y="15"/>
                        <a:pt x="101" y="17"/>
                        <a:pt x="95" y="19"/>
                      </a:cubicBezTo>
                      <a:cubicBezTo>
                        <a:pt x="91" y="20"/>
                        <a:pt x="88" y="18"/>
                        <a:pt x="87" y="15"/>
                      </a:cubicBezTo>
                      <a:cubicBezTo>
                        <a:pt x="87" y="15"/>
                        <a:pt x="87" y="15"/>
                        <a:pt x="87" y="15"/>
                      </a:cubicBezTo>
                      <a:cubicBezTo>
                        <a:pt x="85" y="12"/>
                        <a:pt x="83" y="10"/>
                        <a:pt x="82" y="8"/>
                      </a:cubicBezTo>
                      <a:cubicBezTo>
                        <a:pt x="77" y="2"/>
                        <a:pt x="71" y="0"/>
                        <a:pt x="64" y="2"/>
                      </a:cubicBezTo>
                      <a:cubicBezTo>
                        <a:pt x="54" y="4"/>
                        <a:pt x="47" y="10"/>
                        <a:pt x="39" y="17"/>
                      </a:cubicBezTo>
                      <a:cubicBezTo>
                        <a:pt x="37" y="18"/>
                        <a:pt x="35" y="19"/>
                        <a:pt x="33" y="20"/>
                      </a:cubicBezTo>
                      <a:cubicBezTo>
                        <a:pt x="14" y="26"/>
                        <a:pt x="1" y="44"/>
                        <a:pt x="0" y="65"/>
                      </a:cubicBezTo>
                      <a:cubicBezTo>
                        <a:pt x="0" y="92"/>
                        <a:pt x="21" y="114"/>
                        <a:pt x="48" y="114"/>
                      </a:cubicBezTo>
                      <a:cubicBezTo>
                        <a:pt x="65" y="114"/>
                        <a:pt x="79" y="105"/>
                        <a:pt x="88" y="91"/>
                      </a:cubicBezTo>
                      <a:cubicBezTo>
                        <a:pt x="89" y="89"/>
                        <a:pt x="91" y="87"/>
                        <a:pt x="94" y="86"/>
                      </a:cubicBezTo>
                      <a:cubicBezTo>
                        <a:pt x="96" y="85"/>
                        <a:pt x="98" y="84"/>
                        <a:pt x="98" y="84"/>
                      </a:cubicBezTo>
                      <a:cubicBezTo>
                        <a:pt x="98" y="84"/>
                        <a:pt x="98" y="84"/>
                        <a:pt x="98" y="84"/>
                      </a:cubicBezTo>
                      <a:cubicBezTo>
                        <a:pt x="100" y="82"/>
                        <a:pt x="103" y="80"/>
                        <a:pt x="104" y="77"/>
                      </a:cubicBezTo>
                      <a:cubicBezTo>
                        <a:pt x="105" y="76"/>
                        <a:pt x="106" y="74"/>
                        <a:pt x="106" y="72"/>
                      </a:cubicBezTo>
                      <a:cubicBezTo>
                        <a:pt x="107" y="66"/>
                        <a:pt x="112" y="62"/>
                        <a:pt x="118" y="61"/>
                      </a:cubicBezTo>
                      <a:cubicBezTo>
                        <a:pt x="120" y="60"/>
                        <a:pt x="122" y="60"/>
                        <a:pt x="124" y="60"/>
                      </a:cubicBezTo>
                      <a:cubicBezTo>
                        <a:pt x="124" y="60"/>
                        <a:pt x="124" y="60"/>
                        <a:pt x="124" y="60"/>
                      </a:cubicBezTo>
                      <a:cubicBezTo>
                        <a:pt x="124" y="60"/>
                        <a:pt x="124" y="60"/>
                        <a:pt x="124" y="60"/>
                      </a:cubicBezTo>
                      <a:cubicBezTo>
                        <a:pt x="125" y="60"/>
                        <a:pt x="125" y="60"/>
                        <a:pt x="125" y="60"/>
                      </a:cubicBezTo>
                      <a:cubicBezTo>
                        <a:pt x="125" y="60"/>
                        <a:pt x="125" y="60"/>
                        <a:pt x="125" y="60"/>
                      </a:cubicBezTo>
                      <a:cubicBezTo>
                        <a:pt x="125" y="60"/>
                        <a:pt x="125" y="60"/>
                        <a:pt x="125" y="60"/>
                      </a:cubicBezTo>
                      <a:cubicBezTo>
                        <a:pt x="125" y="60"/>
                        <a:pt x="125" y="60"/>
                        <a:pt x="125" y="60"/>
                      </a:cubicBezTo>
                      <a:cubicBezTo>
                        <a:pt x="127" y="60"/>
                        <a:pt x="129" y="60"/>
                        <a:pt x="131" y="61"/>
                      </a:cubicBezTo>
                      <a:cubicBezTo>
                        <a:pt x="137" y="62"/>
                        <a:pt x="142" y="66"/>
                        <a:pt x="143" y="72"/>
                      </a:cubicBezTo>
                      <a:cubicBezTo>
                        <a:pt x="144" y="74"/>
                        <a:pt x="145" y="75"/>
                        <a:pt x="145" y="77"/>
                      </a:cubicBezTo>
                      <a:cubicBezTo>
                        <a:pt x="147" y="80"/>
                        <a:pt x="149" y="82"/>
                        <a:pt x="152" y="84"/>
                      </a:cubicBezTo>
                      <a:cubicBezTo>
                        <a:pt x="152" y="84"/>
                        <a:pt x="152" y="84"/>
                        <a:pt x="152" y="84"/>
                      </a:cubicBezTo>
                      <a:cubicBezTo>
                        <a:pt x="152" y="84"/>
                        <a:pt x="154" y="85"/>
                        <a:pt x="156" y="86"/>
                      </a:cubicBezTo>
                      <a:cubicBezTo>
                        <a:pt x="158" y="87"/>
                        <a:pt x="160" y="88"/>
                        <a:pt x="162" y="91"/>
                      </a:cubicBezTo>
                      <a:cubicBezTo>
                        <a:pt x="171" y="104"/>
                        <a:pt x="185" y="114"/>
                        <a:pt x="201" y="114"/>
                      </a:cubicBezTo>
                      <a:cubicBezTo>
                        <a:pt x="228" y="114"/>
                        <a:pt x="250" y="92"/>
                        <a:pt x="249" y="65"/>
                      </a:cubicBezTo>
                      <a:cubicBezTo>
                        <a:pt x="250" y="44"/>
                        <a:pt x="236" y="26"/>
                        <a:pt x="217" y="20"/>
                      </a:cubicBezTo>
                      <a:close/>
                      <a:moveTo>
                        <a:pt x="82" y="78"/>
                      </a:moveTo>
                      <a:cubicBezTo>
                        <a:pt x="77" y="92"/>
                        <a:pt x="64" y="102"/>
                        <a:pt x="48" y="102"/>
                      </a:cubicBezTo>
                      <a:cubicBezTo>
                        <a:pt x="28" y="102"/>
                        <a:pt x="12" y="85"/>
                        <a:pt x="12" y="65"/>
                      </a:cubicBezTo>
                      <a:cubicBezTo>
                        <a:pt x="12" y="47"/>
                        <a:pt x="25" y="32"/>
                        <a:pt x="42" y="30"/>
                      </a:cubicBezTo>
                      <a:cubicBezTo>
                        <a:pt x="44" y="29"/>
                        <a:pt x="46" y="29"/>
                        <a:pt x="48" y="29"/>
                      </a:cubicBezTo>
                      <a:cubicBezTo>
                        <a:pt x="68" y="29"/>
                        <a:pt x="84" y="46"/>
                        <a:pt x="84" y="66"/>
                      </a:cubicBezTo>
                      <a:cubicBezTo>
                        <a:pt x="85" y="70"/>
                        <a:pt x="83" y="74"/>
                        <a:pt x="82" y="78"/>
                      </a:cubicBezTo>
                      <a:close/>
                      <a:moveTo>
                        <a:pt x="125" y="50"/>
                      </a:moveTo>
                      <a:cubicBezTo>
                        <a:pt x="125" y="50"/>
                        <a:pt x="125" y="50"/>
                        <a:pt x="125" y="50"/>
                      </a:cubicBezTo>
                      <a:cubicBezTo>
                        <a:pt x="116" y="50"/>
                        <a:pt x="110" y="43"/>
                        <a:pt x="110" y="34"/>
                      </a:cubicBezTo>
                      <a:cubicBezTo>
                        <a:pt x="110" y="26"/>
                        <a:pt x="116" y="19"/>
                        <a:pt x="125" y="19"/>
                      </a:cubicBezTo>
                      <a:cubicBezTo>
                        <a:pt x="125" y="19"/>
                        <a:pt x="125" y="19"/>
                        <a:pt x="125" y="19"/>
                      </a:cubicBezTo>
                      <a:cubicBezTo>
                        <a:pt x="134" y="19"/>
                        <a:pt x="141" y="26"/>
                        <a:pt x="141" y="35"/>
                      </a:cubicBezTo>
                      <a:cubicBezTo>
                        <a:pt x="141" y="44"/>
                        <a:pt x="134" y="50"/>
                        <a:pt x="125" y="50"/>
                      </a:cubicBezTo>
                      <a:close/>
                      <a:moveTo>
                        <a:pt x="202" y="102"/>
                      </a:moveTo>
                      <a:cubicBezTo>
                        <a:pt x="186" y="102"/>
                        <a:pt x="173" y="92"/>
                        <a:pt x="168" y="78"/>
                      </a:cubicBezTo>
                      <a:cubicBezTo>
                        <a:pt x="166" y="74"/>
                        <a:pt x="165" y="70"/>
                        <a:pt x="165" y="65"/>
                      </a:cubicBezTo>
                      <a:cubicBezTo>
                        <a:pt x="165" y="45"/>
                        <a:pt x="182" y="29"/>
                        <a:pt x="202" y="29"/>
                      </a:cubicBezTo>
                      <a:cubicBezTo>
                        <a:pt x="204" y="29"/>
                        <a:pt x="206" y="29"/>
                        <a:pt x="208" y="29"/>
                      </a:cubicBezTo>
                      <a:cubicBezTo>
                        <a:pt x="225" y="32"/>
                        <a:pt x="238" y="47"/>
                        <a:pt x="238" y="65"/>
                      </a:cubicBezTo>
                      <a:cubicBezTo>
                        <a:pt x="238" y="85"/>
                        <a:pt x="222" y="102"/>
                        <a:pt x="202" y="102"/>
                      </a:cubicBezTo>
                      <a:close/>
                      <a:moveTo>
                        <a:pt x="28" y="51"/>
                      </a:moveTo>
                      <a:cubicBezTo>
                        <a:pt x="36" y="51"/>
                        <a:pt x="36" y="51"/>
                        <a:pt x="36" y="51"/>
                      </a:cubicBezTo>
                      <a:cubicBezTo>
                        <a:pt x="36" y="82"/>
                        <a:pt x="36" y="82"/>
                        <a:pt x="36" y="82"/>
                      </a:cubicBezTo>
                      <a:cubicBezTo>
                        <a:pt x="28" y="82"/>
                        <a:pt x="28" y="82"/>
                        <a:pt x="28" y="82"/>
                      </a:cubicBezTo>
                      <a:lnTo>
                        <a:pt x="28" y="51"/>
                      </a:lnTo>
                      <a:close/>
                      <a:moveTo>
                        <a:pt x="43" y="42"/>
                      </a:moveTo>
                      <a:cubicBezTo>
                        <a:pt x="51" y="42"/>
                        <a:pt x="51" y="42"/>
                        <a:pt x="51" y="42"/>
                      </a:cubicBezTo>
                      <a:cubicBezTo>
                        <a:pt x="51" y="82"/>
                        <a:pt x="51" y="82"/>
                        <a:pt x="51" y="82"/>
                      </a:cubicBezTo>
                      <a:cubicBezTo>
                        <a:pt x="43" y="82"/>
                        <a:pt x="43" y="82"/>
                        <a:pt x="43" y="82"/>
                      </a:cubicBezTo>
                      <a:lnTo>
                        <a:pt x="43" y="42"/>
                      </a:lnTo>
                      <a:close/>
                      <a:moveTo>
                        <a:pt x="59" y="62"/>
                      </a:moveTo>
                      <a:cubicBezTo>
                        <a:pt x="67" y="62"/>
                        <a:pt x="67" y="62"/>
                        <a:pt x="67" y="62"/>
                      </a:cubicBezTo>
                      <a:cubicBezTo>
                        <a:pt x="67" y="82"/>
                        <a:pt x="67" y="82"/>
                        <a:pt x="67" y="82"/>
                      </a:cubicBezTo>
                      <a:cubicBezTo>
                        <a:pt x="59" y="82"/>
                        <a:pt x="59" y="82"/>
                        <a:pt x="59" y="82"/>
                      </a:cubicBezTo>
                      <a:lnTo>
                        <a:pt x="59" y="62"/>
                      </a:lnTo>
                      <a:close/>
                      <a:moveTo>
                        <a:pt x="184" y="51"/>
                      </a:moveTo>
                      <a:cubicBezTo>
                        <a:pt x="192" y="51"/>
                        <a:pt x="192" y="51"/>
                        <a:pt x="192" y="51"/>
                      </a:cubicBezTo>
                      <a:cubicBezTo>
                        <a:pt x="192" y="82"/>
                        <a:pt x="192" y="82"/>
                        <a:pt x="192" y="82"/>
                      </a:cubicBezTo>
                      <a:cubicBezTo>
                        <a:pt x="184" y="82"/>
                        <a:pt x="184" y="82"/>
                        <a:pt x="184" y="82"/>
                      </a:cubicBezTo>
                      <a:lnTo>
                        <a:pt x="184" y="51"/>
                      </a:lnTo>
                      <a:close/>
                      <a:moveTo>
                        <a:pt x="199" y="42"/>
                      </a:moveTo>
                      <a:cubicBezTo>
                        <a:pt x="207" y="42"/>
                        <a:pt x="207" y="42"/>
                        <a:pt x="207" y="42"/>
                      </a:cubicBezTo>
                      <a:cubicBezTo>
                        <a:pt x="207" y="82"/>
                        <a:pt x="207" y="82"/>
                        <a:pt x="207" y="82"/>
                      </a:cubicBezTo>
                      <a:cubicBezTo>
                        <a:pt x="199" y="82"/>
                        <a:pt x="199" y="82"/>
                        <a:pt x="199" y="82"/>
                      </a:cubicBezTo>
                      <a:lnTo>
                        <a:pt x="199" y="42"/>
                      </a:lnTo>
                      <a:close/>
                      <a:moveTo>
                        <a:pt x="215" y="62"/>
                      </a:moveTo>
                      <a:cubicBezTo>
                        <a:pt x="223" y="62"/>
                        <a:pt x="223" y="62"/>
                        <a:pt x="223" y="62"/>
                      </a:cubicBezTo>
                      <a:cubicBezTo>
                        <a:pt x="223" y="82"/>
                        <a:pt x="223" y="82"/>
                        <a:pt x="223" y="82"/>
                      </a:cubicBezTo>
                      <a:cubicBezTo>
                        <a:pt x="215" y="82"/>
                        <a:pt x="215" y="82"/>
                        <a:pt x="215" y="82"/>
                      </a:cubicBezTo>
                      <a:lnTo>
                        <a:pt x="215" y="6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endParaRPr lang="en-IN" sz="1799">
                    <a:latin typeface="EYInterstate Light" panose="02000506000000020004" pitchFamily="2" charset="0"/>
                  </a:endParaRPr>
                </a:p>
              </p:txBody>
            </p:sp>
          </p:grpSp>
        </p:grpSp>
      </p:grpSp>
      <p:graphicFrame>
        <p:nvGraphicFramePr>
          <p:cNvPr id="76" name="Table 75">
            <a:extLst>
              <a:ext uri="{FF2B5EF4-FFF2-40B4-BE49-F238E27FC236}">
                <a16:creationId xmlns:a16="http://schemas.microsoft.com/office/drawing/2014/main" id="{C7D3E35A-0659-4675-8CC2-7AC7EC7EC951}"/>
              </a:ext>
            </a:extLst>
          </p:cNvPr>
          <p:cNvGraphicFramePr>
            <a:graphicFrameLocks noGrp="1"/>
          </p:cNvGraphicFramePr>
          <p:nvPr>
            <p:extLst>
              <p:ext uri="{D42A27DB-BD31-4B8C-83A1-F6EECF244321}">
                <p14:modId xmlns:p14="http://schemas.microsoft.com/office/powerpoint/2010/main" val="1370634953"/>
              </p:ext>
            </p:extLst>
          </p:nvPr>
        </p:nvGraphicFramePr>
        <p:xfrm>
          <a:off x="609286" y="5181376"/>
          <a:ext cx="10976229" cy="634843"/>
        </p:xfrm>
        <a:graphic>
          <a:graphicData uri="http://schemas.openxmlformats.org/drawingml/2006/table">
            <a:tbl>
              <a:tblPr firstRow="1" bandRow="1">
                <a:tableStyleId>{5C22544A-7EE6-4342-B048-85BDC9FD1C3A}</a:tableStyleId>
              </a:tblPr>
              <a:tblGrid>
                <a:gridCol w="3246657">
                  <a:extLst>
                    <a:ext uri="{9D8B030D-6E8A-4147-A177-3AD203B41FA5}">
                      <a16:colId xmlns:a16="http://schemas.microsoft.com/office/drawing/2014/main" val="20000"/>
                    </a:ext>
                  </a:extLst>
                </a:gridCol>
                <a:gridCol w="1288262">
                  <a:extLst>
                    <a:ext uri="{9D8B030D-6E8A-4147-A177-3AD203B41FA5}">
                      <a16:colId xmlns:a16="http://schemas.microsoft.com/office/drawing/2014/main" val="20001"/>
                    </a:ext>
                  </a:extLst>
                </a:gridCol>
                <a:gridCol w="1288262">
                  <a:extLst>
                    <a:ext uri="{9D8B030D-6E8A-4147-A177-3AD203B41FA5}">
                      <a16:colId xmlns:a16="http://schemas.microsoft.com/office/drawing/2014/main" val="20002"/>
                    </a:ext>
                  </a:extLst>
                </a:gridCol>
                <a:gridCol w="1288262">
                  <a:extLst>
                    <a:ext uri="{9D8B030D-6E8A-4147-A177-3AD203B41FA5}">
                      <a16:colId xmlns:a16="http://schemas.microsoft.com/office/drawing/2014/main" val="20003"/>
                    </a:ext>
                  </a:extLst>
                </a:gridCol>
                <a:gridCol w="1288262">
                  <a:extLst>
                    <a:ext uri="{9D8B030D-6E8A-4147-A177-3AD203B41FA5}">
                      <a16:colId xmlns:a16="http://schemas.microsoft.com/office/drawing/2014/main" val="20004"/>
                    </a:ext>
                  </a:extLst>
                </a:gridCol>
                <a:gridCol w="1288262">
                  <a:extLst>
                    <a:ext uri="{9D8B030D-6E8A-4147-A177-3AD203B41FA5}">
                      <a16:colId xmlns:a16="http://schemas.microsoft.com/office/drawing/2014/main" val="20005"/>
                    </a:ext>
                  </a:extLst>
                </a:gridCol>
                <a:gridCol w="1288262">
                  <a:extLst>
                    <a:ext uri="{9D8B030D-6E8A-4147-A177-3AD203B41FA5}">
                      <a16:colId xmlns:a16="http://schemas.microsoft.com/office/drawing/2014/main" val="20006"/>
                    </a:ext>
                  </a:extLst>
                </a:gridCol>
              </a:tblGrid>
              <a:tr h="207156">
                <a:tc>
                  <a:txBody>
                    <a:bodyPr/>
                    <a:lstStyle/>
                    <a:p>
                      <a:r>
                        <a:rPr lang="en-IN" sz="1000">
                          <a:solidFill>
                            <a:schemeClr val="tx2"/>
                          </a:solidFill>
                        </a:rPr>
                        <a:t>Ranking de </a:t>
                      </a:r>
                      <a:r>
                        <a:rPr lang="en-IN" sz="1000" err="1">
                          <a:solidFill>
                            <a:schemeClr val="tx2"/>
                          </a:solidFill>
                        </a:rPr>
                        <a:t>Economías</a:t>
                      </a:r>
                      <a:endParaRPr lang="en-IN" sz="1000">
                        <a:solidFill>
                          <a:schemeClr val="tx2"/>
                        </a:solidFill>
                      </a:endParaRPr>
                    </a:p>
                  </a:txBody>
                  <a:tcPr marL="27418" marR="27418" marT="27418" marB="27418">
                    <a:lnL w="12700" cmpd="sng">
                      <a:noFill/>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b"/>
                      <a:r>
                        <a:rPr lang="en-IN" sz="1000" b="1" i="0" u="none" strike="noStrike">
                          <a:solidFill>
                            <a:schemeClr val="tx2"/>
                          </a:solidFill>
                          <a:effectLst/>
                          <a:latin typeface="Arial" panose="020B0604020202020204" pitchFamily="34" charset="0"/>
                        </a:rPr>
                        <a:t>México</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rtl="0" fontAlgn="b"/>
                      <a:r>
                        <a:rPr lang="en-IN" sz="1000" b="0" i="0" u="none" strike="noStrike">
                          <a:solidFill>
                            <a:schemeClr val="bg1"/>
                          </a:solidFill>
                          <a:effectLst/>
                          <a:latin typeface="Arial" panose="020B0604020202020204" pitchFamily="34" charset="0"/>
                        </a:rPr>
                        <a:t>Peru</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algn="ctr" rtl="0" fontAlgn="b"/>
                      <a:r>
                        <a:rPr lang="en-IN" sz="1000" b="0" i="0" u="none" strike="noStrike">
                          <a:solidFill>
                            <a:schemeClr val="tx2"/>
                          </a:solidFill>
                          <a:effectLst/>
                          <a:latin typeface="Arial" panose="020B0604020202020204" pitchFamily="34" charset="0"/>
                        </a:rPr>
                        <a:t>Colombia</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b"/>
                      <a:r>
                        <a:rPr lang="en-IN" sz="1000" b="0" i="0" u="none" strike="noStrike">
                          <a:solidFill>
                            <a:schemeClr val="tx2"/>
                          </a:solidFill>
                          <a:effectLst/>
                          <a:latin typeface="Arial" panose="020B0604020202020204" pitchFamily="34" charset="0"/>
                        </a:rPr>
                        <a:t>Argentina</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b"/>
                      <a:r>
                        <a:rPr lang="es-MX" sz="1000" b="0" i="0" u="none" strike="noStrike" noProof="0">
                          <a:solidFill>
                            <a:schemeClr val="tx2"/>
                          </a:solidFill>
                          <a:effectLst/>
                          <a:latin typeface="Arial" panose="020B0604020202020204" pitchFamily="34" charset="0"/>
                        </a:rPr>
                        <a:t>Brasil</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rtl="0" fontAlgn="b"/>
                      <a:r>
                        <a:rPr lang="en-IN" sz="1000" b="0" i="0" u="none" strike="noStrike">
                          <a:solidFill>
                            <a:schemeClr val="tx2"/>
                          </a:solidFill>
                          <a:effectLst/>
                          <a:latin typeface="Arial" panose="020B0604020202020204" pitchFamily="34" charset="0"/>
                        </a:rPr>
                        <a:t>Chile</a:t>
                      </a:r>
                    </a:p>
                  </a:txBody>
                  <a:tcPr marL="27418" marR="27418" marT="27418" marB="27418"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10000"/>
                  </a:ext>
                </a:extLst>
              </a:tr>
              <a:tr h="220371">
                <a:tc>
                  <a:txBody>
                    <a:bodyPr/>
                    <a:lstStyle/>
                    <a:p>
                      <a:pPr algn="l" rtl="0" fontAlgn="b"/>
                      <a:r>
                        <a:rPr lang="en-IN" sz="1000" b="0" i="0" u="none" strike="noStrike" err="1">
                          <a:solidFill>
                            <a:srgbClr val="646464"/>
                          </a:solidFill>
                          <a:effectLst/>
                          <a:latin typeface="Arial" panose="020B0604020202020204" pitchFamily="34" charset="0"/>
                        </a:rPr>
                        <a:t>Facilidad</a:t>
                      </a:r>
                      <a:r>
                        <a:rPr lang="en-IN" sz="1000" b="0" i="0" u="none" strike="noStrike">
                          <a:solidFill>
                            <a:srgbClr val="646464"/>
                          </a:solidFill>
                          <a:effectLst/>
                          <a:latin typeface="Arial" panose="020B0604020202020204" pitchFamily="34" charset="0"/>
                        </a:rPr>
                        <a:t> </a:t>
                      </a:r>
                      <a:r>
                        <a:rPr lang="en-IN" sz="1000" b="0" i="0" u="none" strike="noStrike" err="1">
                          <a:solidFill>
                            <a:srgbClr val="646464"/>
                          </a:solidFill>
                          <a:effectLst/>
                          <a:latin typeface="Arial" panose="020B0604020202020204" pitchFamily="34" charset="0"/>
                        </a:rPr>
                        <a:t>pra</a:t>
                      </a:r>
                      <a:r>
                        <a:rPr lang="en-IN" sz="1000" b="0" i="0" u="none" strike="noStrike">
                          <a:solidFill>
                            <a:srgbClr val="646464"/>
                          </a:solidFill>
                          <a:effectLst/>
                          <a:latin typeface="Arial" panose="020B0604020202020204" pitchFamily="34" charset="0"/>
                        </a:rPr>
                        <a:t> </a:t>
                      </a:r>
                      <a:r>
                        <a:rPr lang="en-IN" sz="1000" b="0" i="0" u="none" strike="noStrike" err="1">
                          <a:solidFill>
                            <a:srgbClr val="646464"/>
                          </a:solidFill>
                          <a:effectLst/>
                          <a:latin typeface="Arial" panose="020B0604020202020204" pitchFamily="34" charset="0"/>
                        </a:rPr>
                        <a:t>hacer</a:t>
                      </a:r>
                      <a:r>
                        <a:rPr lang="en-IN" sz="1000" b="0" i="0" u="none" strike="noStrike">
                          <a:solidFill>
                            <a:srgbClr val="646464"/>
                          </a:solidFill>
                          <a:effectLst/>
                          <a:latin typeface="Arial" panose="020B0604020202020204" pitchFamily="34" charset="0"/>
                        </a:rPr>
                        <a:t> </a:t>
                      </a:r>
                      <a:r>
                        <a:rPr lang="en-IN" sz="1000" b="0" i="0" u="none" strike="noStrike" err="1">
                          <a:solidFill>
                            <a:srgbClr val="646464"/>
                          </a:solidFill>
                          <a:effectLst/>
                          <a:latin typeface="Arial" panose="020B0604020202020204" pitchFamily="34" charset="0"/>
                        </a:rPr>
                        <a:t>negocios</a:t>
                      </a:r>
                      <a:r>
                        <a:rPr lang="en-IN" sz="1000" b="0" i="0" u="none" strike="noStrike">
                          <a:solidFill>
                            <a:srgbClr val="646464"/>
                          </a:solidFill>
                          <a:effectLst/>
                          <a:latin typeface="Arial" panose="020B0604020202020204" pitchFamily="34" charset="0"/>
                        </a:rPr>
                        <a:t> (Mundial)</a:t>
                      </a:r>
                    </a:p>
                  </a:txBody>
                  <a:tcPr marL="27418" marR="27418" marT="27418" marB="27418" anchor="b">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IN" sz="1000" b="0" i="0" u="none" strike="noStrike">
                          <a:solidFill>
                            <a:srgbClr val="646464"/>
                          </a:solidFill>
                          <a:effectLst/>
                          <a:latin typeface="Arial" panose="020B0604020202020204" pitchFamily="34" charset="0"/>
                        </a:rPr>
                        <a:t>54</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IN" sz="1000" b="1" i="0" u="none" strike="noStrike">
                          <a:solidFill>
                            <a:srgbClr val="646464"/>
                          </a:solidFill>
                          <a:effectLst/>
                          <a:latin typeface="Arial" panose="020B0604020202020204" pitchFamily="34" charset="0"/>
                        </a:rPr>
                        <a:t>68</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IN" sz="1000" b="0" i="0" u="none" strike="noStrike">
                          <a:solidFill>
                            <a:srgbClr val="646464"/>
                          </a:solidFill>
                          <a:effectLst/>
                          <a:latin typeface="Arial" panose="020B0604020202020204" pitchFamily="34" charset="0"/>
                        </a:rPr>
                        <a:t>65</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IN" sz="1000" b="0" i="0" u="none" strike="noStrike">
                          <a:solidFill>
                            <a:srgbClr val="646464"/>
                          </a:solidFill>
                          <a:effectLst/>
                          <a:latin typeface="Arial" panose="020B0604020202020204" pitchFamily="34" charset="0"/>
                        </a:rPr>
                        <a:t>119</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IN" sz="1000" b="0" i="0" u="none" strike="noStrike">
                          <a:solidFill>
                            <a:srgbClr val="646464"/>
                          </a:solidFill>
                          <a:effectLst/>
                          <a:latin typeface="Arial" panose="020B0604020202020204" pitchFamily="34" charset="0"/>
                        </a:rPr>
                        <a:t>109</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IN" sz="1000" b="0" i="0" u="none" strike="noStrike">
                          <a:solidFill>
                            <a:srgbClr val="646464"/>
                          </a:solidFill>
                          <a:effectLst/>
                          <a:latin typeface="Arial" panose="020B0604020202020204" pitchFamily="34" charset="0"/>
                        </a:rPr>
                        <a:t>56</a:t>
                      </a:r>
                    </a:p>
                  </a:txBody>
                  <a:tcPr marL="27418" marR="27418" marT="27418" marB="27418"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7156">
                <a:tc>
                  <a:txBody>
                    <a:bodyPr/>
                    <a:lstStyle/>
                    <a:p>
                      <a:pPr algn="l" rtl="0" fontAlgn="b"/>
                      <a:r>
                        <a:rPr lang="en-IN" sz="1000" b="0" i="0" u="none" strike="noStrike">
                          <a:solidFill>
                            <a:srgbClr val="646464"/>
                          </a:solidFill>
                          <a:effectLst/>
                          <a:latin typeface="Arial" panose="020B0604020202020204" pitchFamily="34" charset="0"/>
                        </a:rPr>
                        <a:t>Ranking </a:t>
                      </a:r>
                      <a:r>
                        <a:rPr lang="en-IN" sz="1000" b="0" i="0" u="none" strike="noStrike" err="1">
                          <a:solidFill>
                            <a:srgbClr val="646464"/>
                          </a:solidFill>
                          <a:effectLst/>
                          <a:latin typeface="Arial" panose="020B0604020202020204" pitchFamily="34" charset="0"/>
                        </a:rPr>
                        <a:t>filtrado</a:t>
                      </a:r>
                      <a:r>
                        <a:rPr lang="en-IN" sz="1000" b="0" i="0" u="none" strike="noStrike">
                          <a:solidFill>
                            <a:srgbClr val="646464"/>
                          </a:solidFill>
                          <a:effectLst/>
                          <a:latin typeface="Arial" panose="020B0604020202020204" pitchFamily="34" charset="0"/>
                        </a:rPr>
                        <a:t> por region (LATAM)</a:t>
                      </a:r>
                    </a:p>
                  </a:txBody>
                  <a:tcPr marL="27418" marR="27418" marT="27418" marB="27418" anchor="b">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00" b="0" i="0" u="none" strike="noStrike">
                          <a:solidFill>
                            <a:srgbClr val="646464"/>
                          </a:solidFill>
                          <a:effectLst/>
                          <a:latin typeface="Arial" panose="020B0604020202020204" pitchFamily="34" charset="0"/>
                        </a:rPr>
                        <a:t>1</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00" b="1" i="0" u="none" strike="noStrike">
                          <a:solidFill>
                            <a:srgbClr val="646464"/>
                          </a:solidFill>
                          <a:effectLst/>
                          <a:latin typeface="Arial" panose="020B0604020202020204" pitchFamily="34" charset="0"/>
                        </a:rPr>
                        <a:t>5</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00" b="0" i="0" u="none" strike="noStrike">
                          <a:solidFill>
                            <a:srgbClr val="646464"/>
                          </a:solidFill>
                          <a:effectLst/>
                          <a:latin typeface="Arial" panose="020B0604020202020204" pitchFamily="34" charset="0"/>
                        </a:rPr>
                        <a:t>3</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00" b="0" i="0" u="none" strike="noStrike">
                          <a:solidFill>
                            <a:srgbClr val="646464"/>
                          </a:solidFill>
                          <a:effectLst/>
                          <a:latin typeface="Arial" panose="020B0604020202020204" pitchFamily="34" charset="0"/>
                        </a:rPr>
                        <a:t>18</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00" b="0" i="0" u="none" strike="noStrike">
                          <a:solidFill>
                            <a:srgbClr val="646464"/>
                          </a:solidFill>
                          <a:effectLst/>
                          <a:latin typeface="Arial" panose="020B0604020202020204" pitchFamily="34" charset="0"/>
                        </a:rPr>
                        <a:t>14</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00" b="0" i="0" u="none" strike="noStrike">
                          <a:solidFill>
                            <a:srgbClr val="646464"/>
                          </a:solidFill>
                          <a:effectLst/>
                          <a:latin typeface="Arial" panose="020B0604020202020204" pitchFamily="34" charset="0"/>
                        </a:rPr>
                        <a:t>2</a:t>
                      </a:r>
                    </a:p>
                  </a:txBody>
                  <a:tcPr marL="27418" marR="27418" marT="27418" marB="27418"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78" name="Table 77">
            <a:extLst>
              <a:ext uri="{FF2B5EF4-FFF2-40B4-BE49-F238E27FC236}">
                <a16:creationId xmlns:a16="http://schemas.microsoft.com/office/drawing/2014/main" id="{68A6709A-85F9-4E29-915B-3E1F3ED0A48B}"/>
              </a:ext>
            </a:extLst>
          </p:cNvPr>
          <p:cNvGraphicFramePr>
            <a:graphicFrameLocks noGrp="1"/>
          </p:cNvGraphicFramePr>
          <p:nvPr>
            <p:extLst>
              <p:ext uri="{D42A27DB-BD31-4B8C-83A1-F6EECF244321}">
                <p14:modId xmlns:p14="http://schemas.microsoft.com/office/powerpoint/2010/main" val="2690399391"/>
              </p:ext>
            </p:extLst>
          </p:nvPr>
        </p:nvGraphicFramePr>
        <p:xfrm>
          <a:off x="609286" y="4508510"/>
          <a:ext cx="10976226" cy="621708"/>
        </p:xfrm>
        <a:graphic>
          <a:graphicData uri="http://schemas.openxmlformats.org/drawingml/2006/table">
            <a:tbl>
              <a:tblPr firstRow="1" bandRow="1">
                <a:tableStyleId>{5C22544A-7EE6-4342-B048-85BDC9FD1C3A}</a:tableStyleId>
              </a:tblPr>
              <a:tblGrid>
                <a:gridCol w="3246658">
                  <a:extLst>
                    <a:ext uri="{9D8B030D-6E8A-4147-A177-3AD203B41FA5}">
                      <a16:colId xmlns:a16="http://schemas.microsoft.com/office/drawing/2014/main" val="20000"/>
                    </a:ext>
                  </a:extLst>
                </a:gridCol>
                <a:gridCol w="966196">
                  <a:extLst>
                    <a:ext uri="{9D8B030D-6E8A-4147-A177-3AD203B41FA5}">
                      <a16:colId xmlns:a16="http://schemas.microsoft.com/office/drawing/2014/main" val="20001"/>
                    </a:ext>
                  </a:extLst>
                </a:gridCol>
                <a:gridCol w="966196">
                  <a:extLst>
                    <a:ext uri="{9D8B030D-6E8A-4147-A177-3AD203B41FA5}">
                      <a16:colId xmlns:a16="http://schemas.microsoft.com/office/drawing/2014/main" val="20002"/>
                    </a:ext>
                  </a:extLst>
                </a:gridCol>
                <a:gridCol w="966196">
                  <a:extLst>
                    <a:ext uri="{9D8B030D-6E8A-4147-A177-3AD203B41FA5}">
                      <a16:colId xmlns:a16="http://schemas.microsoft.com/office/drawing/2014/main" val="20003"/>
                    </a:ext>
                  </a:extLst>
                </a:gridCol>
                <a:gridCol w="966196">
                  <a:extLst>
                    <a:ext uri="{9D8B030D-6E8A-4147-A177-3AD203B41FA5}">
                      <a16:colId xmlns:a16="http://schemas.microsoft.com/office/drawing/2014/main" val="20004"/>
                    </a:ext>
                  </a:extLst>
                </a:gridCol>
                <a:gridCol w="966196">
                  <a:extLst>
                    <a:ext uri="{9D8B030D-6E8A-4147-A177-3AD203B41FA5}">
                      <a16:colId xmlns:a16="http://schemas.microsoft.com/office/drawing/2014/main" val="20005"/>
                    </a:ext>
                  </a:extLst>
                </a:gridCol>
                <a:gridCol w="966196">
                  <a:extLst>
                    <a:ext uri="{9D8B030D-6E8A-4147-A177-3AD203B41FA5}">
                      <a16:colId xmlns:a16="http://schemas.microsoft.com/office/drawing/2014/main" val="20006"/>
                    </a:ext>
                  </a:extLst>
                </a:gridCol>
                <a:gridCol w="966196">
                  <a:extLst>
                    <a:ext uri="{9D8B030D-6E8A-4147-A177-3AD203B41FA5}">
                      <a16:colId xmlns:a16="http://schemas.microsoft.com/office/drawing/2014/main" val="20007"/>
                    </a:ext>
                  </a:extLst>
                </a:gridCol>
                <a:gridCol w="966196">
                  <a:extLst>
                    <a:ext uri="{9D8B030D-6E8A-4147-A177-3AD203B41FA5}">
                      <a16:colId xmlns:a16="http://schemas.microsoft.com/office/drawing/2014/main" val="20008"/>
                    </a:ext>
                  </a:extLst>
                </a:gridCol>
              </a:tblGrid>
              <a:tr h="207156">
                <a:tc>
                  <a:txBody>
                    <a:bodyPr/>
                    <a:lstStyle/>
                    <a:p>
                      <a:r>
                        <a:rPr lang="en-IN" sz="1000">
                          <a:solidFill>
                            <a:schemeClr val="tx2"/>
                          </a:solidFill>
                        </a:rPr>
                        <a:t>Fraser Institute ranking 2021 – de 84 </a:t>
                      </a:r>
                      <a:r>
                        <a:rPr lang="es-MX" sz="1000" noProof="0">
                          <a:solidFill>
                            <a:schemeClr val="tx2"/>
                          </a:solidFill>
                        </a:rPr>
                        <a:t>países</a:t>
                      </a:r>
                    </a:p>
                  </a:txBody>
                  <a:tcPr marL="27418" marR="27418" marT="27418" marB="27418">
                    <a:lnL w="12700" cmpd="sng">
                      <a:noFill/>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b"/>
                      <a:r>
                        <a:rPr lang="en-IN" sz="800" b="0" i="0" u="none" strike="noStrike">
                          <a:solidFill>
                            <a:schemeClr val="tx2"/>
                          </a:solidFill>
                          <a:effectLst/>
                          <a:latin typeface="Arial" panose="020B0604020202020204" pitchFamily="34" charset="0"/>
                        </a:rPr>
                        <a:t>Australia Occidental</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b"/>
                      <a:r>
                        <a:rPr lang="en-IN" sz="1000" b="0" i="0" u="none" strike="noStrike">
                          <a:solidFill>
                            <a:schemeClr val="tx2"/>
                          </a:solidFill>
                          <a:effectLst/>
                          <a:latin typeface="Arial" panose="020B0604020202020204" pitchFamily="34" charset="0"/>
                        </a:rPr>
                        <a:t>Canada</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b"/>
                      <a:r>
                        <a:rPr lang="en-IN" sz="1000" b="0" i="0" u="none" strike="noStrike">
                          <a:solidFill>
                            <a:schemeClr val="tx2"/>
                          </a:solidFill>
                          <a:effectLst/>
                          <a:latin typeface="Arial" panose="020B0604020202020204" pitchFamily="34" charset="0"/>
                        </a:rPr>
                        <a:t>USA</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algn="ctr" defTabSz="913943" rtl="0" eaLnBrk="1" fontAlgn="b" latinLnBrk="0" hangingPunct="1"/>
                      <a:r>
                        <a:rPr lang="en-IN" sz="1000" b="1" i="0" u="none" strike="noStrike" kern="1200">
                          <a:solidFill>
                            <a:schemeClr val="tx2"/>
                          </a:solidFill>
                          <a:effectLst/>
                          <a:latin typeface="Arial" panose="020B0604020202020204" pitchFamily="34" charset="0"/>
                          <a:ea typeface="+mn-ea"/>
                          <a:cs typeface="+mn-cs"/>
                        </a:rPr>
                        <a:t>Chile</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rtl="0" fontAlgn="b"/>
                      <a:r>
                        <a:rPr lang="en-IN" sz="1000" b="0" i="0" u="none" strike="noStrike">
                          <a:solidFill>
                            <a:schemeClr val="bg1"/>
                          </a:solidFill>
                          <a:effectLst/>
                          <a:latin typeface="Arial" panose="020B0604020202020204" pitchFamily="34" charset="0"/>
                        </a:rPr>
                        <a:t>Peru</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algn="ctr" rtl="0" fontAlgn="b"/>
                      <a:r>
                        <a:rPr lang="en-IN" sz="1000" b="1" i="0" u="none" strike="noStrike">
                          <a:solidFill>
                            <a:schemeClr val="tx2"/>
                          </a:solidFill>
                          <a:effectLst/>
                          <a:latin typeface="Arial" panose="020B0604020202020204" pitchFamily="34" charset="0"/>
                        </a:rPr>
                        <a:t>México</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rtl="0" fontAlgn="b"/>
                      <a:r>
                        <a:rPr lang="en-IN" sz="1000" b="0" i="0" u="none" strike="noStrike">
                          <a:solidFill>
                            <a:schemeClr val="tx2"/>
                          </a:solidFill>
                          <a:effectLst/>
                          <a:latin typeface="Arial" panose="020B0604020202020204" pitchFamily="34" charset="0"/>
                        </a:rPr>
                        <a:t>Colombia</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b"/>
                      <a:r>
                        <a:rPr lang="es-MX" sz="1000" b="0" i="0" u="none" strike="noStrike" noProof="0">
                          <a:solidFill>
                            <a:schemeClr val="tx2"/>
                          </a:solidFill>
                          <a:effectLst/>
                          <a:latin typeface="Arial" panose="020B0604020202020204" pitchFamily="34" charset="0"/>
                        </a:rPr>
                        <a:t>Brasil</a:t>
                      </a:r>
                    </a:p>
                  </a:txBody>
                  <a:tcPr marL="27418" marR="27418" marT="27418" marB="27418"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207156">
                <a:tc>
                  <a:txBody>
                    <a:bodyPr/>
                    <a:lstStyle/>
                    <a:p>
                      <a:pPr algn="l" rtl="0" fontAlgn="b"/>
                      <a:r>
                        <a:rPr lang="es-MX" sz="1000" b="0" i="0" u="none" strike="noStrike" noProof="0">
                          <a:solidFill>
                            <a:srgbClr val="646464"/>
                          </a:solidFill>
                          <a:effectLst/>
                          <a:latin typeface="Arial" panose="020B0604020202020204" pitchFamily="34" charset="0"/>
                        </a:rPr>
                        <a:t>Atracción</a:t>
                      </a:r>
                      <a:r>
                        <a:rPr lang="en-IN" sz="1000" b="0" i="0" u="none" strike="noStrike">
                          <a:solidFill>
                            <a:srgbClr val="646464"/>
                          </a:solidFill>
                          <a:effectLst/>
                          <a:latin typeface="Arial" panose="020B0604020202020204" pitchFamily="34" charset="0"/>
                        </a:rPr>
                        <a:t> </a:t>
                      </a:r>
                      <a:r>
                        <a:rPr lang="es-MX" sz="1000" b="0" i="0" u="none" strike="noStrike" noProof="0">
                          <a:solidFill>
                            <a:srgbClr val="646464"/>
                          </a:solidFill>
                          <a:effectLst/>
                          <a:latin typeface="Arial" panose="020B0604020202020204" pitchFamily="34" charset="0"/>
                        </a:rPr>
                        <a:t>minera</a:t>
                      </a:r>
                    </a:p>
                  </a:txBody>
                  <a:tcPr marL="27418" marR="27418" marT="27418" marB="27418" anchor="b">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00" b="0" i="0" u="none" strike="noStrike">
                          <a:solidFill>
                            <a:srgbClr val="646464"/>
                          </a:solidFill>
                          <a:effectLst/>
                          <a:latin typeface="Arial" panose="020B0604020202020204" pitchFamily="34" charset="0"/>
                        </a:rPr>
                        <a:t>1</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00" b="0" i="0" u="none" strike="noStrike">
                          <a:solidFill>
                            <a:srgbClr val="646464"/>
                          </a:solidFill>
                          <a:effectLst/>
                          <a:latin typeface="Arial" panose="020B0604020202020204" pitchFamily="34" charset="0"/>
                        </a:rPr>
                        <a:t>2</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00" b="0" i="0" u="none" strike="noStrike">
                          <a:solidFill>
                            <a:srgbClr val="646464"/>
                          </a:solidFill>
                          <a:effectLst/>
                          <a:latin typeface="Arial" panose="020B0604020202020204" pitchFamily="34" charset="0"/>
                        </a:rPr>
                        <a:t>3</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3943" rtl="0" eaLnBrk="1" fontAlgn="b" latinLnBrk="0" hangingPunct="1"/>
                      <a:r>
                        <a:rPr lang="en-IN" sz="1000" b="0" i="0" u="none" strike="noStrike" kern="1200">
                          <a:solidFill>
                            <a:schemeClr val="bg1"/>
                          </a:solidFill>
                          <a:effectLst/>
                          <a:latin typeface="Arial" panose="020B0604020202020204" pitchFamily="34" charset="0"/>
                          <a:ea typeface="+mn-ea"/>
                          <a:cs typeface="+mn-cs"/>
                        </a:rPr>
                        <a:t>31</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00" b="1" i="0" u="none" strike="noStrike">
                          <a:solidFill>
                            <a:srgbClr val="646464"/>
                          </a:solidFill>
                          <a:effectLst/>
                          <a:latin typeface="Arial" panose="020B0604020202020204" pitchFamily="34" charset="0"/>
                        </a:rPr>
                        <a:t>42</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00" b="0" i="0" u="none" strike="noStrike">
                          <a:solidFill>
                            <a:srgbClr val="646464"/>
                          </a:solidFill>
                          <a:effectLst/>
                          <a:latin typeface="Arial" panose="020B0604020202020204" pitchFamily="34" charset="0"/>
                        </a:rPr>
                        <a:t>34</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00" b="0" i="0" u="none" strike="noStrike">
                          <a:solidFill>
                            <a:srgbClr val="646464"/>
                          </a:solidFill>
                          <a:effectLst/>
                          <a:latin typeface="Arial" panose="020B0604020202020204" pitchFamily="34" charset="0"/>
                        </a:rPr>
                        <a:t>29</a:t>
                      </a:r>
                    </a:p>
                  </a:txBody>
                  <a:tcPr marL="27418" marR="27418" marT="27418" marB="2741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IN" sz="1000" b="0" i="0" u="none" strike="noStrike">
                          <a:solidFill>
                            <a:srgbClr val="646464"/>
                          </a:solidFill>
                          <a:effectLst/>
                          <a:latin typeface="Arial" panose="020B0604020202020204" pitchFamily="34" charset="0"/>
                        </a:rPr>
                        <a:t>51</a:t>
                      </a:r>
                    </a:p>
                  </a:txBody>
                  <a:tcPr marL="27418" marR="27418" marT="27418" marB="27418"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7156">
                <a:tc>
                  <a:txBody>
                    <a:bodyPr/>
                    <a:lstStyle/>
                    <a:p>
                      <a:pPr algn="l" rtl="0" fontAlgn="b"/>
                      <a:r>
                        <a:rPr lang="en-IN" sz="1000" b="0" i="0" u="none" strike="noStrike" err="1">
                          <a:solidFill>
                            <a:srgbClr val="646464"/>
                          </a:solidFill>
                          <a:effectLst/>
                          <a:latin typeface="Arial" panose="020B0604020202020204" pitchFamily="34" charset="0"/>
                        </a:rPr>
                        <a:t>Régimen</a:t>
                      </a:r>
                      <a:r>
                        <a:rPr lang="en-IN" sz="1000" b="0" i="0" u="none" strike="noStrike">
                          <a:solidFill>
                            <a:srgbClr val="646464"/>
                          </a:solidFill>
                          <a:effectLst/>
                          <a:latin typeface="Arial" panose="020B0604020202020204" pitchFamily="34" charset="0"/>
                        </a:rPr>
                        <a:t> fiscal</a:t>
                      </a:r>
                    </a:p>
                  </a:txBody>
                  <a:tcPr marL="27418" marR="27418" marT="27418" marB="27418" anchor="b">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IN" sz="1000" b="0" i="0" u="none" strike="noStrike">
                          <a:solidFill>
                            <a:srgbClr val="646464"/>
                          </a:solidFill>
                          <a:effectLst/>
                          <a:latin typeface="Arial" panose="020B0604020202020204" pitchFamily="34" charset="0"/>
                        </a:rPr>
                        <a:t>17</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IN" sz="1000" b="0" i="0" u="none" strike="noStrike">
                          <a:solidFill>
                            <a:srgbClr val="646464"/>
                          </a:solidFill>
                          <a:effectLst/>
                          <a:latin typeface="Arial" panose="020B0604020202020204" pitchFamily="34" charset="0"/>
                        </a:rPr>
                        <a:t>13</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IN" sz="1000" b="0" i="0" u="none" strike="noStrike">
                          <a:solidFill>
                            <a:srgbClr val="646464"/>
                          </a:solidFill>
                          <a:effectLst/>
                          <a:latin typeface="Arial" panose="020B0604020202020204" pitchFamily="34" charset="0"/>
                        </a:rPr>
                        <a:t>2</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3943" rtl="0" eaLnBrk="1" fontAlgn="b" latinLnBrk="0" hangingPunct="1"/>
                      <a:r>
                        <a:rPr lang="en-IN" sz="1000" b="0" i="0" u="none" strike="noStrike" kern="1200">
                          <a:solidFill>
                            <a:schemeClr val="bg1"/>
                          </a:solidFill>
                          <a:effectLst/>
                          <a:latin typeface="Arial" panose="020B0604020202020204" pitchFamily="34" charset="0"/>
                          <a:ea typeface="+mn-ea"/>
                          <a:cs typeface="+mn-cs"/>
                        </a:rPr>
                        <a:t>81</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IN" sz="1000" b="1" i="0" u="none" strike="noStrike">
                          <a:solidFill>
                            <a:srgbClr val="646464"/>
                          </a:solidFill>
                          <a:effectLst/>
                          <a:latin typeface="Arial" panose="020B0604020202020204" pitchFamily="34" charset="0"/>
                        </a:rPr>
                        <a:t>63</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IN" sz="1000" b="0" i="0" u="none" strike="noStrike">
                          <a:solidFill>
                            <a:srgbClr val="646464"/>
                          </a:solidFill>
                          <a:effectLst/>
                          <a:latin typeface="Arial" panose="020B0604020202020204" pitchFamily="34" charset="0"/>
                        </a:rPr>
                        <a:t>62</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IN" sz="1000" b="0" i="0" u="none" strike="noStrike">
                          <a:solidFill>
                            <a:srgbClr val="646464"/>
                          </a:solidFill>
                          <a:effectLst/>
                          <a:latin typeface="Arial" panose="020B0604020202020204" pitchFamily="34" charset="0"/>
                        </a:rPr>
                        <a:t>38</a:t>
                      </a:r>
                    </a:p>
                  </a:txBody>
                  <a:tcPr marL="27418" marR="27418" marT="27418" marB="27418"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IN" sz="1000" b="0" i="0" u="none" strike="noStrike">
                          <a:solidFill>
                            <a:srgbClr val="646464"/>
                          </a:solidFill>
                          <a:effectLst/>
                          <a:latin typeface="Arial" panose="020B0604020202020204" pitchFamily="34" charset="0"/>
                        </a:rPr>
                        <a:t>83</a:t>
                      </a:r>
                    </a:p>
                  </a:txBody>
                  <a:tcPr marL="27418" marR="27418" marT="27418" marB="27418"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80" name="Imagen 7" descr="Logotipo, nombre de la empresa&#10;&#10;Descripción generada automáticamente">
            <a:extLst>
              <a:ext uri="{FF2B5EF4-FFF2-40B4-BE49-F238E27FC236}">
                <a16:creationId xmlns:a16="http://schemas.microsoft.com/office/drawing/2014/main" id="{35271999-48B8-4388-ADB4-6C661233A8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31376" y="-3347"/>
            <a:ext cx="1457607" cy="1010120"/>
          </a:xfrm>
          <a:prstGeom prst="rect">
            <a:avLst/>
          </a:prstGeom>
        </p:spPr>
      </p:pic>
      <p:cxnSp>
        <p:nvCxnSpPr>
          <p:cNvPr id="75" name="Straight Connector 74">
            <a:extLst>
              <a:ext uri="{FF2B5EF4-FFF2-40B4-BE49-F238E27FC236}">
                <a16:creationId xmlns:a16="http://schemas.microsoft.com/office/drawing/2014/main" id="{592920CF-BE69-458E-8E50-170E2ABBBE68}"/>
              </a:ext>
            </a:extLst>
          </p:cNvPr>
          <p:cNvCxnSpPr/>
          <p:nvPr/>
        </p:nvCxnSpPr>
        <p:spPr>
          <a:xfrm>
            <a:off x="8817796" y="3916727"/>
            <a:ext cx="2794594" cy="0"/>
          </a:xfrm>
          <a:prstGeom prst="line">
            <a:avLst/>
          </a:prstGeom>
          <a:ln w="63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01F00AE9-5F7C-46BC-8F1C-F8B15713202D}"/>
              </a:ext>
            </a:extLst>
          </p:cNvPr>
          <p:cNvSpPr/>
          <p:nvPr/>
        </p:nvSpPr>
        <p:spPr>
          <a:xfrm>
            <a:off x="8806643" y="3292999"/>
            <a:ext cx="2510854" cy="561692"/>
          </a:xfrm>
          <a:prstGeom prst="rect">
            <a:avLst/>
          </a:prstGeom>
        </p:spPr>
        <p:txBody>
          <a:bodyPr wrap="square" lIns="0" tIns="0" rIns="0" bIns="0" anchor="t">
            <a:spAutoFit/>
          </a:bodyPr>
          <a:lstStyle/>
          <a:p>
            <a:pPr defTabSz="913943"/>
            <a:r>
              <a:rPr lang="es-MX" sz="1350" b="1">
                <a:solidFill>
                  <a:srgbClr val="333333"/>
                </a:solidFill>
                <a:latin typeface="EYInterstate Light"/>
              </a:rPr>
              <a:t>$56.7 mil millones (+56.6% vs FY20)</a:t>
            </a:r>
            <a:br>
              <a:rPr lang="es-MX" sz="950">
                <a:latin typeface="EYInterstate Light" panose="02000506000000020004" pitchFamily="2" charset="0"/>
              </a:rPr>
            </a:br>
            <a:r>
              <a:rPr lang="es-MX" sz="950">
                <a:solidFill>
                  <a:srgbClr val="646464"/>
                </a:solidFill>
                <a:latin typeface="EYInterstate Light"/>
              </a:rPr>
              <a:t>Valor de exportaciones mineras (USD)</a:t>
            </a:r>
          </a:p>
        </p:txBody>
      </p:sp>
    </p:spTree>
    <p:extLst>
      <p:ext uri="{BB962C8B-B14F-4D97-AF65-F5344CB8AC3E}">
        <p14:creationId xmlns:p14="http://schemas.microsoft.com/office/powerpoint/2010/main" val="4074881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D757F1C4-62EE-44B9-B7D6-F8AF3F3E17AE}"/>
              </a:ext>
            </a:extLst>
          </p:cNvPr>
          <p:cNvGrpSpPr/>
          <p:nvPr/>
        </p:nvGrpSpPr>
        <p:grpSpPr>
          <a:xfrm>
            <a:off x="4290658" y="1076559"/>
            <a:ext cx="3862969" cy="3575281"/>
            <a:chOff x="3390900" y="1520800"/>
            <a:chExt cx="5476876" cy="4680001"/>
          </a:xfrm>
        </p:grpSpPr>
        <p:pic>
          <p:nvPicPr>
            <p:cNvPr id="31" name="Picture 30">
              <a:extLst>
                <a:ext uri="{FF2B5EF4-FFF2-40B4-BE49-F238E27FC236}">
                  <a16:creationId xmlns:a16="http://schemas.microsoft.com/office/drawing/2014/main" id="{533F059F-2816-43EB-BE12-04E5454E17C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9078" t="19480" r="8069" b="58437"/>
            <a:stretch/>
          </p:blipFill>
          <p:spPr>
            <a:xfrm>
              <a:off x="3390900" y="1568450"/>
              <a:ext cx="5476876" cy="1346200"/>
            </a:xfrm>
            <a:prstGeom prst="rect">
              <a:avLst/>
            </a:prstGeom>
          </p:spPr>
        </p:pic>
        <p:pic>
          <p:nvPicPr>
            <p:cNvPr id="32" name="Picture 31">
              <a:extLst>
                <a:ext uri="{FF2B5EF4-FFF2-40B4-BE49-F238E27FC236}">
                  <a16:creationId xmlns:a16="http://schemas.microsoft.com/office/drawing/2014/main" id="{E9E53282-E196-4C7D-977B-6203B360DBA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4632" t="4583" r="41824" b="90781"/>
            <a:stretch/>
          </p:blipFill>
          <p:spPr>
            <a:xfrm>
              <a:off x="5855495" y="1520800"/>
              <a:ext cx="895350" cy="282600"/>
            </a:xfrm>
            <a:prstGeom prst="rect">
              <a:avLst/>
            </a:prstGeom>
          </p:spPr>
        </p:pic>
        <p:pic>
          <p:nvPicPr>
            <p:cNvPr id="33" name="Picture 32">
              <a:extLst>
                <a:ext uri="{FF2B5EF4-FFF2-40B4-BE49-F238E27FC236}">
                  <a16:creationId xmlns:a16="http://schemas.microsoft.com/office/drawing/2014/main" id="{07DE64AA-FEC4-4FE9-B436-8C484BD00B8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8443" t="46407" r="27089" b="1718"/>
            <a:stretch/>
          </p:blipFill>
          <p:spPr>
            <a:xfrm>
              <a:off x="4410075" y="3038475"/>
              <a:ext cx="3600450" cy="3162326"/>
            </a:xfrm>
            <a:prstGeom prst="rect">
              <a:avLst/>
            </a:prstGeom>
          </p:spPr>
        </p:pic>
      </p:grpSp>
      <p:sp>
        <p:nvSpPr>
          <p:cNvPr id="2" name="Title 1"/>
          <p:cNvSpPr>
            <a:spLocks noGrp="1"/>
          </p:cNvSpPr>
          <p:nvPr>
            <p:ph type="title"/>
          </p:nvPr>
        </p:nvSpPr>
        <p:spPr/>
        <p:txBody>
          <a:bodyPr/>
          <a:lstStyle/>
          <a:p>
            <a:r>
              <a:rPr lang="es-MX" sz="2750" dirty="0">
                <a:latin typeface="EYInterstate Light" panose="02000506000000020004" pitchFamily="2" charset="0"/>
                <a:cs typeface="Arial"/>
              </a:rPr>
              <a:t>Estudio sobre evasión en el sector de minería - UAdeC</a:t>
            </a:r>
            <a:endParaRPr lang="es-MX" sz="2750" dirty="0">
              <a:latin typeface="EYInterstate Light" panose="02000506000000020004" pitchFamily="2" charset="0"/>
            </a:endParaRPr>
          </a:p>
        </p:txBody>
      </p:sp>
      <p:sp>
        <p:nvSpPr>
          <p:cNvPr id="7" name="TextBox 6">
            <a:extLst>
              <a:ext uri="{FF2B5EF4-FFF2-40B4-BE49-F238E27FC236}">
                <a16:creationId xmlns:a16="http://schemas.microsoft.com/office/drawing/2014/main" id="{96ED9E33-E812-474F-BEBE-3319EBA8E669}"/>
              </a:ext>
            </a:extLst>
          </p:cNvPr>
          <p:cNvSpPr txBox="1"/>
          <p:nvPr/>
        </p:nvSpPr>
        <p:spPr>
          <a:xfrm>
            <a:off x="735937" y="1713235"/>
            <a:ext cx="10803892" cy="276999"/>
          </a:xfrm>
          <a:prstGeom prst="rect">
            <a:avLst/>
          </a:prstGeom>
          <a:noFill/>
        </p:spPr>
        <p:txBody>
          <a:bodyPr wrap="square" lIns="91440" tIns="45720" rIns="91440" bIns="45720" anchor="t">
            <a:spAutoFit/>
          </a:bodyPr>
          <a:lstStyle/>
          <a:p>
            <a:pPr algn="l" rtl="0"/>
            <a:endParaRPr lang="es-MX" sz="1200">
              <a:solidFill>
                <a:schemeClr val="bg1"/>
              </a:solidFill>
              <a:latin typeface="EYInterstate Light" panose="02000506000000020004" pitchFamily="2" charset="0"/>
              <a:cs typeface="Arial"/>
            </a:endParaRPr>
          </a:p>
        </p:txBody>
      </p:sp>
      <p:grpSp>
        <p:nvGrpSpPr>
          <p:cNvPr id="14" name="Group 13">
            <a:extLst>
              <a:ext uri="{FF2B5EF4-FFF2-40B4-BE49-F238E27FC236}">
                <a16:creationId xmlns:a16="http://schemas.microsoft.com/office/drawing/2014/main" id="{F8229486-9396-4DE7-910E-386F5DC12992}"/>
              </a:ext>
            </a:extLst>
          </p:cNvPr>
          <p:cNvGrpSpPr/>
          <p:nvPr/>
        </p:nvGrpSpPr>
        <p:grpSpPr>
          <a:xfrm rot="693363">
            <a:off x="8002365" y="1477324"/>
            <a:ext cx="3729582" cy="3652618"/>
            <a:chOff x="6521555" y="3408191"/>
            <a:chExt cx="4372587" cy="4145928"/>
          </a:xfrm>
        </p:grpSpPr>
        <p:pic>
          <p:nvPicPr>
            <p:cNvPr id="9" name="Picture 8">
              <a:extLst>
                <a:ext uri="{FF2B5EF4-FFF2-40B4-BE49-F238E27FC236}">
                  <a16:creationId xmlns:a16="http://schemas.microsoft.com/office/drawing/2014/main" id="{F0655326-68A6-4E24-8376-185CF4EFD5D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50912" b="1"/>
            <a:stretch/>
          </p:blipFill>
          <p:spPr>
            <a:xfrm>
              <a:off x="6521557" y="4252675"/>
              <a:ext cx="4372585" cy="3301444"/>
            </a:xfrm>
            <a:prstGeom prst="rect">
              <a:avLst/>
            </a:prstGeom>
            <a:ln>
              <a:noFill/>
            </a:ln>
          </p:spPr>
        </p:pic>
        <p:grpSp>
          <p:nvGrpSpPr>
            <p:cNvPr id="12" name="Group 11">
              <a:extLst>
                <a:ext uri="{FF2B5EF4-FFF2-40B4-BE49-F238E27FC236}">
                  <a16:creationId xmlns:a16="http://schemas.microsoft.com/office/drawing/2014/main" id="{67E509C8-4212-42E4-AEC2-97A9B24DF674}"/>
                </a:ext>
              </a:extLst>
            </p:cNvPr>
            <p:cNvGrpSpPr/>
            <p:nvPr/>
          </p:nvGrpSpPr>
          <p:grpSpPr>
            <a:xfrm>
              <a:off x="6521555" y="3408191"/>
              <a:ext cx="4372585" cy="348986"/>
              <a:chOff x="7819414" y="2721433"/>
              <a:chExt cx="4372585" cy="348986"/>
            </a:xfrm>
          </p:grpSpPr>
          <p:pic>
            <p:nvPicPr>
              <p:cNvPr id="22" name="Picture 21">
                <a:extLst>
                  <a:ext uri="{FF2B5EF4-FFF2-40B4-BE49-F238E27FC236}">
                    <a16:creationId xmlns:a16="http://schemas.microsoft.com/office/drawing/2014/main" id="{7ECDEE25-843F-4E0B-A8B7-BF197039B44E}"/>
                  </a:ext>
                </a:extLst>
              </p:cNvPr>
              <p:cNvPicPr>
                <a:picLocks noChangeAspect="1"/>
              </p:cNvPicPr>
              <p:nvPr/>
            </p:nvPicPr>
            <p:blipFill rotWithShape="1">
              <a:blip r:embed="rId6"/>
              <a:srcRect l="33560" r="17427" b="93019"/>
              <a:stretch/>
            </p:blipFill>
            <p:spPr>
              <a:xfrm>
                <a:off x="7819414" y="2721433"/>
                <a:ext cx="4372585" cy="348986"/>
              </a:xfrm>
              <a:prstGeom prst="rect">
                <a:avLst/>
              </a:prstGeom>
              <a:ln>
                <a:noFill/>
              </a:ln>
            </p:spPr>
          </p:pic>
          <p:pic>
            <p:nvPicPr>
              <p:cNvPr id="13" name="Picture 12">
                <a:extLst>
                  <a:ext uri="{FF2B5EF4-FFF2-40B4-BE49-F238E27FC236}">
                    <a16:creationId xmlns:a16="http://schemas.microsoft.com/office/drawing/2014/main" id="{E838B321-EDA6-44E7-AFB5-D1ED1C443D9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14064" t="621" r="66984" b="95485"/>
              <a:stretch/>
            </p:blipFill>
            <p:spPr>
              <a:xfrm>
                <a:off x="7946874" y="2771561"/>
                <a:ext cx="828676" cy="261937"/>
              </a:xfrm>
              <a:prstGeom prst="rect">
                <a:avLst/>
              </a:prstGeom>
              <a:ln>
                <a:noFill/>
              </a:ln>
            </p:spPr>
          </p:pic>
        </p:grpSp>
        <p:pic>
          <p:nvPicPr>
            <p:cNvPr id="24" name="Picture 23">
              <a:extLst>
                <a:ext uri="{FF2B5EF4-FFF2-40B4-BE49-F238E27FC236}">
                  <a16:creationId xmlns:a16="http://schemas.microsoft.com/office/drawing/2014/main" id="{FE6C7E49-AD31-40FF-9246-25B99040965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43934" b="50228"/>
            <a:stretch/>
          </p:blipFill>
          <p:spPr>
            <a:xfrm>
              <a:off x="6521556" y="4297721"/>
              <a:ext cx="4372585" cy="392624"/>
            </a:xfrm>
            <a:prstGeom prst="rect">
              <a:avLst/>
            </a:prstGeom>
            <a:ln>
              <a:noFill/>
            </a:ln>
          </p:spPr>
        </p:pic>
        <p:pic>
          <p:nvPicPr>
            <p:cNvPr id="25" name="Picture 24">
              <a:extLst>
                <a:ext uri="{FF2B5EF4-FFF2-40B4-BE49-F238E27FC236}">
                  <a16:creationId xmlns:a16="http://schemas.microsoft.com/office/drawing/2014/main" id="{59C3CEE6-13A8-49E3-A201-C38990F53D7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33911" b="58051"/>
            <a:stretch/>
          </p:blipFill>
          <p:spPr>
            <a:xfrm>
              <a:off x="6521555" y="3757177"/>
              <a:ext cx="4372585" cy="540544"/>
            </a:xfrm>
            <a:prstGeom prst="rect">
              <a:avLst/>
            </a:prstGeom>
            <a:ln>
              <a:noFill/>
            </a:ln>
          </p:spPr>
        </p:pic>
      </p:grpSp>
      <p:grpSp>
        <p:nvGrpSpPr>
          <p:cNvPr id="19" name="Group 18">
            <a:extLst>
              <a:ext uri="{FF2B5EF4-FFF2-40B4-BE49-F238E27FC236}">
                <a16:creationId xmlns:a16="http://schemas.microsoft.com/office/drawing/2014/main" id="{4E4C1429-46F4-494A-A9AC-702A8C1AC79C}"/>
              </a:ext>
            </a:extLst>
          </p:cNvPr>
          <p:cNvGrpSpPr/>
          <p:nvPr/>
        </p:nvGrpSpPr>
        <p:grpSpPr>
          <a:xfrm>
            <a:off x="401041" y="3738574"/>
            <a:ext cx="3333750" cy="2219325"/>
            <a:chOff x="0" y="5191099"/>
            <a:chExt cx="3333750" cy="2219325"/>
          </a:xfrm>
        </p:grpSpPr>
        <p:pic>
          <p:nvPicPr>
            <p:cNvPr id="1030" name="Picture 6" descr="Universidad Autónoma de Coahuila in Mexico : Reviews &amp; Rankings | Student  Reviews &amp; University Rankings EDUopinions">
              <a:extLst>
                <a:ext uri="{FF2B5EF4-FFF2-40B4-BE49-F238E27FC236}">
                  <a16:creationId xmlns:a16="http://schemas.microsoft.com/office/drawing/2014/main" id="{7BA1CB03-F7B4-446E-B755-4A70C75656AE}"/>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0" y="5191099"/>
              <a:ext cx="3333750" cy="2219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2DCCF08-CD02-49DD-8CF5-B4874B0B3E86}"/>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l="16234" t="18826" r="56261" b="12400"/>
            <a:stretch/>
          </p:blipFill>
          <p:spPr bwMode="auto">
            <a:xfrm>
              <a:off x="54100" y="5271612"/>
              <a:ext cx="1363673" cy="418685"/>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a:extLst>
              <a:ext uri="{FF2B5EF4-FFF2-40B4-BE49-F238E27FC236}">
                <a16:creationId xmlns:a16="http://schemas.microsoft.com/office/drawing/2014/main" id="{D7441357-9797-4074-97F6-B8D9645373C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45145" y="1159203"/>
            <a:ext cx="4006701" cy="2333573"/>
          </a:xfrm>
          <a:prstGeom prst="rect">
            <a:avLst/>
          </a:prstGeom>
          <a:ln>
            <a:solidFill>
              <a:schemeClr val="bg1"/>
            </a:solidFill>
          </a:ln>
        </p:spPr>
      </p:pic>
      <p:grpSp>
        <p:nvGrpSpPr>
          <p:cNvPr id="11" name="Group 10">
            <a:extLst>
              <a:ext uri="{FF2B5EF4-FFF2-40B4-BE49-F238E27FC236}">
                <a16:creationId xmlns:a16="http://schemas.microsoft.com/office/drawing/2014/main" id="{D03FE4B9-87B0-42F1-A227-6A54FEFCC3E5}"/>
              </a:ext>
            </a:extLst>
          </p:cNvPr>
          <p:cNvGrpSpPr/>
          <p:nvPr/>
        </p:nvGrpSpPr>
        <p:grpSpPr>
          <a:xfrm rot="21059626">
            <a:off x="8233060" y="3621449"/>
            <a:ext cx="3644870" cy="2598456"/>
            <a:chOff x="157462" y="1167703"/>
            <a:chExt cx="5210260" cy="3504440"/>
          </a:xfrm>
        </p:grpSpPr>
        <p:pic>
          <p:nvPicPr>
            <p:cNvPr id="16" name="Picture 15">
              <a:extLst>
                <a:ext uri="{FF2B5EF4-FFF2-40B4-BE49-F238E27FC236}">
                  <a16:creationId xmlns:a16="http://schemas.microsoft.com/office/drawing/2014/main" id="{7CED8800-7E62-4157-BA59-98F3389B7F4C}"/>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t="23244" b="60330"/>
            <a:stretch/>
          </p:blipFill>
          <p:spPr>
            <a:xfrm>
              <a:off x="157462" y="1493706"/>
              <a:ext cx="5210260" cy="603188"/>
            </a:xfrm>
            <a:prstGeom prst="rect">
              <a:avLst/>
            </a:prstGeom>
            <a:ln>
              <a:noFill/>
            </a:ln>
          </p:spPr>
        </p:pic>
        <p:pic>
          <p:nvPicPr>
            <p:cNvPr id="4" name="Picture 3">
              <a:extLst>
                <a:ext uri="{FF2B5EF4-FFF2-40B4-BE49-F238E27FC236}">
                  <a16:creationId xmlns:a16="http://schemas.microsoft.com/office/drawing/2014/main" id="{6E6A6ABB-1664-4E0F-A775-9FD041ADCC81}"/>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t="41160" r="27156" b="6644"/>
            <a:stretch/>
          </p:blipFill>
          <p:spPr>
            <a:xfrm>
              <a:off x="157462" y="2040914"/>
              <a:ext cx="5210260" cy="2631229"/>
            </a:xfrm>
            <a:prstGeom prst="rect">
              <a:avLst/>
            </a:prstGeom>
            <a:ln>
              <a:noFill/>
            </a:ln>
          </p:spPr>
        </p:pic>
        <p:pic>
          <p:nvPicPr>
            <p:cNvPr id="18" name="Picture 17">
              <a:extLst>
                <a:ext uri="{FF2B5EF4-FFF2-40B4-BE49-F238E27FC236}">
                  <a16:creationId xmlns:a16="http://schemas.microsoft.com/office/drawing/2014/main" id="{2453AE3E-DB4E-4CCB-847B-531677540521}"/>
                </a:ext>
              </a:extLst>
            </p:cNvPr>
            <p:cNvPicPr>
              <a:picLocks noChangeAspect="1"/>
            </p:cNvPicPr>
            <p:nvPr/>
          </p:nvPicPr>
          <p:blipFill rotWithShape="1">
            <a:blip r:embed="rId14"/>
            <a:srcRect l="8677" r="69568" b="91242"/>
            <a:stretch/>
          </p:blipFill>
          <p:spPr>
            <a:xfrm>
              <a:off x="157462" y="1167703"/>
              <a:ext cx="5210260" cy="321620"/>
            </a:xfrm>
            <a:prstGeom prst="rect">
              <a:avLst/>
            </a:prstGeom>
            <a:ln>
              <a:noFill/>
            </a:ln>
          </p:spPr>
        </p:pic>
        <p:pic>
          <p:nvPicPr>
            <p:cNvPr id="15" name="Picture 14">
              <a:extLst>
                <a:ext uri="{FF2B5EF4-FFF2-40B4-BE49-F238E27FC236}">
                  <a16:creationId xmlns:a16="http://schemas.microsoft.com/office/drawing/2014/main" id="{57A0BE63-4C01-4EB5-9017-9EE6E15C9FB0}"/>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l="29336" r="26972" b="91242"/>
            <a:stretch/>
          </p:blipFill>
          <p:spPr>
            <a:xfrm>
              <a:off x="1624354" y="1168083"/>
              <a:ext cx="2276476" cy="321620"/>
            </a:xfrm>
            <a:prstGeom prst="rect">
              <a:avLst/>
            </a:prstGeom>
            <a:ln>
              <a:noFill/>
            </a:ln>
          </p:spPr>
        </p:pic>
      </p:grpSp>
      <p:pic>
        <p:nvPicPr>
          <p:cNvPr id="26" name="Picture 25">
            <a:extLst>
              <a:ext uri="{FF2B5EF4-FFF2-40B4-BE49-F238E27FC236}">
                <a16:creationId xmlns:a16="http://schemas.microsoft.com/office/drawing/2014/main" id="{B5AAF44D-203E-4C0F-94BD-954639A6548B}"/>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383814" y="3209334"/>
            <a:ext cx="3397142" cy="2885011"/>
          </a:xfrm>
          <a:prstGeom prst="rect">
            <a:avLst/>
          </a:prstGeom>
          <a:ln>
            <a:solidFill>
              <a:schemeClr val="bg1">
                <a:lumMod val="20000"/>
                <a:lumOff val="8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808795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2750" dirty="0">
                <a:latin typeface="EYInterstate Light" panose="02000506000000020004" pitchFamily="2" charset="0"/>
                <a:cs typeface="Arial"/>
              </a:rPr>
              <a:t>Estudio sobre evasión en el sector de minería - UAdeC</a:t>
            </a:r>
            <a:endParaRPr lang="es-MX" sz="2750" dirty="0">
              <a:latin typeface="EYInterstate Light" panose="02000506000000020004" pitchFamily="2" charset="0"/>
            </a:endParaRPr>
          </a:p>
        </p:txBody>
      </p:sp>
      <p:graphicFrame>
        <p:nvGraphicFramePr>
          <p:cNvPr id="16" name="Table 16">
            <a:extLst>
              <a:ext uri="{FF2B5EF4-FFF2-40B4-BE49-F238E27FC236}">
                <a16:creationId xmlns:a16="http://schemas.microsoft.com/office/drawing/2014/main" id="{88E64500-159A-4A38-925F-083D56366B54}"/>
              </a:ext>
            </a:extLst>
          </p:cNvPr>
          <p:cNvGraphicFramePr>
            <a:graphicFrameLocks noGrp="1"/>
          </p:cNvGraphicFramePr>
          <p:nvPr>
            <p:extLst>
              <p:ext uri="{D42A27DB-BD31-4B8C-83A1-F6EECF244321}">
                <p14:modId xmlns:p14="http://schemas.microsoft.com/office/powerpoint/2010/main" val="3101636492"/>
              </p:ext>
            </p:extLst>
          </p:nvPr>
        </p:nvGraphicFramePr>
        <p:xfrm>
          <a:off x="350132" y="816078"/>
          <a:ext cx="11458410" cy="5295216"/>
        </p:xfrm>
        <a:graphic>
          <a:graphicData uri="http://schemas.openxmlformats.org/drawingml/2006/table">
            <a:tbl>
              <a:tblPr firstRow="1" bandRow="1">
                <a:tableStyleId>{5C22544A-7EE6-4342-B048-85BDC9FD1C3A}</a:tableStyleId>
              </a:tblPr>
              <a:tblGrid>
                <a:gridCol w="1439299">
                  <a:extLst>
                    <a:ext uri="{9D8B030D-6E8A-4147-A177-3AD203B41FA5}">
                      <a16:colId xmlns:a16="http://schemas.microsoft.com/office/drawing/2014/main" val="2849762160"/>
                    </a:ext>
                  </a:extLst>
                </a:gridCol>
                <a:gridCol w="10019111">
                  <a:extLst>
                    <a:ext uri="{9D8B030D-6E8A-4147-A177-3AD203B41FA5}">
                      <a16:colId xmlns:a16="http://schemas.microsoft.com/office/drawing/2014/main" val="354449458"/>
                    </a:ext>
                  </a:extLst>
                </a:gridCol>
              </a:tblGrid>
              <a:tr h="993027">
                <a:tc>
                  <a:txBody>
                    <a:bodyPr/>
                    <a:lstStyle/>
                    <a:p>
                      <a:r>
                        <a:rPr lang="es-MX" sz="1200" b="1">
                          <a:solidFill>
                            <a:schemeClr val="tx1">
                              <a:lumMod val="75000"/>
                              <a:lumOff val="25000"/>
                            </a:schemeClr>
                          </a:solidFill>
                          <a:latin typeface="EYInterstate Light"/>
                          <a:ea typeface="+mn-lt"/>
                          <a:cs typeface="+mn-lt"/>
                        </a:rPr>
                        <a:t>Resultados</a:t>
                      </a:r>
                      <a:endParaRPr lang="es-MX" sz="1200" b="1">
                        <a:solidFill>
                          <a:schemeClr val="tx1">
                            <a:lumMod val="75000"/>
                            <a:lumOff val="25000"/>
                          </a:schemeClr>
                        </a:solidFill>
                        <a:latin typeface="EYInterstate Light"/>
                      </a:endParaRPr>
                    </a:p>
                  </a:txBody>
                  <a:tcPr>
                    <a:lnL w="12700" cmpd="sng">
                      <a:noFill/>
                    </a:lnL>
                    <a:lnR w="76200" cap="flat" cmpd="sng" algn="ctr">
                      <a:solidFill>
                        <a:schemeClr val="tx2"/>
                      </a:solidFill>
                      <a:prstDash val="solid"/>
                      <a:round/>
                      <a:headEnd type="none" w="med" len="med"/>
                      <a:tailEnd type="none" w="med" len="med"/>
                    </a:lnR>
                    <a:lnT w="12700" cmpd="sng">
                      <a:noFill/>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s-MX" sz="1600" b="1" dirty="0">
                          <a:solidFill>
                            <a:schemeClr val="tx1">
                              <a:lumMod val="75000"/>
                              <a:lumOff val="25000"/>
                            </a:schemeClr>
                          </a:solidFill>
                          <a:latin typeface="EYInterstate Light"/>
                        </a:rPr>
                        <a:t>19,134.73 MDP </a:t>
                      </a:r>
                      <a:r>
                        <a:rPr lang="es-MX" sz="1600" b="0" dirty="0">
                          <a:solidFill>
                            <a:schemeClr val="tx1">
                              <a:lumMod val="75000"/>
                              <a:lumOff val="25000"/>
                            </a:schemeClr>
                          </a:solidFill>
                          <a:latin typeface="EYInterstate Light"/>
                        </a:rPr>
                        <a:t>(monto de evasión potencial estimado de FY16-FY19)</a:t>
                      </a:r>
                    </a:p>
                    <a:p>
                      <a:r>
                        <a:rPr lang="es-MX" sz="1200" b="0" dirty="0">
                          <a:solidFill>
                            <a:schemeClr val="tx1">
                              <a:lumMod val="75000"/>
                              <a:lumOff val="25000"/>
                            </a:schemeClr>
                          </a:solidFill>
                          <a:latin typeface="EYInterstate Light"/>
                        </a:rPr>
                        <a:t>32% de la recaudación hecha a los grandes contribuyentes de México</a:t>
                      </a:r>
                    </a:p>
                    <a:p>
                      <a:r>
                        <a:rPr lang="es-MX" sz="1200" b="0" dirty="0">
                          <a:solidFill>
                            <a:schemeClr val="tx1">
                              <a:lumMod val="75000"/>
                              <a:lumOff val="25000"/>
                            </a:schemeClr>
                          </a:solidFill>
                          <a:latin typeface="EYInterstate Light"/>
                        </a:rPr>
                        <a:t>38.5% respecto del monto potencial que estimado</a:t>
                      </a:r>
                    </a:p>
                    <a:p>
                      <a:r>
                        <a:rPr lang="es-MX" sz="1200" b="1" dirty="0">
                          <a:solidFill>
                            <a:schemeClr val="tx1">
                              <a:lumMod val="75000"/>
                              <a:lumOff val="25000"/>
                            </a:schemeClr>
                          </a:solidFill>
                          <a:latin typeface="EYInterstate Light"/>
                        </a:rPr>
                        <a:t>Alto riesgo: </a:t>
                      </a:r>
                      <a:r>
                        <a:rPr lang="es-MX" sz="1200" b="0" dirty="0">
                          <a:solidFill>
                            <a:schemeClr val="tx1">
                              <a:lumMod val="75000"/>
                              <a:lumOff val="25000"/>
                            </a:schemeClr>
                          </a:solidFill>
                          <a:latin typeface="EYInterstate Light"/>
                        </a:rPr>
                        <a:t>mineras de plata, plomo, zinc </a:t>
                      </a:r>
                      <a:r>
                        <a:rPr lang="es-MX" sz="1200" b="0">
                          <a:solidFill>
                            <a:schemeClr val="tx1">
                              <a:lumMod val="75000"/>
                              <a:lumOff val="25000"/>
                            </a:schemeClr>
                          </a:solidFill>
                          <a:latin typeface="EYInterstate Light"/>
                        </a:rPr>
                        <a:t>y hierro </a:t>
                      </a:r>
                      <a:r>
                        <a:rPr lang="es-MX" sz="1200" b="0" dirty="0">
                          <a:solidFill>
                            <a:schemeClr val="tx1">
                              <a:lumMod val="75000"/>
                              <a:lumOff val="25000"/>
                            </a:schemeClr>
                          </a:solidFill>
                          <a:latin typeface="EYInterstate Light"/>
                        </a:rPr>
                        <a:t>(70% del total de la supuesta evasión)</a:t>
                      </a:r>
                    </a:p>
                  </a:txBody>
                  <a:tcPr>
                    <a:lnL w="76200" cap="flat" cmpd="sng" algn="ctr">
                      <a:solidFill>
                        <a:schemeClr val="tx2"/>
                      </a:solidFill>
                      <a:prstDash val="solid"/>
                      <a:round/>
                      <a:headEnd type="none" w="med" len="med"/>
                      <a:tailEnd type="none" w="med" len="med"/>
                    </a:lnL>
                    <a:lnR w="12700" cmpd="sng">
                      <a:noFill/>
                    </a:lnR>
                    <a:lnT w="12700" cmpd="sng">
                      <a:noFill/>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extLst>
                  <a:ext uri="{0D108BD9-81ED-4DB2-BD59-A6C34878D82A}">
                    <a16:rowId xmlns:a16="http://schemas.microsoft.com/office/drawing/2014/main" val="544318506"/>
                  </a:ext>
                </a:extLst>
              </a:tr>
              <a:tr h="513634">
                <a:tc>
                  <a:txBody>
                    <a:bodyPr/>
                    <a:lstStyle/>
                    <a:p>
                      <a:r>
                        <a:rPr lang="es-MX" sz="1200" b="1" dirty="0">
                          <a:solidFill>
                            <a:schemeClr val="tx1">
                              <a:lumMod val="75000"/>
                              <a:lumOff val="25000"/>
                            </a:schemeClr>
                          </a:solidFill>
                          <a:latin typeface="EYInterstate Light"/>
                          <a:ea typeface="+mn-lt"/>
                          <a:cs typeface="+mn-lt"/>
                        </a:rPr>
                        <a:t>Premisa y Conclusión</a:t>
                      </a:r>
                      <a:endParaRPr lang="es-MX" sz="1200" b="1" dirty="0">
                        <a:solidFill>
                          <a:schemeClr val="tx1">
                            <a:lumMod val="75000"/>
                            <a:lumOff val="25000"/>
                          </a:schemeClr>
                        </a:solidFill>
                        <a:latin typeface="EYInterstate Light" panose="02000506000000020004" pitchFamily="2" charset="0"/>
                      </a:endParaRPr>
                    </a:p>
                  </a:txBody>
                  <a:tcPr>
                    <a:lnL w="12700" cmpd="sng">
                      <a:noFill/>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s-MX" sz="1200" b="0">
                          <a:solidFill>
                            <a:schemeClr val="tx1">
                              <a:lumMod val="75000"/>
                              <a:lumOff val="25000"/>
                            </a:schemeClr>
                          </a:solidFill>
                          <a:latin typeface="EYInterstate Light"/>
                        </a:rPr>
                        <a:t>Supuesta evidencia estadística de la existencia de evasión fiscal por reclasificación de conceptos de inversión como gastos y costo de lo vendido para ISR</a:t>
                      </a:r>
                      <a:endParaRPr lang="es-MX" sz="1200" b="0">
                        <a:solidFill>
                          <a:schemeClr val="tx1">
                            <a:lumMod val="75000"/>
                            <a:lumOff val="25000"/>
                          </a:schemeClr>
                        </a:solidFill>
                        <a:latin typeface="EYInterstate Light" panose="02000506000000020004" pitchFamily="2" charset="0"/>
                      </a:endParaRPr>
                    </a:p>
                  </a:txBody>
                  <a:tcPr>
                    <a:lnL w="76200" cap="flat" cmpd="sng" algn="ctr">
                      <a:solidFill>
                        <a:schemeClr val="tx2"/>
                      </a:solidFill>
                      <a:prstDash val="solid"/>
                      <a:round/>
                      <a:headEnd type="none" w="med" len="med"/>
                      <a:tailEnd type="none" w="med" len="med"/>
                    </a:lnL>
                    <a:lnR w="12700" cmpd="sng">
                      <a:noFill/>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extLst>
                  <a:ext uri="{0D108BD9-81ED-4DB2-BD59-A6C34878D82A}">
                    <a16:rowId xmlns:a16="http://schemas.microsoft.com/office/drawing/2014/main" val="2451585402"/>
                  </a:ext>
                </a:extLst>
              </a:tr>
              <a:tr h="1027270">
                <a:tc>
                  <a:txBody>
                    <a:bodyPr/>
                    <a:lstStyle/>
                    <a:p>
                      <a:r>
                        <a:rPr lang="es-MX" sz="1200" b="1" dirty="0">
                          <a:solidFill>
                            <a:schemeClr val="tx1">
                              <a:lumMod val="75000"/>
                              <a:lumOff val="25000"/>
                            </a:schemeClr>
                          </a:solidFill>
                          <a:latin typeface="EYInterstate Light"/>
                          <a:ea typeface="+mn-lt"/>
                          <a:cs typeface="+mn-lt"/>
                        </a:rPr>
                        <a:t>Metodología</a:t>
                      </a:r>
                      <a:endParaRPr lang="es-MX" sz="1200" b="1" dirty="0">
                        <a:solidFill>
                          <a:schemeClr val="tx1">
                            <a:lumMod val="75000"/>
                            <a:lumOff val="25000"/>
                          </a:schemeClr>
                        </a:solidFill>
                        <a:latin typeface="EYInterstate Light"/>
                      </a:endParaRPr>
                    </a:p>
                  </a:txBody>
                  <a:tcPr>
                    <a:lnL w="12700" cmpd="sng">
                      <a:noFill/>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s-MX" sz="1200" b="0" dirty="0">
                          <a:solidFill>
                            <a:schemeClr val="tx1">
                              <a:lumMod val="75000"/>
                              <a:lumOff val="25000"/>
                            </a:schemeClr>
                          </a:solidFill>
                          <a:latin typeface="EYInterstate Light"/>
                        </a:rPr>
                        <a:t>Modelo predictivo por </a:t>
                      </a:r>
                      <a:r>
                        <a:rPr lang="es-MX" sz="1200" b="0" i="1" dirty="0" err="1">
                          <a:solidFill>
                            <a:schemeClr val="tx1">
                              <a:lumMod val="75000"/>
                              <a:lumOff val="25000"/>
                            </a:schemeClr>
                          </a:solidFill>
                          <a:latin typeface="EYInterstate Light"/>
                        </a:rPr>
                        <a:t>clusters</a:t>
                      </a:r>
                      <a:r>
                        <a:rPr lang="es-MX" sz="1200" b="0" i="1" dirty="0">
                          <a:solidFill>
                            <a:schemeClr val="tx1">
                              <a:lumMod val="75000"/>
                              <a:lumOff val="25000"/>
                            </a:schemeClr>
                          </a:solidFill>
                          <a:latin typeface="EYInterstate Light"/>
                        </a:rPr>
                        <a:t> </a:t>
                      </a:r>
                      <a:r>
                        <a:rPr lang="es-MX" sz="1200" b="0" dirty="0">
                          <a:solidFill>
                            <a:schemeClr val="tx1">
                              <a:lumMod val="75000"/>
                              <a:lumOff val="25000"/>
                            </a:schemeClr>
                          </a:solidFill>
                          <a:latin typeface="EYInterstate Light"/>
                        </a:rPr>
                        <a:t>de árbol de decisión de riesgos de evasión (bajo, medio y alto) que incluye variables técnicas y estadística</a:t>
                      </a:r>
                    </a:p>
                    <a:p>
                      <a:r>
                        <a:rPr lang="es-MX" sz="1200" b="0" dirty="0">
                          <a:solidFill>
                            <a:schemeClr val="tx1">
                              <a:lumMod val="75000"/>
                              <a:lumOff val="25000"/>
                            </a:schemeClr>
                          </a:solidFill>
                          <a:latin typeface="EYInterstate Light"/>
                        </a:rPr>
                        <a:t>Estima posibles evasores, así como la diferencia entre el </a:t>
                      </a:r>
                      <a:r>
                        <a:rPr lang="es-MX" sz="1200" b="0" i="1" dirty="0">
                          <a:solidFill>
                            <a:schemeClr val="tx1">
                              <a:lumMod val="75000"/>
                              <a:lumOff val="25000"/>
                            </a:schemeClr>
                          </a:solidFill>
                          <a:latin typeface="EYInterstate Light"/>
                        </a:rPr>
                        <a:t>ISR potencial</a:t>
                      </a:r>
                      <a:r>
                        <a:rPr lang="es-MX" sz="1200" b="0" dirty="0">
                          <a:solidFill>
                            <a:schemeClr val="tx1">
                              <a:lumMod val="75000"/>
                              <a:lumOff val="25000"/>
                            </a:schemeClr>
                          </a:solidFill>
                          <a:latin typeface="EYInterstate Light"/>
                        </a:rPr>
                        <a:t> y el </a:t>
                      </a:r>
                      <a:r>
                        <a:rPr lang="es-MX" sz="1200" b="0" i="1" dirty="0">
                          <a:solidFill>
                            <a:schemeClr val="tx1">
                              <a:lumMod val="75000"/>
                              <a:lumOff val="25000"/>
                            </a:schemeClr>
                          </a:solidFill>
                          <a:latin typeface="EYInterstate Light"/>
                        </a:rPr>
                        <a:t>ISR recaudado</a:t>
                      </a:r>
                    </a:p>
                    <a:p>
                      <a:r>
                        <a:rPr lang="es-MX" sz="1800" b="1" dirty="0">
                          <a:solidFill>
                            <a:schemeClr val="tx1">
                              <a:lumMod val="75000"/>
                              <a:lumOff val="25000"/>
                            </a:schemeClr>
                          </a:solidFill>
                          <a:latin typeface="EYInterstate Light"/>
                        </a:rPr>
                        <a:t>26 empresas </a:t>
                      </a:r>
                      <a:r>
                        <a:rPr lang="es-MX" sz="1200" b="0" dirty="0">
                          <a:solidFill>
                            <a:schemeClr val="tx1">
                              <a:lumMod val="75000"/>
                              <a:lumOff val="25000"/>
                            </a:schemeClr>
                          </a:solidFill>
                          <a:latin typeface="EYInterstate Light"/>
                        </a:rPr>
                        <a:t>(excepto Gas y Petróleo), 716 declaraciones, 246 dictámenes de 67 grandes contribuyentes</a:t>
                      </a:r>
                    </a:p>
                    <a:p>
                      <a:r>
                        <a:rPr lang="es-MX" sz="1200" b="0" dirty="0">
                          <a:solidFill>
                            <a:schemeClr val="tx1">
                              <a:lumMod val="75000"/>
                              <a:lumOff val="25000"/>
                            </a:schemeClr>
                          </a:solidFill>
                          <a:latin typeface="EYInterstate Light"/>
                        </a:rPr>
                        <a:t>Solo se pudo conciliar la “Actividad para Efectos Fiscales” (AEF) de las 26 empresas evaluadas para al menos conocer el mineral operado</a:t>
                      </a:r>
                    </a:p>
                  </a:txBody>
                  <a:tcPr>
                    <a:lnL w="76200" cap="flat" cmpd="sng" algn="ctr">
                      <a:solidFill>
                        <a:schemeClr val="tx2"/>
                      </a:solidFill>
                      <a:prstDash val="solid"/>
                      <a:round/>
                      <a:headEnd type="none" w="med" len="med"/>
                      <a:tailEnd type="none" w="med" len="med"/>
                    </a:lnL>
                    <a:lnR w="12700" cmpd="sng">
                      <a:noFill/>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extLst>
                  <a:ext uri="{0D108BD9-81ED-4DB2-BD59-A6C34878D82A}">
                    <a16:rowId xmlns:a16="http://schemas.microsoft.com/office/drawing/2014/main" val="3342814101"/>
                  </a:ext>
                </a:extLst>
              </a:tr>
              <a:tr h="416615">
                <a:tc>
                  <a:txBody>
                    <a:bodyPr/>
                    <a:lstStyle/>
                    <a:p>
                      <a:r>
                        <a:rPr lang="es-MX" sz="1200" b="1" dirty="0">
                          <a:solidFill>
                            <a:schemeClr val="tx1">
                              <a:lumMod val="75000"/>
                              <a:lumOff val="25000"/>
                            </a:schemeClr>
                          </a:solidFill>
                          <a:latin typeface="EYInterstate Light"/>
                        </a:rPr>
                        <a:t>Antecedente</a:t>
                      </a:r>
                    </a:p>
                  </a:txBody>
                  <a:tcPr>
                    <a:lnL w="12700" cmpd="sng">
                      <a:noFill/>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s-MX" sz="1200" b="0" dirty="0">
                          <a:solidFill>
                            <a:schemeClr val="tx1">
                              <a:lumMod val="75000"/>
                              <a:lumOff val="25000"/>
                            </a:schemeClr>
                          </a:solidFill>
                          <a:latin typeface="EYInterstate Light"/>
                        </a:rPr>
                        <a:t>El 21 de junio de 2022 el SAT emitió el comunicado</a:t>
                      </a:r>
                      <a:r>
                        <a:rPr lang="es-MX" sz="1200" b="0" kern="1200" dirty="0">
                          <a:solidFill>
                            <a:schemeClr val="tx1">
                              <a:lumMod val="75000"/>
                              <a:lumOff val="25000"/>
                            </a:schemeClr>
                          </a:solidFill>
                          <a:latin typeface="EYInterstate Light"/>
                          <a:ea typeface="+mn-ea"/>
                          <a:cs typeface="+mn-cs"/>
                        </a:rPr>
                        <a:t> </a:t>
                      </a:r>
                      <a:r>
                        <a:rPr lang="es-MX" sz="1200" b="1" kern="1200" dirty="0">
                          <a:solidFill>
                            <a:schemeClr val="tx1">
                              <a:lumMod val="75000"/>
                              <a:lumOff val="25000"/>
                            </a:schemeClr>
                          </a:solidFill>
                          <a:latin typeface="EYInterstate Light"/>
                          <a:ea typeface="+mn-ea"/>
                          <a:cs typeface="+mn-cs"/>
                        </a:rPr>
                        <a:t>“Informa el SAT los resultados de los estudios de evasión fiscal realizados en 2021”</a:t>
                      </a:r>
                      <a:r>
                        <a:rPr lang="es-MX" sz="1200" b="0" kern="1200" dirty="0">
                          <a:solidFill>
                            <a:schemeClr val="tx1">
                              <a:lumMod val="75000"/>
                              <a:lumOff val="25000"/>
                            </a:schemeClr>
                          </a:solidFill>
                          <a:latin typeface="EYInterstate Light"/>
                          <a:ea typeface="+mn-ea"/>
                          <a:cs typeface="+mn-cs"/>
                        </a:rPr>
                        <a:t>, dando a conocer los estudios “Evasión en el sector financiero” y “Evasión en el sector de minería” realizados conjuntamente con La Universidad de Chapingo (UACh) y la </a:t>
                      </a:r>
                      <a:r>
                        <a:rPr lang="es-MX" sz="1600" b="1" kern="1200" dirty="0">
                          <a:solidFill>
                            <a:schemeClr val="tx1">
                              <a:lumMod val="75000"/>
                              <a:lumOff val="25000"/>
                            </a:schemeClr>
                          </a:solidFill>
                          <a:latin typeface="EYInterstate Light"/>
                          <a:ea typeface="+mn-ea"/>
                          <a:cs typeface="+mn-cs"/>
                        </a:rPr>
                        <a:t>Universidad Autónoma de Coahuila (UAdeC)</a:t>
                      </a:r>
                      <a:r>
                        <a:rPr lang="es-MX" sz="1200" b="0" kern="1200" dirty="0">
                          <a:solidFill>
                            <a:schemeClr val="tx1">
                              <a:lumMod val="75000"/>
                              <a:lumOff val="25000"/>
                            </a:schemeClr>
                          </a:solidFill>
                          <a:latin typeface="EYInterstate Light"/>
                          <a:ea typeface="+mn-ea"/>
                          <a:cs typeface="+mn-cs"/>
                        </a:rPr>
                        <a:t> respectivamente.</a:t>
                      </a:r>
                    </a:p>
                  </a:txBody>
                  <a:tcPr>
                    <a:lnL w="76200" cap="flat" cmpd="sng" algn="ctr">
                      <a:solidFill>
                        <a:schemeClr val="tx2"/>
                      </a:solidFill>
                      <a:prstDash val="solid"/>
                      <a:round/>
                      <a:headEnd type="none" w="med" len="med"/>
                      <a:tailEnd type="none" w="med" len="med"/>
                    </a:lnL>
                    <a:lnR w="12700" cmpd="sng">
                      <a:noFill/>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extLst>
                  <a:ext uri="{0D108BD9-81ED-4DB2-BD59-A6C34878D82A}">
                    <a16:rowId xmlns:a16="http://schemas.microsoft.com/office/drawing/2014/main" val="851291248"/>
                  </a:ext>
                </a:extLst>
              </a:tr>
              <a:tr h="513634">
                <a:tc>
                  <a:txBody>
                    <a:bodyPr/>
                    <a:lstStyle/>
                    <a:p>
                      <a:r>
                        <a:rPr lang="es-MX" sz="1200" b="1">
                          <a:solidFill>
                            <a:schemeClr val="tx1">
                              <a:lumMod val="75000"/>
                              <a:lumOff val="25000"/>
                            </a:schemeClr>
                          </a:solidFill>
                          <a:latin typeface="EYInterstate Light"/>
                        </a:rPr>
                        <a:t>Consideraciones</a:t>
                      </a:r>
                    </a:p>
                  </a:txBody>
                  <a:tcPr>
                    <a:lnL w="12700" cmpd="sng">
                      <a:noFill/>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s-MX" sz="1200" b="0" dirty="0">
                          <a:solidFill>
                            <a:schemeClr val="tx1">
                              <a:lumMod val="75000"/>
                              <a:lumOff val="25000"/>
                            </a:schemeClr>
                          </a:solidFill>
                          <a:latin typeface="EYInterstate Light"/>
                        </a:rPr>
                        <a:t>No se analiza el impacto de la eliminación de beneficios fiscales: acreditamiento de derecho minero vs derecho especial, acreditamiento de IEPS de diésel, deducción de gastos de exploración al 100%, la misma incorporación de derechos mineros, etc.</a:t>
                      </a:r>
                    </a:p>
                  </a:txBody>
                  <a:tcPr>
                    <a:lnL w="76200" cap="flat" cmpd="sng" algn="ctr">
                      <a:solidFill>
                        <a:schemeClr val="tx2"/>
                      </a:solidFill>
                      <a:prstDash val="solid"/>
                      <a:round/>
                      <a:headEnd type="none" w="med" len="med"/>
                      <a:tailEnd type="none" w="med" len="med"/>
                    </a:lnL>
                    <a:lnR w="12700" cmpd="sng">
                      <a:noFill/>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extLst>
                  <a:ext uri="{0D108BD9-81ED-4DB2-BD59-A6C34878D82A}">
                    <a16:rowId xmlns:a16="http://schemas.microsoft.com/office/drawing/2014/main" val="730987883"/>
                  </a:ext>
                </a:extLst>
              </a:tr>
              <a:tr h="416615">
                <a:tc>
                  <a:txBody>
                    <a:bodyPr/>
                    <a:lstStyle/>
                    <a:p>
                      <a:r>
                        <a:rPr lang="es-MX" sz="1200" b="1">
                          <a:solidFill>
                            <a:schemeClr val="tx1">
                              <a:lumMod val="75000"/>
                              <a:lumOff val="25000"/>
                            </a:schemeClr>
                          </a:solidFill>
                          <a:latin typeface="EYInterstate Light"/>
                        </a:rPr>
                        <a:t>Consecuencias</a:t>
                      </a:r>
                    </a:p>
                  </a:txBody>
                  <a:tcPr>
                    <a:lnL w="12700" cmpd="sng">
                      <a:noFill/>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s-MX" sz="1200" b="0" dirty="0">
                          <a:solidFill>
                            <a:schemeClr val="tx1">
                              <a:lumMod val="75000"/>
                              <a:lumOff val="25000"/>
                            </a:schemeClr>
                          </a:solidFill>
                          <a:latin typeface="EYInterstate Light"/>
                        </a:rPr>
                        <a:t>Impacto reputacional a la industria sin posibilidad real de ejercer derecho de réplica</a:t>
                      </a:r>
                    </a:p>
                  </a:txBody>
                  <a:tcPr>
                    <a:lnL w="76200" cap="flat" cmpd="sng" algn="ctr">
                      <a:solidFill>
                        <a:schemeClr val="tx2"/>
                      </a:solidFill>
                      <a:prstDash val="solid"/>
                      <a:round/>
                      <a:headEnd type="none" w="med" len="med"/>
                      <a:tailEnd type="none" w="med" len="med"/>
                    </a:lnL>
                    <a:lnR w="12700" cmpd="sng">
                      <a:noFill/>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extLst>
                  <a:ext uri="{0D108BD9-81ED-4DB2-BD59-A6C34878D82A}">
                    <a16:rowId xmlns:a16="http://schemas.microsoft.com/office/drawing/2014/main" val="3673817244"/>
                  </a:ext>
                </a:extLst>
              </a:tr>
              <a:tr h="1129996">
                <a:tc>
                  <a:txBody>
                    <a:bodyPr/>
                    <a:lstStyle/>
                    <a:p>
                      <a:r>
                        <a:rPr lang="es-MX" sz="1200" b="1">
                          <a:solidFill>
                            <a:schemeClr val="tx1">
                              <a:lumMod val="75000"/>
                              <a:lumOff val="25000"/>
                            </a:schemeClr>
                          </a:solidFill>
                          <a:latin typeface="EYInterstate Light"/>
                        </a:rPr>
                        <a:t>Indicadores de predicción de riesgo</a:t>
                      </a:r>
                    </a:p>
                  </a:txBody>
                  <a:tcPr>
                    <a:lnL w="12700" cmpd="sng">
                      <a:noFill/>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r>
                        <a:rPr lang="es-MX" sz="1200" b="0" dirty="0">
                          <a:solidFill>
                            <a:schemeClr val="tx1">
                              <a:lumMod val="75000"/>
                              <a:lumOff val="25000"/>
                            </a:schemeClr>
                          </a:solidFill>
                          <a:latin typeface="EYInterstate Light"/>
                        </a:rPr>
                        <a:t>Costo de ventas / Ventas totales………… </a:t>
                      </a:r>
                      <a:r>
                        <a:rPr lang="es-MX" sz="1200" b="1" dirty="0">
                          <a:solidFill>
                            <a:schemeClr val="tx1">
                              <a:lumMod val="75000"/>
                              <a:lumOff val="25000"/>
                            </a:schemeClr>
                          </a:solidFill>
                          <a:latin typeface="EYInterstate Light"/>
                        </a:rPr>
                        <a:t>(Indicador de mayor ponderación: 70%)</a:t>
                      </a:r>
                      <a:r>
                        <a:rPr lang="es-MX" sz="1200" b="0" dirty="0">
                          <a:solidFill>
                            <a:schemeClr val="tx1">
                              <a:lumMod val="75000"/>
                              <a:lumOff val="25000"/>
                            </a:schemeClr>
                          </a:solidFill>
                          <a:latin typeface="EYInterstate Light"/>
                        </a:rPr>
                        <a:t>… Determinado por “consulta a especialistas fiscales”</a:t>
                      </a:r>
                    </a:p>
                    <a:p>
                      <a:r>
                        <a:rPr lang="es-MX" sz="1200" b="0" dirty="0">
                          <a:solidFill>
                            <a:schemeClr val="tx1">
                              <a:lumMod val="75000"/>
                              <a:lumOff val="25000"/>
                            </a:schemeClr>
                          </a:solidFill>
                          <a:latin typeface="EYInterstate Light"/>
                        </a:rPr>
                        <a:t>Utilidad Bruta  / Ventas totales………….  (ponderación: 7.5%)</a:t>
                      </a:r>
                    </a:p>
                    <a:p>
                      <a:r>
                        <a:rPr lang="es-MX" sz="1200" b="0" dirty="0">
                          <a:solidFill>
                            <a:schemeClr val="tx1">
                              <a:lumMod val="75000"/>
                              <a:lumOff val="25000"/>
                            </a:schemeClr>
                          </a:solidFill>
                          <a:latin typeface="EYInterstate Light"/>
                        </a:rPr>
                        <a:t>Gastos de operación / Ventas totales… (ponderación: 7.5%)</a:t>
                      </a:r>
                    </a:p>
                    <a:p>
                      <a:r>
                        <a:rPr lang="es-MX" sz="1200" b="0" dirty="0">
                          <a:solidFill>
                            <a:schemeClr val="tx1">
                              <a:lumMod val="75000"/>
                              <a:lumOff val="25000"/>
                            </a:schemeClr>
                          </a:solidFill>
                          <a:latin typeface="EYInterstate Light"/>
                        </a:rPr>
                        <a:t>Utilidad de operación / Costo de ventas totales…. (ponderación: 7.5%)</a:t>
                      </a:r>
                    </a:p>
                    <a:p>
                      <a:r>
                        <a:rPr lang="es-MX" sz="1200" b="0" dirty="0">
                          <a:solidFill>
                            <a:schemeClr val="tx1">
                              <a:lumMod val="75000"/>
                              <a:lumOff val="25000"/>
                            </a:schemeClr>
                          </a:solidFill>
                          <a:latin typeface="EYInterstate Light"/>
                        </a:rPr>
                        <a:t>Utilidad Neta / Ventas totales………………. (ponderación: 7.5%)</a:t>
                      </a:r>
                    </a:p>
                  </a:txBody>
                  <a:tcPr>
                    <a:lnL w="76200" cap="flat" cmpd="sng" algn="ctr">
                      <a:solidFill>
                        <a:schemeClr val="tx2"/>
                      </a:solidFill>
                      <a:prstDash val="solid"/>
                      <a:round/>
                      <a:headEnd type="none" w="med" len="med"/>
                      <a:tailEnd type="none" w="med" len="med"/>
                    </a:lnL>
                    <a:lnR w="12700" cmpd="sng">
                      <a:noFill/>
                    </a:lnR>
                    <a:lnT w="762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20000"/>
                        <a:lumOff val="80000"/>
                      </a:schemeClr>
                    </a:solidFill>
                  </a:tcPr>
                </a:tc>
                <a:extLst>
                  <a:ext uri="{0D108BD9-81ED-4DB2-BD59-A6C34878D82A}">
                    <a16:rowId xmlns:a16="http://schemas.microsoft.com/office/drawing/2014/main" val="4052331697"/>
                  </a:ext>
                </a:extLst>
              </a:tr>
            </a:tbl>
          </a:graphicData>
        </a:graphic>
      </p:graphicFrame>
    </p:spTree>
    <p:extLst>
      <p:ext uri="{BB962C8B-B14F-4D97-AF65-F5344CB8AC3E}">
        <p14:creationId xmlns:p14="http://schemas.microsoft.com/office/powerpoint/2010/main" val="32395040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2750" dirty="0">
                <a:latin typeface="EYInterstate Light" panose="02000506000000020004" pitchFamily="2" charset="0"/>
                <a:cs typeface="Arial"/>
              </a:rPr>
              <a:t>Estudio sobre evasión en el sector de minería - UAdeC</a:t>
            </a:r>
            <a:endParaRPr lang="es-MX" sz="2750" dirty="0">
              <a:latin typeface="EYInterstate Light" panose="02000506000000020004" pitchFamily="2" charset="0"/>
            </a:endParaRPr>
          </a:p>
        </p:txBody>
      </p:sp>
      <p:sp>
        <p:nvSpPr>
          <p:cNvPr id="7" name="TextBox 6">
            <a:extLst>
              <a:ext uri="{FF2B5EF4-FFF2-40B4-BE49-F238E27FC236}">
                <a16:creationId xmlns:a16="http://schemas.microsoft.com/office/drawing/2014/main" id="{96ED9E33-E812-474F-BEBE-3319EBA8E669}"/>
              </a:ext>
            </a:extLst>
          </p:cNvPr>
          <p:cNvSpPr txBox="1"/>
          <p:nvPr/>
        </p:nvSpPr>
        <p:spPr>
          <a:xfrm>
            <a:off x="735937" y="1713235"/>
            <a:ext cx="10803892" cy="276999"/>
          </a:xfrm>
          <a:prstGeom prst="rect">
            <a:avLst/>
          </a:prstGeom>
          <a:noFill/>
        </p:spPr>
        <p:txBody>
          <a:bodyPr wrap="square" lIns="91440" tIns="45720" rIns="91440" bIns="45720" anchor="t">
            <a:spAutoFit/>
          </a:bodyPr>
          <a:lstStyle/>
          <a:p>
            <a:pPr algn="l" rtl="0"/>
            <a:endParaRPr lang="es-MX" sz="1200">
              <a:solidFill>
                <a:schemeClr val="bg1"/>
              </a:solidFill>
              <a:latin typeface="EYInterstate Light" panose="02000506000000020004" pitchFamily="2" charset="0"/>
              <a:cs typeface="Arial"/>
            </a:endParaRPr>
          </a:p>
        </p:txBody>
      </p:sp>
      <p:sp>
        <p:nvSpPr>
          <p:cNvPr id="5" name="TextBox 4">
            <a:extLst>
              <a:ext uri="{FF2B5EF4-FFF2-40B4-BE49-F238E27FC236}">
                <a16:creationId xmlns:a16="http://schemas.microsoft.com/office/drawing/2014/main" id="{09E4D9A2-1A9F-43BB-84A8-68E8ECD369AB}"/>
              </a:ext>
            </a:extLst>
          </p:cNvPr>
          <p:cNvSpPr txBox="1"/>
          <p:nvPr/>
        </p:nvSpPr>
        <p:spPr>
          <a:xfrm>
            <a:off x="354937" y="829078"/>
            <a:ext cx="11426385" cy="2600712"/>
          </a:xfrm>
          <a:prstGeom prst="rect">
            <a:avLst/>
          </a:prstGeom>
          <a:noFill/>
        </p:spPr>
        <p:txBody>
          <a:bodyPr wrap="square" lIns="91440" tIns="45720" rIns="91440" bIns="45720" anchor="t">
            <a:spAutoFit/>
          </a:bodyPr>
          <a:lstStyle/>
          <a:p>
            <a:pPr marL="285750" indent="-285750" algn="just">
              <a:buClr>
                <a:srgbClr val="FFE600"/>
              </a:buClr>
              <a:buFont typeface="Arial" panose="020B0604020202020204" pitchFamily="34" charset="0"/>
              <a:buChar char="►"/>
            </a:pPr>
            <a:endParaRPr lang="es-MX" sz="1400" b="1">
              <a:latin typeface="EYInterstate Light" panose="02000506000000020004" pitchFamily="2" charset="0"/>
              <a:cs typeface="Arial"/>
            </a:endParaRPr>
          </a:p>
          <a:p>
            <a:pPr marL="285750" indent="-285750" algn="just">
              <a:lnSpc>
                <a:spcPct val="85000"/>
              </a:lnSpc>
              <a:spcAft>
                <a:spcPts val="600"/>
              </a:spcAft>
              <a:buClr>
                <a:srgbClr val="FFE600"/>
              </a:buClr>
              <a:buSzPct val="70000"/>
              <a:buFont typeface="Arial" panose="020B0604020202020204" pitchFamily="34" charset="0"/>
              <a:buChar char="►"/>
            </a:pPr>
            <a:r>
              <a:rPr lang="es-MX" sz="1400">
                <a:latin typeface="EYInterstate Light" panose="02000506000000020004" pitchFamily="2" charset="0"/>
              </a:rPr>
              <a:t>¿Se descarta que la depreciación es una deducción en potencia cuyo efecto solamente es temporal?</a:t>
            </a:r>
          </a:p>
          <a:p>
            <a:pPr marL="285750" indent="-285750" algn="just">
              <a:lnSpc>
                <a:spcPct val="85000"/>
              </a:lnSpc>
              <a:spcAft>
                <a:spcPts val="600"/>
              </a:spcAft>
              <a:buClr>
                <a:srgbClr val="FFE600"/>
              </a:buClr>
              <a:buSzPct val="70000"/>
              <a:buFont typeface="Arial" panose="020B0604020202020204" pitchFamily="34" charset="0"/>
              <a:buChar char="►"/>
            </a:pPr>
            <a:r>
              <a:rPr lang="es-MX" sz="1400" b="1">
                <a:latin typeface="EYInterstate Light" panose="02000506000000020004" pitchFamily="2" charset="0"/>
              </a:rPr>
              <a:t>¿Es eso realmente evasión fiscal?</a:t>
            </a:r>
            <a:r>
              <a:rPr lang="es-MX" sz="1400" b="1">
                <a:latin typeface="Georgia" panose="02040502050405020303" pitchFamily="18" charset="0"/>
              </a:rPr>
              <a:t>... </a:t>
            </a:r>
            <a:r>
              <a:rPr lang="es-MX" sz="1400" i="1">
                <a:latin typeface="Georgia" panose="02040502050405020303" pitchFamily="18" charset="0"/>
              </a:rPr>
              <a:t>impago del impuesto tras producirse el hecho imponible, incurriendo en una infracción fiscal potencialmente sancionable. Se distingue de la elusión fiscal en que en ésta se elude la realización del hecho imponible, no incurriéndose, en consecuencia, en infracción tributaria.</a:t>
            </a:r>
          </a:p>
          <a:p>
            <a:pPr marL="285750" indent="-285750" algn="just">
              <a:lnSpc>
                <a:spcPct val="85000"/>
              </a:lnSpc>
              <a:spcAft>
                <a:spcPts val="600"/>
              </a:spcAft>
              <a:buClr>
                <a:srgbClr val="FFE600"/>
              </a:buClr>
              <a:buSzPct val="70000"/>
              <a:buFont typeface="Arial" panose="020B0604020202020204" pitchFamily="34" charset="0"/>
              <a:buChar char="►"/>
            </a:pPr>
            <a:r>
              <a:rPr lang="es-MX" sz="1400">
                <a:latin typeface="EYInterstate Light" panose="02000506000000020004" pitchFamily="2" charset="0"/>
              </a:rPr>
              <a:t>¿Existe fraude a la ley tributaria?</a:t>
            </a:r>
          </a:p>
          <a:p>
            <a:pPr marL="285750" indent="-285750" algn="just">
              <a:lnSpc>
                <a:spcPct val="85000"/>
              </a:lnSpc>
              <a:spcAft>
                <a:spcPts val="600"/>
              </a:spcAft>
              <a:buClr>
                <a:srgbClr val="FFE600"/>
              </a:buClr>
              <a:buSzPct val="70000"/>
              <a:buFont typeface="Arial" panose="020B0604020202020204" pitchFamily="34" charset="0"/>
              <a:buChar char="►"/>
            </a:pPr>
            <a:r>
              <a:rPr lang="es-MX" sz="1400">
                <a:latin typeface="EYInterstate Light" panose="02000506000000020004" pitchFamily="2" charset="0"/>
              </a:rPr>
              <a:t>¿Se toma en cuenta la realidad económica del sector?</a:t>
            </a:r>
          </a:p>
          <a:p>
            <a:pPr marL="285750" indent="-285750" algn="just">
              <a:lnSpc>
                <a:spcPct val="85000"/>
              </a:lnSpc>
              <a:spcAft>
                <a:spcPts val="600"/>
              </a:spcAft>
              <a:buClr>
                <a:srgbClr val="FFE600"/>
              </a:buClr>
              <a:buSzPct val="70000"/>
              <a:buFont typeface="Arial" panose="020B0604020202020204" pitchFamily="34" charset="0"/>
              <a:buChar char="►"/>
            </a:pPr>
            <a:r>
              <a:rPr lang="es-MX" sz="1400" b="0" i="0">
                <a:effectLst/>
                <a:latin typeface="EYInterstate Light" panose="02000506000000020004" pitchFamily="2" charset="0"/>
              </a:rPr>
              <a:t>La economía de opción brinda la posibilidad al contribuyente conforme a la normatividad fiscal de realizar un negocio jurídico por una o más vías alternativas, lícitas, válidas y reales, siendo una de ellas más económica en términos fiscales. </a:t>
            </a:r>
            <a:endParaRPr lang="es-MX" sz="1400" b="0">
              <a:effectLst/>
              <a:latin typeface="EYInterstate Light" panose="02000506000000020004" pitchFamily="2" charset="0"/>
            </a:endParaRPr>
          </a:p>
          <a:p>
            <a:pPr marL="285750" indent="-285750" algn="just">
              <a:lnSpc>
                <a:spcPct val="85000"/>
              </a:lnSpc>
              <a:spcAft>
                <a:spcPts val="600"/>
              </a:spcAft>
              <a:buClr>
                <a:srgbClr val="FFE600"/>
              </a:buClr>
              <a:buSzPct val="70000"/>
              <a:buFont typeface="Arial" panose="020B0604020202020204" pitchFamily="34" charset="0"/>
              <a:buChar char="►"/>
            </a:pPr>
            <a:r>
              <a:rPr lang="es-MX" sz="1400">
                <a:latin typeface="EYInterstate Light" panose="02000506000000020004" pitchFamily="2" charset="0"/>
              </a:rPr>
              <a:t>¿Se tomó en cuenta el secreto fiscal al anonimizar los RFC?</a:t>
            </a:r>
          </a:p>
          <a:p>
            <a:pPr marL="285750" indent="-285750" algn="just">
              <a:lnSpc>
                <a:spcPct val="85000"/>
              </a:lnSpc>
              <a:spcAft>
                <a:spcPts val="600"/>
              </a:spcAft>
              <a:buClr>
                <a:srgbClr val="FFE600"/>
              </a:buClr>
              <a:buSzPct val="70000"/>
              <a:buFont typeface="Arial" panose="020B0604020202020204" pitchFamily="34" charset="0"/>
              <a:buChar char="►"/>
            </a:pPr>
            <a:endParaRPr lang="es-MX" sz="1400">
              <a:latin typeface="EYInterstate Light" panose="02000506000000020004" pitchFamily="2" charset="0"/>
            </a:endParaRPr>
          </a:p>
        </p:txBody>
      </p:sp>
      <p:sp>
        <p:nvSpPr>
          <p:cNvPr id="6" name="Rectangle 5">
            <a:extLst>
              <a:ext uri="{FF2B5EF4-FFF2-40B4-BE49-F238E27FC236}">
                <a16:creationId xmlns:a16="http://schemas.microsoft.com/office/drawing/2014/main" id="{60311A30-2B48-4BFE-9964-B67C8C80886A}"/>
              </a:ext>
            </a:extLst>
          </p:cNvPr>
          <p:cNvSpPr/>
          <p:nvPr/>
        </p:nvSpPr>
        <p:spPr>
          <a:xfrm>
            <a:off x="609601" y="3185962"/>
            <a:ext cx="10972800" cy="3003082"/>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lnSpc>
                <a:spcPct val="85000"/>
              </a:lnSpc>
              <a:spcAft>
                <a:spcPts val="600"/>
              </a:spcAft>
              <a:buClr>
                <a:srgbClr val="FFE600"/>
              </a:buClr>
              <a:buSzPct val="70000"/>
            </a:pPr>
            <a:r>
              <a:rPr lang="es-MX" sz="1400" b="1" dirty="0">
                <a:solidFill>
                  <a:srgbClr val="FFFFFF"/>
                </a:solidFill>
                <a:latin typeface="EYInterstate Light" panose="02000506000000020004" pitchFamily="2" charset="0"/>
              </a:rPr>
              <a:t>¿Podría cuestionarse el rigor científico?</a:t>
            </a:r>
          </a:p>
          <a:p>
            <a:pPr algn="just">
              <a:lnSpc>
                <a:spcPct val="85000"/>
              </a:lnSpc>
              <a:spcAft>
                <a:spcPts val="600"/>
              </a:spcAft>
              <a:buClr>
                <a:srgbClr val="FFE600"/>
              </a:buClr>
              <a:buSzPct val="70000"/>
            </a:pPr>
            <a:endParaRPr lang="es-MX" sz="1400" dirty="0">
              <a:solidFill>
                <a:srgbClr val="FFFFFF"/>
              </a:solidFill>
              <a:latin typeface="EYInterstate Light" panose="02000506000000020004" pitchFamily="2" charset="0"/>
            </a:endParaRPr>
          </a:p>
          <a:p>
            <a:pPr marL="742950" lvl="1" indent="-285750" algn="just">
              <a:lnSpc>
                <a:spcPct val="85000"/>
              </a:lnSpc>
              <a:spcAft>
                <a:spcPts val="600"/>
              </a:spcAft>
              <a:buClr>
                <a:srgbClr val="FFE600"/>
              </a:buClr>
              <a:buSzPct val="70000"/>
              <a:buFont typeface="Arial" panose="020B0604020202020204" pitchFamily="34" charset="0"/>
              <a:buChar char="►"/>
            </a:pPr>
            <a:r>
              <a:rPr lang="es-MX" sz="1400" i="1" dirty="0">
                <a:solidFill>
                  <a:srgbClr val="FFFFFF"/>
                </a:solidFill>
                <a:latin typeface="EYInterstate Light" panose="02000506000000020004" pitchFamily="2" charset="0"/>
              </a:rPr>
              <a:t>“Se </a:t>
            </a:r>
            <a:r>
              <a:rPr lang="es-MX" sz="1400" b="1" i="1" u="sng" dirty="0">
                <a:solidFill>
                  <a:srgbClr val="FFFFFF"/>
                </a:solidFill>
                <a:latin typeface="EYInterstate Light" panose="02000506000000020004" pitchFamily="2" charset="0"/>
              </a:rPr>
              <a:t>evidencia</a:t>
            </a:r>
            <a:r>
              <a:rPr lang="es-MX" sz="1400" i="1" dirty="0">
                <a:solidFill>
                  <a:srgbClr val="FFFFFF"/>
                </a:solidFill>
                <a:latin typeface="EYInterstate Light" panose="02000506000000020004" pitchFamily="2" charset="0"/>
              </a:rPr>
              <a:t> una </a:t>
            </a:r>
            <a:r>
              <a:rPr lang="es-MX" sz="1400" b="1" i="1" u="sng" dirty="0">
                <a:solidFill>
                  <a:srgbClr val="FFFFFF"/>
                </a:solidFill>
                <a:latin typeface="EYInterstate Light" panose="02000506000000020004" pitchFamily="2" charset="0"/>
              </a:rPr>
              <a:t>posible</a:t>
            </a:r>
            <a:r>
              <a:rPr lang="es-MX" sz="1400" i="1" dirty="0">
                <a:solidFill>
                  <a:srgbClr val="FFFFFF"/>
                </a:solidFill>
                <a:latin typeface="EYInterstate Light" panose="02000506000000020004" pitchFamily="2" charset="0"/>
              </a:rPr>
              <a:t> evasión”</a:t>
            </a:r>
          </a:p>
          <a:p>
            <a:pPr marL="742950" lvl="1" indent="-285750" algn="just">
              <a:lnSpc>
                <a:spcPct val="85000"/>
              </a:lnSpc>
              <a:spcAft>
                <a:spcPts val="600"/>
              </a:spcAft>
              <a:buClr>
                <a:srgbClr val="FFE600"/>
              </a:buClr>
              <a:buSzPct val="70000"/>
              <a:buFont typeface="Arial" panose="020B0604020202020204" pitchFamily="34" charset="0"/>
              <a:buChar char="►"/>
            </a:pPr>
            <a:r>
              <a:rPr lang="es-MX" sz="1400" i="1" dirty="0">
                <a:solidFill>
                  <a:srgbClr val="FFFFFF"/>
                </a:solidFill>
                <a:latin typeface="EYInterstate Light" panose="02000506000000020004" pitchFamily="2" charset="0"/>
              </a:rPr>
              <a:t>“el costo de ventas puede ser comúnmente utilizado para encubrir inversiones”</a:t>
            </a:r>
          </a:p>
          <a:p>
            <a:pPr marL="742950" lvl="1" indent="-285750" algn="just">
              <a:lnSpc>
                <a:spcPct val="85000"/>
              </a:lnSpc>
              <a:spcAft>
                <a:spcPts val="600"/>
              </a:spcAft>
              <a:buClr>
                <a:srgbClr val="FFE600"/>
              </a:buClr>
              <a:buSzPct val="70000"/>
              <a:buFont typeface="Arial" panose="020B0604020202020204" pitchFamily="34" charset="0"/>
              <a:buChar char="►"/>
            </a:pPr>
            <a:r>
              <a:rPr lang="es-MX" sz="1400" i="1" dirty="0">
                <a:solidFill>
                  <a:srgbClr val="FFFFFF"/>
                </a:solidFill>
                <a:latin typeface="EYInterstate Light" panose="02000506000000020004" pitchFamily="2" charset="0"/>
              </a:rPr>
              <a:t>“Se presume que se </a:t>
            </a:r>
            <a:r>
              <a:rPr lang="es-MX" sz="1400" b="1" i="1" u="sng" dirty="0">
                <a:solidFill>
                  <a:srgbClr val="FFFFFF"/>
                </a:solidFill>
                <a:latin typeface="EYInterstate Light" panose="02000506000000020004" pitchFamily="2" charset="0"/>
              </a:rPr>
              <a:t>disfraza</a:t>
            </a:r>
            <a:r>
              <a:rPr lang="es-MX" sz="1400" i="1" dirty="0">
                <a:solidFill>
                  <a:srgbClr val="FFFFFF"/>
                </a:solidFill>
                <a:latin typeface="EYInterstate Light" panose="02000506000000020004" pitchFamily="2" charset="0"/>
              </a:rPr>
              <a:t> las inversiones como gasto”</a:t>
            </a:r>
          </a:p>
          <a:p>
            <a:pPr marL="742950" lvl="1" indent="-285750" algn="just">
              <a:lnSpc>
                <a:spcPct val="85000"/>
              </a:lnSpc>
              <a:spcAft>
                <a:spcPts val="600"/>
              </a:spcAft>
              <a:buClr>
                <a:srgbClr val="FFE600"/>
              </a:buClr>
              <a:buSzPct val="70000"/>
              <a:buFont typeface="Arial" panose="020B0604020202020204" pitchFamily="34" charset="0"/>
              <a:buChar char="►"/>
            </a:pPr>
            <a:r>
              <a:rPr lang="es-MX" sz="1400" i="1" dirty="0">
                <a:solidFill>
                  <a:srgbClr val="FFFFFF"/>
                </a:solidFill>
                <a:latin typeface="EYInterstate Light" panose="02000506000000020004" pitchFamily="2" charset="0"/>
              </a:rPr>
              <a:t>“</a:t>
            </a:r>
            <a:r>
              <a:rPr lang="es-MX" sz="1400" b="1" i="1" u="sng" dirty="0">
                <a:solidFill>
                  <a:srgbClr val="FFFFFF"/>
                </a:solidFill>
                <a:latin typeface="EYInterstate Light" panose="02000506000000020004" pitchFamily="2" charset="0"/>
              </a:rPr>
              <a:t>pudieran encubrir</a:t>
            </a:r>
            <a:r>
              <a:rPr lang="es-MX" sz="1400" i="1" dirty="0">
                <a:solidFill>
                  <a:srgbClr val="FFFFFF"/>
                </a:solidFill>
                <a:latin typeface="EYInterstate Light" panose="02000506000000020004" pitchFamily="2" charset="0"/>
              </a:rPr>
              <a:t> gastos de inversión”</a:t>
            </a:r>
          </a:p>
          <a:p>
            <a:pPr marL="742950" lvl="1" indent="-285750" algn="just">
              <a:lnSpc>
                <a:spcPct val="85000"/>
              </a:lnSpc>
              <a:spcAft>
                <a:spcPts val="600"/>
              </a:spcAft>
              <a:buClr>
                <a:srgbClr val="FFE600"/>
              </a:buClr>
              <a:buSzPct val="70000"/>
              <a:buFont typeface="Arial" panose="020B0604020202020204" pitchFamily="34" charset="0"/>
              <a:buChar char="►"/>
            </a:pPr>
            <a:r>
              <a:rPr lang="es-MX" sz="1400" i="1" dirty="0">
                <a:solidFill>
                  <a:srgbClr val="FFFFFF"/>
                </a:solidFill>
                <a:latin typeface="EYInterstate Light" panose="02000506000000020004" pitchFamily="2" charset="0"/>
              </a:rPr>
              <a:t>“</a:t>
            </a:r>
            <a:r>
              <a:rPr lang="es-MX" sz="1400" b="1" i="1" u="sng" dirty="0">
                <a:solidFill>
                  <a:srgbClr val="FFFFFF"/>
                </a:solidFill>
                <a:latin typeface="EYInterstate Light" panose="02000506000000020004" pitchFamily="2" charset="0"/>
              </a:rPr>
              <a:t>Lo más apegado </a:t>
            </a:r>
            <a:r>
              <a:rPr lang="es-MX" sz="1400" i="1" dirty="0">
                <a:solidFill>
                  <a:srgbClr val="FFFFFF"/>
                </a:solidFill>
                <a:latin typeface="EYInterstate Light" panose="02000506000000020004" pitchFamily="2" charset="0"/>
              </a:rPr>
              <a:t>a la realidad”</a:t>
            </a:r>
          </a:p>
          <a:p>
            <a:pPr marL="742950" lvl="1" indent="-285750" algn="just">
              <a:lnSpc>
                <a:spcPct val="85000"/>
              </a:lnSpc>
              <a:spcAft>
                <a:spcPts val="600"/>
              </a:spcAft>
              <a:buClr>
                <a:srgbClr val="FFE600"/>
              </a:buClr>
              <a:buSzPct val="70000"/>
              <a:buFont typeface="Arial" panose="020B0604020202020204" pitchFamily="34" charset="0"/>
              <a:buChar char="►"/>
            </a:pPr>
            <a:r>
              <a:rPr lang="es-MX" sz="1400" i="1" dirty="0">
                <a:solidFill>
                  <a:srgbClr val="FFFFFF"/>
                </a:solidFill>
                <a:latin typeface="EYInterstate Light" panose="02000506000000020004" pitchFamily="2" charset="0"/>
              </a:rPr>
              <a:t>“Procedimiento cuidadoso de inspección”, “método estadísticamente robusto”</a:t>
            </a:r>
          </a:p>
          <a:p>
            <a:pPr marL="742950" lvl="1" indent="-285750" algn="just">
              <a:lnSpc>
                <a:spcPct val="85000"/>
              </a:lnSpc>
              <a:spcAft>
                <a:spcPts val="600"/>
              </a:spcAft>
              <a:buClr>
                <a:srgbClr val="FFE600"/>
              </a:buClr>
              <a:buSzPct val="70000"/>
              <a:buFont typeface="Arial" panose="020B0604020202020204" pitchFamily="34" charset="0"/>
              <a:buChar char="►"/>
            </a:pPr>
            <a:r>
              <a:rPr lang="es-MX" sz="1400" i="1" dirty="0">
                <a:solidFill>
                  <a:srgbClr val="FFFFFF"/>
                </a:solidFill>
                <a:latin typeface="EYInterstate Light" panose="02000506000000020004" pitchFamily="2" charset="0"/>
              </a:rPr>
              <a:t>Apoyo en especialistas contables sin citar fuentes</a:t>
            </a:r>
          </a:p>
          <a:p>
            <a:pPr marL="742950" lvl="1" indent="-285750" algn="just">
              <a:lnSpc>
                <a:spcPct val="85000"/>
              </a:lnSpc>
              <a:spcAft>
                <a:spcPts val="600"/>
              </a:spcAft>
              <a:buClr>
                <a:srgbClr val="FFE600"/>
              </a:buClr>
              <a:buSzPct val="70000"/>
              <a:buFont typeface="Arial" panose="020B0604020202020204" pitchFamily="34" charset="0"/>
              <a:buChar char="►"/>
            </a:pPr>
            <a:r>
              <a:rPr lang="es-MX" sz="1400" i="1" dirty="0">
                <a:solidFill>
                  <a:srgbClr val="FFFFFF"/>
                </a:solidFill>
                <a:latin typeface="EYInterstate Light" panose="02000506000000020004" pitchFamily="2" charset="0"/>
              </a:rPr>
              <a:t>¿Muestra representativa de 26 empresas?... </a:t>
            </a:r>
            <a:r>
              <a:rPr lang="es-MX" sz="1400" b="1" i="1" u="sng" dirty="0">
                <a:solidFill>
                  <a:srgbClr val="FFFFFF"/>
                </a:solidFill>
                <a:latin typeface="EYInterstate Light" panose="02000506000000020004" pitchFamily="2" charset="0"/>
              </a:rPr>
              <a:t>Se admite un grado de libertad muy reducido del algoritmo</a:t>
            </a:r>
            <a:r>
              <a:rPr lang="es-MX" sz="1400" i="1" dirty="0">
                <a:solidFill>
                  <a:srgbClr val="FFFFFF"/>
                </a:solidFill>
                <a:latin typeface="EYInterstate Light" panose="02000506000000020004" pitchFamily="2" charset="0"/>
              </a:rPr>
              <a:t>, por lo que se sugiere tomar los resultados </a:t>
            </a:r>
            <a:r>
              <a:rPr lang="es-MX" sz="1400" b="1" i="1" u="sng" dirty="0">
                <a:solidFill>
                  <a:srgbClr val="FFFFFF"/>
                </a:solidFill>
                <a:latin typeface="EYInterstate Light" panose="02000506000000020004" pitchFamily="2" charset="0"/>
              </a:rPr>
              <a:t>”con reservas”.</a:t>
            </a:r>
            <a:endParaRPr lang="es-MX" sz="1200" i="1" dirty="0">
              <a:solidFill>
                <a:srgbClr val="FFFFFF"/>
              </a:solidFill>
            </a:endParaRPr>
          </a:p>
        </p:txBody>
      </p:sp>
    </p:spTree>
    <p:extLst>
      <p:ext uri="{BB962C8B-B14F-4D97-AF65-F5344CB8AC3E}">
        <p14:creationId xmlns:p14="http://schemas.microsoft.com/office/powerpoint/2010/main" val="2776206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2750" dirty="0">
                <a:latin typeface="EYInterstate Light" panose="02000506000000020004" pitchFamily="2" charset="0"/>
                <a:cs typeface="Arial"/>
              </a:rPr>
              <a:t>Estudio sobre evasión en el sector de minería - UAdeC</a:t>
            </a:r>
            <a:endParaRPr lang="es-MX" sz="2750" dirty="0">
              <a:latin typeface="EYInterstate Light" panose="02000506000000020004" pitchFamily="2" charset="0"/>
            </a:endParaRPr>
          </a:p>
        </p:txBody>
      </p:sp>
      <p:sp>
        <p:nvSpPr>
          <p:cNvPr id="7" name="TextBox 6">
            <a:extLst>
              <a:ext uri="{FF2B5EF4-FFF2-40B4-BE49-F238E27FC236}">
                <a16:creationId xmlns:a16="http://schemas.microsoft.com/office/drawing/2014/main" id="{96ED9E33-E812-474F-BEBE-3319EBA8E669}"/>
              </a:ext>
            </a:extLst>
          </p:cNvPr>
          <p:cNvSpPr txBox="1"/>
          <p:nvPr/>
        </p:nvSpPr>
        <p:spPr>
          <a:xfrm>
            <a:off x="735937" y="1713235"/>
            <a:ext cx="10803892" cy="276999"/>
          </a:xfrm>
          <a:prstGeom prst="rect">
            <a:avLst/>
          </a:prstGeom>
          <a:noFill/>
        </p:spPr>
        <p:txBody>
          <a:bodyPr wrap="square" lIns="91440" tIns="45720" rIns="91440" bIns="45720" anchor="t">
            <a:spAutoFit/>
          </a:bodyPr>
          <a:lstStyle/>
          <a:p>
            <a:pPr algn="l" rtl="0"/>
            <a:endParaRPr lang="es-MX" sz="1200">
              <a:solidFill>
                <a:schemeClr val="bg1"/>
              </a:solidFill>
              <a:latin typeface="EYInterstate Light" panose="02000506000000020004" pitchFamily="2" charset="0"/>
              <a:cs typeface="Arial"/>
            </a:endParaRPr>
          </a:p>
        </p:txBody>
      </p:sp>
      <p:sp>
        <p:nvSpPr>
          <p:cNvPr id="4" name="TextBox 3">
            <a:extLst>
              <a:ext uri="{FF2B5EF4-FFF2-40B4-BE49-F238E27FC236}">
                <a16:creationId xmlns:a16="http://schemas.microsoft.com/office/drawing/2014/main" id="{4F897DA3-59D7-444A-A07A-E85672894206}"/>
              </a:ext>
            </a:extLst>
          </p:cNvPr>
          <p:cNvSpPr txBox="1"/>
          <p:nvPr/>
        </p:nvSpPr>
        <p:spPr>
          <a:xfrm>
            <a:off x="354936" y="1062959"/>
            <a:ext cx="11378259" cy="4633576"/>
          </a:xfrm>
          <a:prstGeom prst="rect">
            <a:avLst/>
          </a:prstGeom>
          <a:noFill/>
        </p:spPr>
        <p:txBody>
          <a:bodyPr wrap="square" lIns="91440" tIns="45720" rIns="91440" bIns="45720" anchor="t">
            <a:spAutoFit/>
          </a:bodyPr>
          <a:lstStyle/>
          <a:p>
            <a:pPr marL="285750" indent="-285750" algn="just">
              <a:buClr>
                <a:srgbClr val="FFE600"/>
              </a:buClr>
              <a:buFont typeface="Arial" panose="020B0604020202020204" pitchFamily="34" charset="0"/>
              <a:buChar char="►"/>
            </a:pPr>
            <a:endParaRPr lang="es-MX" sz="1400" b="1">
              <a:latin typeface="EYInterstate Light" panose="02000506000000020004" pitchFamily="2" charset="0"/>
              <a:cs typeface="Arial"/>
            </a:endParaRPr>
          </a:p>
          <a:p>
            <a:pPr algn="just">
              <a:lnSpc>
                <a:spcPct val="85000"/>
              </a:lnSpc>
              <a:spcAft>
                <a:spcPts val="600"/>
              </a:spcAft>
              <a:buClr>
                <a:srgbClr val="FFE600"/>
              </a:buClr>
              <a:buSzPct val="70000"/>
            </a:pPr>
            <a:r>
              <a:rPr lang="es-MX" sz="1400" b="1">
                <a:latin typeface="EYInterstate Light" panose="02000506000000020004" pitchFamily="2" charset="0"/>
              </a:rPr>
              <a:t>Posibles deficiencias argumentativas:</a:t>
            </a:r>
          </a:p>
          <a:p>
            <a:pPr marL="285750" indent="-285750" algn="just">
              <a:lnSpc>
                <a:spcPct val="85000"/>
              </a:lnSpc>
              <a:spcAft>
                <a:spcPts val="600"/>
              </a:spcAft>
              <a:buClr>
                <a:srgbClr val="FFE600"/>
              </a:buClr>
              <a:buSzPct val="70000"/>
              <a:buFont typeface="Arial" panose="020B0604020202020204" pitchFamily="34" charset="0"/>
              <a:buChar char="►"/>
            </a:pPr>
            <a:r>
              <a:rPr lang="es-MX" sz="1400">
                <a:latin typeface="EYInterstate Light" panose="02000506000000020004" pitchFamily="2" charset="0"/>
              </a:rPr>
              <a:t>Se admite que el sector ha enfrentado eliminación de beneficios fiscales y aún así se afirma que no contribuye lo que debería.</a:t>
            </a:r>
          </a:p>
          <a:p>
            <a:pPr marL="285750" indent="-285750" algn="just">
              <a:lnSpc>
                <a:spcPct val="85000"/>
              </a:lnSpc>
              <a:spcAft>
                <a:spcPts val="600"/>
              </a:spcAft>
              <a:buClr>
                <a:srgbClr val="FFE600"/>
              </a:buClr>
              <a:buSzPct val="70000"/>
              <a:buFont typeface="Arial" panose="020B0604020202020204" pitchFamily="34" charset="0"/>
              <a:buChar char="►"/>
            </a:pPr>
            <a:r>
              <a:rPr lang="es-MX" sz="1400">
                <a:latin typeface="EYInterstate Light" panose="02000506000000020004" pitchFamily="2" charset="0"/>
              </a:rPr>
              <a:t>Presupone que el sector es complejo y heterogéneo, por lo que solo cuentan con “pistas” (posibles evidencias) para identificar y medir la evasión fiscal.</a:t>
            </a:r>
          </a:p>
          <a:p>
            <a:pPr marL="285750" indent="-285750" algn="just">
              <a:lnSpc>
                <a:spcPct val="85000"/>
              </a:lnSpc>
              <a:spcAft>
                <a:spcPts val="600"/>
              </a:spcAft>
              <a:buClr>
                <a:srgbClr val="FFE600"/>
              </a:buClr>
              <a:buSzPct val="70000"/>
              <a:buFont typeface="Arial" panose="020B0604020202020204" pitchFamily="34" charset="0"/>
              <a:buChar char="►"/>
            </a:pPr>
            <a:r>
              <a:rPr lang="es-MX" sz="1400">
                <a:latin typeface="EYInterstate Light" panose="02000506000000020004" pitchFamily="2" charset="0"/>
              </a:rPr>
              <a:t>Confirmación reiterada de la importancia de la aportación del sector a la economía mexicana, y que incluso su participación ha incrementado en los últimos años.</a:t>
            </a:r>
          </a:p>
          <a:p>
            <a:pPr marL="285750" indent="-285750" algn="just">
              <a:lnSpc>
                <a:spcPct val="85000"/>
              </a:lnSpc>
              <a:spcAft>
                <a:spcPts val="600"/>
              </a:spcAft>
              <a:buClr>
                <a:srgbClr val="FFE600"/>
              </a:buClr>
              <a:buSzPct val="70000"/>
              <a:buFont typeface="Arial" panose="020B0604020202020204" pitchFamily="34" charset="0"/>
              <a:buChar char="►"/>
            </a:pPr>
            <a:r>
              <a:rPr lang="es-MX" sz="1400">
                <a:latin typeface="EYInterstate Light" panose="02000506000000020004" pitchFamily="2" charset="0"/>
              </a:rPr>
              <a:t>Aceptación de que otras jurisdicciones de la región cuentan con tasas de depreciación de activos más favorables, e incluso se obvia que el Fondo Monetario Internacional no recomienda extender demasiado los periodos de depreciación del sector.</a:t>
            </a:r>
          </a:p>
          <a:p>
            <a:pPr marL="285750" indent="-285750" algn="just">
              <a:lnSpc>
                <a:spcPct val="85000"/>
              </a:lnSpc>
              <a:spcAft>
                <a:spcPts val="600"/>
              </a:spcAft>
              <a:buClr>
                <a:srgbClr val="FFE600"/>
              </a:buClr>
              <a:buSzPct val="70000"/>
              <a:buFont typeface="Arial" panose="020B0604020202020204" pitchFamily="34" charset="0"/>
              <a:buChar char="►"/>
            </a:pPr>
            <a:r>
              <a:rPr lang="es-MX" sz="1400">
                <a:latin typeface="EYInterstate Light" panose="02000506000000020004" pitchFamily="2" charset="0"/>
              </a:rPr>
              <a:t>Comparación de la recaudación del sector con la de PEMEX sin tomar en cuenta que ésta cuenta con su propio régimen fiscal.</a:t>
            </a:r>
          </a:p>
          <a:p>
            <a:pPr marL="285750" indent="-285750" algn="just">
              <a:lnSpc>
                <a:spcPct val="85000"/>
              </a:lnSpc>
              <a:spcAft>
                <a:spcPts val="600"/>
              </a:spcAft>
              <a:buClr>
                <a:srgbClr val="FFE600"/>
              </a:buClr>
              <a:buSzPct val="70000"/>
              <a:buFont typeface="Arial" panose="020B0604020202020204" pitchFamily="34" charset="0"/>
              <a:buChar char="►"/>
            </a:pPr>
            <a:r>
              <a:rPr lang="es-MX" sz="1400">
                <a:latin typeface="EYInterstate Light" panose="02000506000000020004" pitchFamily="2" charset="0"/>
              </a:rPr>
              <a:t>Revelación de la confiabilidad limitada por la muestra tan reducida, pero se afirma que existen “pistas” y “evidencias empíricas” de que una de las causas de la disminución de la recaudación es la evasión del Sector.</a:t>
            </a:r>
          </a:p>
          <a:p>
            <a:pPr marL="285750" indent="-285750" algn="just">
              <a:lnSpc>
                <a:spcPct val="85000"/>
              </a:lnSpc>
              <a:spcAft>
                <a:spcPts val="600"/>
              </a:spcAft>
              <a:buClr>
                <a:srgbClr val="FFE600"/>
              </a:buClr>
              <a:buSzPct val="70000"/>
              <a:buFont typeface="Arial" panose="020B0604020202020204" pitchFamily="34" charset="0"/>
              <a:buChar char="►"/>
            </a:pPr>
            <a:r>
              <a:rPr lang="es-MX" sz="1400">
                <a:latin typeface="EYInterstate Light" panose="02000506000000020004" pitchFamily="2" charset="0"/>
              </a:rPr>
              <a:t>Pretendida naturaleza evasora del sector por supuesto </a:t>
            </a:r>
            <a:r>
              <a:rPr lang="es-MX" sz="1400" b="1">
                <a:latin typeface="EYInterstate Light" panose="02000506000000020004" pitchFamily="2" charset="0"/>
              </a:rPr>
              <a:t>“problema de coherencia tributaria temporal”</a:t>
            </a:r>
            <a:r>
              <a:rPr lang="es-MX" sz="1400">
                <a:latin typeface="EYInterstate Light" panose="02000506000000020004" pitchFamily="2" charset="0"/>
              </a:rPr>
              <a:t> (altas expectativas de rentabilidad, costos hundidos, largos periodos de recuperación-producción, alta incertidumbre por volatilidad)</a:t>
            </a:r>
          </a:p>
          <a:p>
            <a:pPr marL="285750" indent="-285750" algn="just">
              <a:lnSpc>
                <a:spcPct val="85000"/>
              </a:lnSpc>
              <a:spcAft>
                <a:spcPts val="600"/>
              </a:spcAft>
              <a:buClr>
                <a:srgbClr val="FFE600"/>
              </a:buClr>
              <a:buSzPct val="70000"/>
              <a:buFont typeface="Arial" panose="020B0604020202020204" pitchFamily="34" charset="0"/>
              <a:buChar char="►"/>
            </a:pPr>
            <a:r>
              <a:rPr lang="es-MX" sz="1400">
                <a:latin typeface="EYInterstate Light" panose="02000506000000020004" pitchFamily="2" charset="0"/>
              </a:rPr>
              <a:t>Se compara a México con las cargas fiscales de otros países pero se acepta que no hay información suficiente de evasión para llegar a conclusiones contrastables.</a:t>
            </a:r>
          </a:p>
          <a:p>
            <a:pPr marL="285750" indent="-285750" algn="just">
              <a:lnSpc>
                <a:spcPct val="85000"/>
              </a:lnSpc>
              <a:spcAft>
                <a:spcPts val="600"/>
              </a:spcAft>
              <a:buClr>
                <a:srgbClr val="FFE600"/>
              </a:buClr>
              <a:buSzPct val="70000"/>
              <a:buFont typeface="Arial" panose="020B0604020202020204" pitchFamily="34" charset="0"/>
              <a:buChar char="►"/>
            </a:pPr>
            <a:r>
              <a:rPr lang="es-MX" sz="1400">
                <a:latin typeface="EYInterstate Light" panose="02000506000000020004" pitchFamily="2" charset="0"/>
              </a:rPr>
              <a:t>Supuesto rechazo de acreditamiento de IVA como consecuencia de clasificación errónea de conceptos de inversión</a:t>
            </a:r>
          </a:p>
          <a:p>
            <a:pPr marL="285750" indent="-285750" algn="just">
              <a:lnSpc>
                <a:spcPct val="85000"/>
              </a:lnSpc>
              <a:spcAft>
                <a:spcPts val="600"/>
              </a:spcAft>
              <a:buClr>
                <a:srgbClr val="FFE600"/>
              </a:buClr>
              <a:buSzPct val="70000"/>
              <a:buFont typeface="Arial" panose="020B0604020202020204" pitchFamily="34" charset="0"/>
              <a:buChar char="►"/>
            </a:pPr>
            <a:r>
              <a:rPr lang="es-MX" sz="1400">
                <a:latin typeface="EYInterstate Light" panose="02000506000000020004" pitchFamily="2" charset="0"/>
              </a:rPr>
              <a:t>Se sugiere potencial alteración para incrementar costos indebidamente</a:t>
            </a:r>
          </a:p>
          <a:p>
            <a:pPr marL="285750" indent="-285750" algn="just">
              <a:lnSpc>
                <a:spcPct val="85000"/>
              </a:lnSpc>
              <a:spcAft>
                <a:spcPts val="600"/>
              </a:spcAft>
              <a:buClr>
                <a:srgbClr val="FFE600"/>
              </a:buClr>
              <a:buSzPct val="70000"/>
              <a:buFont typeface="Arial" panose="020B0604020202020204" pitchFamily="34" charset="0"/>
              <a:buChar char="►"/>
            </a:pPr>
            <a:r>
              <a:rPr lang="es-MX" sz="1400" b="1">
                <a:latin typeface="EYInterstate Light" panose="02000506000000020004" pitchFamily="2" charset="0"/>
              </a:rPr>
              <a:t>No se pudo determinar patrones diferenciados de costos de operación y extracción para 11 minerales del Subsector 212, Minería de Minerales Metálicos y no Metálicos, el cual debería ser el más relevante para efectos del estudio.</a:t>
            </a:r>
            <a:endParaRPr lang="es-MX" sz="1400">
              <a:latin typeface="Georgia" panose="02040502050405020303" pitchFamily="18" charset="0"/>
            </a:endParaRPr>
          </a:p>
        </p:txBody>
      </p:sp>
    </p:spTree>
    <p:extLst>
      <p:ext uri="{BB962C8B-B14F-4D97-AF65-F5344CB8AC3E}">
        <p14:creationId xmlns:p14="http://schemas.microsoft.com/office/powerpoint/2010/main" val="1210733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2750" dirty="0">
                <a:latin typeface="EYInterstate Light" panose="02000506000000020004" pitchFamily="2" charset="0"/>
                <a:cs typeface="Arial"/>
              </a:rPr>
              <a:t>Estudio sobre evasión en el sector de minería - UAdeC</a:t>
            </a:r>
            <a:endParaRPr lang="es-MX" sz="2750" dirty="0">
              <a:latin typeface="EYInterstate Light" panose="02000506000000020004" pitchFamily="2" charset="0"/>
            </a:endParaRPr>
          </a:p>
        </p:txBody>
      </p:sp>
      <p:sp>
        <p:nvSpPr>
          <p:cNvPr id="7" name="TextBox 6">
            <a:extLst>
              <a:ext uri="{FF2B5EF4-FFF2-40B4-BE49-F238E27FC236}">
                <a16:creationId xmlns:a16="http://schemas.microsoft.com/office/drawing/2014/main" id="{96ED9E33-E812-474F-BEBE-3319EBA8E669}"/>
              </a:ext>
            </a:extLst>
          </p:cNvPr>
          <p:cNvSpPr txBox="1"/>
          <p:nvPr/>
        </p:nvSpPr>
        <p:spPr>
          <a:xfrm>
            <a:off x="735937" y="1713235"/>
            <a:ext cx="10803892" cy="276999"/>
          </a:xfrm>
          <a:prstGeom prst="rect">
            <a:avLst/>
          </a:prstGeom>
          <a:noFill/>
        </p:spPr>
        <p:txBody>
          <a:bodyPr wrap="square" lIns="91440" tIns="45720" rIns="91440" bIns="45720" anchor="t">
            <a:spAutoFit/>
          </a:bodyPr>
          <a:lstStyle/>
          <a:p>
            <a:pPr algn="l" rtl="0"/>
            <a:endParaRPr lang="es-MX" sz="1200">
              <a:solidFill>
                <a:schemeClr val="bg1"/>
              </a:solidFill>
              <a:latin typeface="EYInterstate Light" panose="02000506000000020004" pitchFamily="2" charset="0"/>
              <a:cs typeface="Arial"/>
            </a:endParaRPr>
          </a:p>
        </p:txBody>
      </p:sp>
      <p:sp>
        <p:nvSpPr>
          <p:cNvPr id="5" name="TextBox 4">
            <a:extLst>
              <a:ext uri="{FF2B5EF4-FFF2-40B4-BE49-F238E27FC236}">
                <a16:creationId xmlns:a16="http://schemas.microsoft.com/office/drawing/2014/main" id="{09E4D9A2-1A9F-43BB-84A8-68E8ECD369AB}"/>
              </a:ext>
            </a:extLst>
          </p:cNvPr>
          <p:cNvSpPr txBox="1"/>
          <p:nvPr/>
        </p:nvSpPr>
        <p:spPr>
          <a:xfrm>
            <a:off x="354937" y="829078"/>
            <a:ext cx="8663955" cy="3533275"/>
          </a:xfrm>
          <a:prstGeom prst="rect">
            <a:avLst/>
          </a:prstGeom>
          <a:noFill/>
        </p:spPr>
        <p:txBody>
          <a:bodyPr wrap="square" lIns="91440" tIns="45720" rIns="91440" bIns="45720" anchor="t">
            <a:spAutoFit/>
          </a:bodyPr>
          <a:lstStyle/>
          <a:p>
            <a:pPr marL="285750" indent="-285750" algn="just">
              <a:lnSpc>
                <a:spcPct val="85000"/>
              </a:lnSpc>
              <a:spcAft>
                <a:spcPts val="600"/>
              </a:spcAft>
              <a:buClr>
                <a:srgbClr val="FFE600"/>
              </a:buClr>
              <a:buSzPct val="70000"/>
              <a:buFont typeface="Arial" panose="020B0604020202020204" pitchFamily="34" charset="0"/>
              <a:buChar char="►"/>
            </a:pPr>
            <a:endParaRPr lang="es-MX" b="1" dirty="0">
              <a:latin typeface="EYInterstate Light" panose="02000506000000020004" pitchFamily="2" charset="0"/>
            </a:endParaRPr>
          </a:p>
          <a:p>
            <a:pPr marL="285750" indent="-285750" algn="just">
              <a:lnSpc>
                <a:spcPct val="85000"/>
              </a:lnSpc>
              <a:spcAft>
                <a:spcPts val="600"/>
              </a:spcAft>
              <a:buClr>
                <a:srgbClr val="FFE600"/>
              </a:buClr>
              <a:buSzPct val="70000"/>
              <a:buFont typeface="Arial" panose="020B0604020202020204" pitchFamily="34" charset="0"/>
              <a:buChar char="►"/>
            </a:pPr>
            <a:endParaRPr lang="es-MX" dirty="0">
              <a:latin typeface="EYInterstate Light" panose="02000506000000020004" pitchFamily="2" charset="0"/>
            </a:endParaRPr>
          </a:p>
          <a:p>
            <a:pPr algn="just">
              <a:lnSpc>
                <a:spcPct val="85000"/>
              </a:lnSpc>
              <a:spcAft>
                <a:spcPts val="600"/>
              </a:spcAft>
              <a:buClr>
                <a:srgbClr val="FFE600"/>
              </a:buClr>
              <a:buSzPct val="70000"/>
            </a:pPr>
            <a:r>
              <a:rPr lang="es-MX" b="1" dirty="0">
                <a:latin typeface="EYInterstate Light"/>
              </a:rPr>
              <a:t>Recomendaciones:</a:t>
            </a:r>
            <a:r>
              <a:rPr lang="es-MX" dirty="0">
                <a:latin typeface="EYInterstate Light"/>
              </a:rPr>
              <a:t> </a:t>
            </a:r>
            <a:endParaRPr lang="es-MX" dirty="0">
              <a:latin typeface="EYInterstate Light" panose="02000506000000020004" pitchFamily="2" charset="0"/>
            </a:endParaRPr>
          </a:p>
          <a:p>
            <a:pPr marL="285750" indent="-285750" algn="just">
              <a:lnSpc>
                <a:spcPct val="85000"/>
              </a:lnSpc>
              <a:spcAft>
                <a:spcPts val="600"/>
              </a:spcAft>
              <a:buClr>
                <a:srgbClr val="FFE600"/>
              </a:buClr>
              <a:buSzPct val="70000"/>
              <a:buFont typeface="Arial" panose="020B0604020202020204" pitchFamily="34" charset="0"/>
              <a:buChar char="►"/>
            </a:pPr>
            <a:r>
              <a:rPr lang="es-MX" dirty="0">
                <a:latin typeface="EYInterstate Light"/>
              </a:rPr>
              <a:t>(A pesar de reformas aclaratorias recientes), precisar términos de inversión en la Ley del ISR en los que típicamente no hay controversia</a:t>
            </a:r>
          </a:p>
          <a:p>
            <a:pPr marL="285750" indent="-285750" algn="just">
              <a:lnSpc>
                <a:spcPct val="85000"/>
              </a:lnSpc>
              <a:spcAft>
                <a:spcPts val="600"/>
              </a:spcAft>
              <a:buClr>
                <a:srgbClr val="FFE600"/>
              </a:buClr>
              <a:buSzPct val="70000"/>
              <a:buFont typeface="Arial" panose="020B0604020202020204" pitchFamily="34" charset="0"/>
              <a:buChar char="►"/>
            </a:pPr>
            <a:r>
              <a:rPr lang="es-MX" dirty="0">
                <a:latin typeface="EYInterstate Light"/>
              </a:rPr>
              <a:t>Precisar que las inversiones no son deducibles para el Derecho Especial sobre Minería</a:t>
            </a:r>
          </a:p>
          <a:p>
            <a:pPr marL="285750" indent="-285750" algn="just">
              <a:lnSpc>
                <a:spcPct val="85000"/>
              </a:lnSpc>
              <a:spcAft>
                <a:spcPts val="600"/>
              </a:spcAft>
              <a:buClr>
                <a:srgbClr val="FFE600"/>
              </a:buClr>
              <a:buSzPct val="70000"/>
              <a:buFont typeface="Arial" panose="020B0604020202020204" pitchFamily="34" charset="0"/>
              <a:buChar char="►"/>
            </a:pPr>
            <a:r>
              <a:rPr lang="es-MX" dirty="0">
                <a:latin typeface="EYInterstate Light"/>
              </a:rPr>
              <a:t>Ampliar la muestra de contribuyentes para llegar a conclusiones más certeras sobre la evasión fiscal del sector</a:t>
            </a:r>
          </a:p>
          <a:p>
            <a:pPr marL="285750" indent="-285750" algn="just">
              <a:lnSpc>
                <a:spcPct val="85000"/>
              </a:lnSpc>
              <a:spcAft>
                <a:spcPts val="600"/>
              </a:spcAft>
              <a:buClr>
                <a:srgbClr val="FFE600"/>
              </a:buClr>
              <a:buSzPct val="70000"/>
              <a:buFont typeface="Arial" panose="020B0604020202020204" pitchFamily="34" charset="0"/>
              <a:buChar char="►"/>
            </a:pPr>
            <a:r>
              <a:rPr lang="es-MX" dirty="0">
                <a:latin typeface="EYInterstate Light"/>
              </a:rPr>
              <a:t>Incluir la actividad del contribuyente en la declaración presentada</a:t>
            </a:r>
          </a:p>
          <a:p>
            <a:pPr marL="285750" indent="-285750" algn="just">
              <a:lnSpc>
                <a:spcPct val="85000"/>
              </a:lnSpc>
              <a:spcAft>
                <a:spcPts val="600"/>
              </a:spcAft>
              <a:buClr>
                <a:srgbClr val="FFE600"/>
              </a:buClr>
              <a:buSzPct val="70000"/>
              <a:buFont typeface="Arial" panose="020B0604020202020204" pitchFamily="34" charset="0"/>
              <a:buChar char="►"/>
            </a:pPr>
            <a:r>
              <a:rPr lang="es-MX" dirty="0">
                <a:latin typeface="EYInterstate Light"/>
              </a:rPr>
              <a:t>Identificar y clasificar evasores</a:t>
            </a:r>
          </a:p>
          <a:p>
            <a:pPr marL="285750" indent="-285750" algn="just">
              <a:lnSpc>
                <a:spcPct val="85000"/>
              </a:lnSpc>
              <a:spcAft>
                <a:spcPts val="600"/>
              </a:spcAft>
              <a:buClr>
                <a:srgbClr val="FFE600"/>
              </a:buClr>
              <a:buSzPct val="70000"/>
              <a:buFont typeface="Arial" panose="020B0604020202020204" pitchFamily="34" charset="0"/>
              <a:buChar char="►"/>
            </a:pPr>
            <a:r>
              <a:rPr lang="es-MX" dirty="0">
                <a:latin typeface="EYInterstate Light"/>
              </a:rPr>
              <a:t>Focalizar esfuerzos de inspección en contribuyentes de alto riesgo</a:t>
            </a:r>
          </a:p>
        </p:txBody>
      </p:sp>
      <p:sp>
        <p:nvSpPr>
          <p:cNvPr id="3" name="Rectangle 2">
            <a:extLst>
              <a:ext uri="{FF2B5EF4-FFF2-40B4-BE49-F238E27FC236}">
                <a16:creationId xmlns:a16="http://schemas.microsoft.com/office/drawing/2014/main" id="{8E52675F-17C8-4FC7-9CF5-820290544D29}"/>
              </a:ext>
            </a:extLst>
          </p:cNvPr>
          <p:cNvSpPr/>
          <p:nvPr/>
        </p:nvSpPr>
        <p:spPr>
          <a:xfrm>
            <a:off x="9278754" y="1062000"/>
            <a:ext cx="2780798" cy="521367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0000" tIns="45720" rIns="180000" bIns="45720" rtlCol="0" anchor="ctr" anchorCtr="0"/>
          <a:lstStyle/>
          <a:p>
            <a:pPr>
              <a:spcBef>
                <a:spcPts val="600"/>
              </a:spcBef>
              <a:spcAft>
                <a:spcPts val="600"/>
              </a:spcAft>
            </a:pPr>
            <a:r>
              <a:rPr lang="es-MX" sz="1400" b="1" i="1">
                <a:solidFill>
                  <a:srgbClr val="FFFFFF"/>
                </a:solidFill>
                <a:latin typeface="Georgia"/>
              </a:rPr>
              <a:t>Resulta singular que el SAT recurra a terceros para analizar posibles evasiones con un alcance tan limitado, ya que cuenta con una basta cantidad de información de los contribuyentes, pudiendo ejercer sobre ellos sus facultades de comprobación.</a:t>
            </a:r>
            <a:endParaRPr lang="es-MX" sz="1400" b="1" i="1">
              <a:solidFill>
                <a:srgbClr val="FFFFFF"/>
              </a:solidFill>
              <a:latin typeface="Georgia" panose="02040502050405020303" pitchFamily="18" charset="0"/>
            </a:endParaRPr>
          </a:p>
        </p:txBody>
      </p:sp>
      <p:sp>
        <p:nvSpPr>
          <p:cNvPr id="8" name="Text Placeholder 11">
            <a:extLst>
              <a:ext uri="{FF2B5EF4-FFF2-40B4-BE49-F238E27FC236}">
                <a16:creationId xmlns:a16="http://schemas.microsoft.com/office/drawing/2014/main" id="{BC463A36-4622-4353-B225-911CC2072D89}"/>
              </a:ext>
            </a:extLst>
          </p:cNvPr>
          <p:cNvSpPr txBox="1">
            <a:spLocks/>
          </p:cNvSpPr>
          <p:nvPr/>
        </p:nvSpPr>
        <p:spPr>
          <a:xfrm>
            <a:off x="9461303" y="1422315"/>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a:solidFill>
                  <a:srgbClr val="FFE600"/>
                </a:solidFill>
                <a:latin typeface="Georgia" panose="02040502050405020303" pitchFamily="18" charset="0"/>
              </a:rPr>
              <a:t>“</a:t>
            </a:r>
          </a:p>
        </p:txBody>
      </p:sp>
    </p:spTree>
    <p:extLst>
      <p:ext uri="{BB962C8B-B14F-4D97-AF65-F5344CB8AC3E}">
        <p14:creationId xmlns:p14="http://schemas.microsoft.com/office/powerpoint/2010/main" val="22975815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D5C6B-457E-4BD5-8D09-4918C4024119}"/>
              </a:ext>
            </a:extLst>
          </p:cNvPr>
          <p:cNvSpPr>
            <a:spLocks noGrp="1"/>
          </p:cNvSpPr>
          <p:nvPr>
            <p:ph type="title"/>
          </p:nvPr>
        </p:nvSpPr>
        <p:spPr/>
        <p:txBody>
          <a:bodyPr/>
          <a:lstStyle/>
          <a:p>
            <a:r>
              <a:rPr lang="es-MX" dirty="0">
                <a:latin typeface="EYInterstate Light" panose="02000506000000020004" pitchFamily="2" charset="0"/>
              </a:rPr>
              <a:t>FMI Reporte de asistencia técnica – Propuestas para la reforma fiscal 2022 para el sector minero </a:t>
            </a:r>
          </a:p>
        </p:txBody>
      </p:sp>
      <p:sp>
        <p:nvSpPr>
          <p:cNvPr id="3" name="TextBox 2">
            <a:extLst>
              <a:ext uri="{FF2B5EF4-FFF2-40B4-BE49-F238E27FC236}">
                <a16:creationId xmlns:a16="http://schemas.microsoft.com/office/drawing/2014/main" id="{5E027FEC-8983-4AD9-A738-0FEEA3C80309}"/>
              </a:ext>
            </a:extLst>
          </p:cNvPr>
          <p:cNvSpPr txBox="1"/>
          <p:nvPr/>
        </p:nvSpPr>
        <p:spPr>
          <a:xfrm>
            <a:off x="367528" y="1431892"/>
            <a:ext cx="4342124" cy="4191917"/>
          </a:xfrm>
          <a:prstGeom prst="rect">
            <a:avLst/>
          </a:prstGeom>
          <a:noFill/>
        </p:spPr>
        <p:txBody>
          <a:bodyPr wrap="square" lIns="0" tIns="36576" rIns="0" bIns="0" rtlCol="0">
            <a:spAutoFit/>
          </a:bodyPr>
          <a:lstStyle/>
          <a:p>
            <a:pPr marL="474300" lvl="1" indent="-285750" algn="just">
              <a:spcAft>
                <a:spcPts val="600"/>
              </a:spcAft>
              <a:buClr>
                <a:srgbClr val="FFE600"/>
              </a:buClr>
              <a:buSzPct val="70000"/>
              <a:buFont typeface="Arial" panose="020B0604020202020204" pitchFamily="34" charset="0"/>
              <a:buChar char="►"/>
              <a:defRPr/>
            </a:pPr>
            <a:r>
              <a:rPr lang="es-MX" sz="1500" dirty="0">
                <a:solidFill>
                  <a:schemeClr val="tx1">
                    <a:lumMod val="75000"/>
                    <a:lumOff val="25000"/>
                  </a:schemeClr>
                </a:solidFill>
                <a:latin typeface="EYInterstate Light"/>
              </a:rPr>
              <a:t>En perspectiva con el Estudio de </a:t>
            </a:r>
            <a:r>
              <a:rPr lang="es-MX" sz="1500" b="0" kern="1200" dirty="0">
                <a:solidFill>
                  <a:schemeClr val="tx1">
                    <a:lumMod val="75000"/>
                    <a:lumOff val="25000"/>
                  </a:schemeClr>
                </a:solidFill>
                <a:latin typeface="EYInterstate Light"/>
                <a:ea typeface="+mn-ea"/>
                <a:cs typeface="+mn-cs"/>
              </a:rPr>
              <a:t>Evasión en el Sector de Minería de la UAdeC, el Fondo Monetario Internacional (FMI) preparó un reporte con recomendaciones para la reforma fiscal del sector minero del Perú.</a:t>
            </a:r>
            <a:endParaRPr lang="es-MX" sz="1500" dirty="0">
              <a:solidFill>
                <a:schemeClr val="tx1">
                  <a:lumMod val="75000"/>
                  <a:lumOff val="25000"/>
                </a:schemeClr>
              </a:solidFill>
              <a:latin typeface="EYInterstate Light"/>
            </a:endParaRPr>
          </a:p>
          <a:p>
            <a:pPr marL="474300" lvl="1" indent="-285750" algn="just">
              <a:spcAft>
                <a:spcPts val="600"/>
              </a:spcAft>
              <a:buClr>
                <a:srgbClr val="FFE600"/>
              </a:buClr>
              <a:buSzPct val="70000"/>
              <a:buFont typeface="Arial" panose="020B0604020202020204" pitchFamily="34" charset="0"/>
              <a:buChar char="►"/>
              <a:defRPr/>
            </a:pPr>
            <a:r>
              <a:rPr lang="es-MX" sz="1500" dirty="0">
                <a:solidFill>
                  <a:schemeClr val="tx1">
                    <a:lumMod val="75000"/>
                    <a:lumOff val="25000"/>
                  </a:schemeClr>
                </a:solidFill>
                <a:latin typeface="EYInterstate Light"/>
              </a:rPr>
              <a:t>Una de las premisas expresadas por las autoridades para modificar el régimen fiscal en Perú, es mantener la estructura base del régimen actual.</a:t>
            </a:r>
          </a:p>
          <a:p>
            <a:pPr marL="474300" lvl="1" indent="-285750" algn="just">
              <a:spcAft>
                <a:spcPts val="600"/>
              </a:spcAft>
              <a:buClr>
                <a:srgbClr val="FFE600"/>
              </a:buClr>
              <a:buSzPct val="70000"/>
              <a:buFont typeface="Arial" panose="020B0604020202020204" pitchFamily="34" charset="0"/>
              <a:buChar char="►"/>
              <a:defRPr/>
            </a:pPr>
            <a:r>
              <a:rPr lang="es-MX" sz="1500" dirty="0">
                <a:solidFill>
                  <a:schemeClr val="tx1">
                    <a:lumMod val="75000"/>
                    <a:lumOff val="25000"/>
                  </a:schemeClr>
                </a:solidFill>
                <a:latin typeface="EYInterstate Light"/>
              </a:rPr>
              <a:t>Se analizó el efecto de modificar las tasas de depreciación de activos para efectos del ISR, concluyendo que </a:t>
            </a:r>
            <a:r>
              <a:rPr lang="es-MX" sz="1500" b="1" dirty="0">
                <a:solidFill>
                  <a:srgbClr val="C00000"/>
                </a:solidFill>
                <a:latin typeface="EYInterstate Light"/>
              </a:rPr>
              <a:t>las tasas de depreciación solo modifican el perfil de pago del ISR a través del tiempo, no el importe total.</a:t>
            </a:r>
          </a:p>
          <a:p>
            <a:pPr marL="474300" lvl="1" indent="-285750" algn="just">
              <a:spcAft>
                <a:spcPts val="600"/>
              </a:spcAft>
              <a:buClr>
                <a:srgbClr val="FFE600"/>
              </a:buClr>
              <a:buSzPct val="70000"/>
              <a:buFont typeface="Arial" panose="020B0604020202020204" pitchFamily="34" charset="0"/>
              <a:buChar char="►"/>
              <a:defRPr/>
            </a:pPr>
            <a:r>
              <a:rPr lang="es-MX" sz="1500" dirty="0">
                <a:solidFill>
                  <a:schemeClr val="tx1">
                    <a:lumMod val="75000"/>
                    <a:lumOff val="25000"/>
                  </a:schemeClr>
                </a:solidFill>
                <a:latin typeface="EYInterstate Light"/>
              </a:rPr>
              <a:t>En las gráficas siguientes se representan los perfiles de depreciación de activos, base imponible de ISR y recaudación del ISR.</a:t>
            </a:r>
          </a:p>
        </p:txBody>
      </p:sp>
      <p:pic>
        <p:nvPicPr>
          <p:cNvPr id="8" name="Picture 7" descr="A picture containing logo&#10;&#10;Description automatically generated">
            <a:extLst>
              <a:ext uri="{FF2B5EF4-FFF2-40B4-BE49-F238E27FC236}">
                <a16:creationId xmlns:a16="http://schemas.microsoft.com/office/drawing/2014/main" id="{A39577C3-E688-4CB4-91EA-10372E27D5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05845" y="-1"/>
            <a:ext cx="1486156" cy="988292"/>
          </a:xfrm>
          <a:prstGeom prst="rect">
            <a:avLst/>
          </a:prstGeom>
        </p:spPr>
      </p:pic>
      <p:pic>
        <p:nvPicPr>
          <p:cNvPr id="10" name="Picture 9">
            <a:extLst>
              <a:ext uri="{FF2B5EF4-FFF2-40B4-BE49-F238E27FC236}">
                <a16:creationId xmlns:a16="http://schemas.microsoft.com/office/drawing/2014/main" id="{4CDC577F-C6A2-477F-BAB4-AF7E8C607D8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309"/>
          <a:stretch/>
        </p:blipFill>
        <p:spPr>
          <a:xfrm>
            <a:off x="5073569" y="1431892"/>
            <a:ext cx="6903885" cy="4431402"/>
          </a:xfrm>
          <a:prstGeom prst="rect">
            <a:avLst/>
          </a:prstGeom>
        </p:spPr>
      </p:pic>
    </p:spTree>
    <p:extLst>
      <p:ext uri="{BB962C8B-B14F-4D97-AF65-F5344CB8AC3E}">
        <p14:creationId xmlns:p14="http://schemas.microsoft.com/office/powerpoint/2010/main" val="40646091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12A149-FC16-4C4D-AC44-1F4EA1E326E8}"/>
              </a:ext>
            </a:extLst>
          </p:cNvPr>
          <p:cNvSpPr txBox="1"/>
          <p:nvPr/>
        </p:nvSpPr>
        <p:spPr>
          <a:xfrm>
            <a:off x="609601" y="1874287"/>
            <a:ext cx="4663439" cy="4159600"/>
          </a:xfrm>
          <a:prstGeom prst="rect">
            <a:avLst/>
          </a:prstGeom>
          <a:noFill/>
        </p:spPr>
        <p:txBody>
          <a:bodyPr wrap="square" lIns="0" tIns="36576" rIns="0" bIns="0" rtlCol="0">
            <a:spAutoFit/>
          </a:bodyPr>
          <a:lstStyle/>
          <a:p>
            <a:pPr marL="188550" lvl="1" algn="just">
              <a:lnSpc>
                <a:spcPct val="85000"/>
              </a:lnSpc>
              <a:spcAft>
                <a:spcPts val="600"/>
              </a:spcAft>
              <a:buClr>
                <a:srgbClr val="FFE600"/>
              </a:buClr>
              <a:buSzPct val="70000"/>
              <a:defRPr/>
            </a:pPr>
            <a:r>
              <a:rPr lang="es-MX" sz="1600" b="1" dirty="0">
                <a:solidFill>
                  <a:schemeClr val="tx1">
                    <a:lumMod val="75000"/>
                    <a:lumOff val="25000"/>
                  </a:schemeClr>
                </a:solidFill>
                <a:latin typeface="EYInterstate Light"/>
              </a:rPr>
              <a:t>Recaudación, participación gubernamental y tasas de retorno de inversión</a:t>
            </a:r>
          </a:p>
          <a:p>
            <a:pPr marL="474300" lvl="1" indent="-285750" algn="just">
              <a:lnSpc>
                <a:spcPct val="85000"/>
              </a:lnSpc>
              <a:spcAft>
                <a:spcPts val="600"/>
              </a:spcAft>
              <a:buClr>
                <a:srgbClr val="FFE600"/>
              </a:buClr>
              <a:buSzPct val="70000"/>
              <a:buFont typeface="Arial" panose="020B0604020202020204" pitchFamily="34" charset="0"/>
              <a:buChar char="►"/>
              <a:defRPr/>
            </a:pPr>
            <a:endParaRPr lang="es-MX" sz="1600" dirty="0">
              <a:solidFill>
                <a:schemeClr val="tx1">
                  <a:lumMod val="75000"/>
                  <a:lumOff val="25000"/>
                </a:schemeClr>
              </a:solidFill>
              <a:latin typeface="EYInterstate Light"/>
            </a:endParaRPr>
          </a:p>
          <a:p>
            <a:pPr marL="474300" lvl="1" indent="-285750" algn="just">
              <a:lnSpc>
                <a:spcPct val="85000"/>
              </a:lnSpc>
              <a:spcAft>
                <a:spcPts val="600"/>
              </a:spcAft>
              <a:buClr>
                <a:srgbClr val="FFE600"/>
              </a:buClr>
              <a:buSzPct val="70000"/>
              <a:buFont typeface="Arial" panose="020B0604020202020204" pitchFamily="34" charset="0"/>
              <a:buChar char="►"/>
              <a:defRPr/>
            </a:pPr>
            <a:endParaRPr lang="es-MX" sz="1600" dirty="0">
              <a:solidFill>
                <a:schemeClr val="tx1">
                  <a:lumMod val="75000"/>
                  <a:lumOff val="25000"/>
                </a:schemeClr>
              </a:solidFill>
              <a:latin typeface="EYInterstate Light"/>
            </a:endParaRPr>
          </a:p>
          <a:p>
            <a:pPr marL="474300" lvl="1" indent="-285750" algn="just">
              <a:lnSpc>
                <a:spcPct val="85000"/>
              </a:lnSpc>
              <a:spcAft>
                <a:spcPts val="600"/>
              </a:spcAft>
              <a:buClr>
                <a:srgbClr val="FFE600"/>
              </a:buClr>
              <a:buSzPct val="70000"/>
              <a:buFont typeface="Arial" panose="020B0604020202020204" pitchFamily="34" charset="0"/>
              <a:buChar char="►"/>
              <a:defRPr/>
            </a:pPr>
            <a:r>
              <a:rPr lang="es-MX" sz="1600" dirty="0">
                <a:solidFill>
                  <a:schemeClr val="tx1">
                    <a:lumMod val="75000"/>
                    <a:lumOff val="25000"/>
                  </a:schemeClr>
                </a:solidFill>
                <a:latin typeface="EYInterstate Light"/>
              </a:rPr>
              <a:t>Aunque parece intuitivo alinear las tasas de depreciación de la industria minera con los del régimen general, no se considera el perfil de riesgo de la inversión. </a:t>
            </a:r>
          </a:p>
          <a:p>
            <a:pPr marL="474300" lvl="1" indent="-285750" algn="just">
              <a:lnSpc>
                <a:spcPct val="85000"/>
              </a:lnSpc>
              <a:spcAft>
                <a:spcPts val="600"/>
              </a:spcAft>
              <a:buClr>
                <a:srgbClr val="FFE600"/>
              </a:buClr>
              <a:buSzPct val="70000"/>
              <a:buFont typeface="Arial" panose="020B0604020202020204" pitchFamily="34" charset="0"/>
              <a:buChar char="►"/>
              <a:defRPr/>
            </a:pPr>
            <a:r>
              <a:rPr lang="es-MX" sz="1600" dirty="0">
                <a:solidFill>
                  <a:schemeClr val="tx1">
                    <a:lumMod val="75000"/>
                    <a:lumOff val="25000"/>
                  </a:schemeClr>
                </a:solidFill>
                <a:latin typeface="EYInterstate Light"/>
              </a:rPr>
              <a:t>En cualquier caso, los beneficios para la recaudación parecen limitados y solo son temporales. </a:t>
            </a:r>
          </a:p>
          <a:p>
            <a:pPr marL="474300" lvl="1" indent="-285750" algn="just">
              <a:lnSpc>
                <a:spcPct val="85000"/>
              </a:lnSpc>
              <a:spcAft>
                <a:spcPts val="600"/>
              </a:spcAft>
              <a:buClr>
                <a:srgbClr val="FFE600"/>
              </a:buClr>
              <a:buSzPct val="70000"/>
              <a:buFont typeface="Arial" panose="020B0604020202020204" pitchFamily="34" charset="0"/>
              <a:buChar char="►"/>
              <a:defRPr/>
            </a:pPr>
            <a:r>
              <a:rPr lang="es-MX" sz="1600" b="1" dirty="0">
                <a:solidFill>
                  <a:schemeClr val="tx1">
                    <a:lumMod val="75000"/>
                    <a:lumOff val="25000"/>
                  </a:schemeClr>
                </a:solidFill>
                <a:latin typeface="EYInterstate Light"/>
              </a:rPr>
              <a:t>La modificación de las tasas de depreciación sólo cambia el perfil del flujo del impuesto sobre la renta, más no la carga fiscal descontada.</a:t>
            </a:r>
          </a:p>
          <a:p>
            <a:pPr marL="360000" lvl="1" indent="-171450" algn="just">
              <a:lnSpc>
                <a:spcPct val="85000"/>
              </a:lnSpc>
              <a:spcAft>
                <a:spcPts val="600"/>
              </a:spcAft>
              <a:buClr>
                <a:srgbClr val="FFE600"/>
              </a:buClr>
              <a:buSzPct val="70000"/>
              <a:buFont typeface="EYInterstate Light" panose="02000506000000020004" pitchFamily="2" charset="0"/>
              <a:buChar char="•"/>
              <a:defRPr/>
            </a:pPr>
            <a:endParaRPr lang="es-MX" sz="1600" dirty="0">
              <a:solidFill>
                <a:schemeClr val="tx1">
                  <a:lumMod val="75000"/>
                  <a:lumOff val="25000"/>
                </a:schemeClr>
              </a:solidFill>
              <a:latin typeface="EYInterstate Light"/>
            </a:endParaRPr>
          </a:p>
          <a:p>
            <a:pPr marL="356616" indent="-356616">
              <a:lnSpc>
                <a:spcPct val="85000"/>
              </a:lnSpc>
              <a:spcAft>
                <a:spcPts val="600"/>
              </a:spcAft>
              <a:buClr>
                <a:schemeClr val="accent2"/>
              </a:buClr>
              <a:buSzPct val="70000"/>
              <a:buFont typeface="Arial" pitchFamily="34" charset="0"/>
              <a:buChar char="►"/>
            </a:pPr>
            <a:endParaRPr lang="es-MX" dirty="0">
              <a:solidFill>
                <a:schemeClr val="bg1"/>
              </a:solidFill>
            </a:endParaRPr>
          </a:p>
        </p:txBody>
      </p:sp>
      <p:pic>
        <p:nvPicPr>
          <p:cNvPr id="5" name="Picture 4">
            <a:extLst>
              <a:ext uri="{FF2B5EF4-FFF2-40B4-BE49-F238E27FC236}">
                <a16:creationId xmlns:a16="http://schemas.microsoft.com/office/drawing/2014/main" id="{EEEE7894-024E-4D16-93C2-7F25065A16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68869" y="1757680"/>
            <a:ext cx="5701221" cy="4037849"/>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A3DC2F9D-4662-4E62-9497-DAE806E99A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05845" y="-1"/>
            <a:ext cx="1486156" cy="988292"/>
          </a:xfrm>
          <a:prstGeom prst="rect">
            <a:avLst/>
          </a:prstGeom>
        </p:spPr>
      </p:pic>
      <p:sp>
        <p:nvSpPr>
          <p:cNvPr id="7" name="Title 1">
            <a:extLst>
              <a:ext uri="{FF2B5EF4-FFF2-40B4-BE49-F238E27FC236}">
                <a16:creationId xmlns:a16="http://schemas.microsoft.com/office/drawing/2014/main" id="{2AB79D7F-8E95-4EC8-A0C1-C80456F622E1}"/>
              </a:ext>
            </a:extLst>
          </p:cNvPr>
          <p:cNvSpPr>
            <a:spLocks noGrp="1"/>
          </p:cNvSpPr>
          <p:nvPr>
            <p:ph type="title"/>
          </p:nvPr>
        </p:nvSpPr>
        <p:spPr>
          <a:xfrm>
            <a:off x="609601" y="201600"/>
            <a:ext cx="10972800" cy="860400"/>
          </a:xfrm>
        </p:spPr>
        <p:txBody>
          <a:bodyPr/>
          <a:lstStyle/>
          <a:p>
            <a:r>
              <a:rPr lang="es-MX" dirty="0">
                <a:latin typeface="EYInterstate Light" panose="02000506000000020004" pitchFamily="2" charset="0"/>
              </a:rPr>
              <a:t>FMI Reporte de asistencia técnica – Propuestas para la reforma fiscal 2022 para el sector minero </a:t>
            </a:r>
          </a:p>
        </p:txBody>
      </p:sp>
      <p:pic>
        <p:nvPicPr>
          <p:cNvPr id="9" name="Picture 8">
            <a:extLst>
              <a:ext uri="{FF2B5EF4-FFF2-40B4-BE49-F238E27FC236}">
                <a16:creationId xmlns:a16="http://schemas.microsoft.com/office/drawing/2014/main" id="{BEFF4D83-9E14-4AD1-887B-96264CFC52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61155" y="1595841"/>
            <a:ext cx="5287768" cy="176259"/>
          </a:xfrm>
          <a:prstGeom prst="rect">
            <a:avLst/>
          </a:prstGeom>
        </p:spPr>
      </p:pic>
    </p:spTree>
    <p:extLst>
      <p:ext uri="{BB962C8B-B14F-4D97-AF65-F5344CB8AC3E}">
        <p14:creationId xmlns:p14="http://schemas.microsoft.com/office/powerpoint/2010/main" val="38624584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3">
            <a:extLst>
              <a:ext uri="{FF2B5EF4-FFF2-40B4-BE49-F238E27FC236}">
                <a16:creationId xmlns:a16="http://schemas.microsoft.com/office/drawing/2014/main" id="{972253E7-A34B-6284-BC8C-44065715224B}"/>
              </a:ext>
            </a:extLst>
          </p:cNvPr>
          <p:cNvSpPr/>
          <p:nvPr/>
        </p:nvSpPr>
        <p:spPr bwMode="auto">
          <a:xfrm>
            <a:off x="9232568" y="1436688"/>
            <a:ext cx="2556823" cy="4823712"/>
          </a:xfrm>
          <a:prstGeom prst="rect">
            <a:avLst/>
          </a:prstGeom>
          <a:solidFill>
            <a:schemeClr val="accent2"/>
          </a:solidFill>
          <a:ln w="12700">
            <a:noFill/>
            <a:round/>
            <a:headEnd/>
            <a:tailEn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de-DE">
              <a:latin typeface="EYInterstate Light" panose="02000506000000020004" pitchFamily="2" charset="0"/>
            </a:endParaRPr>
          </a:p>
        </p:txBody>
      </p:sp>
      <p:sp>
        <p:nvSpPr>
          <p:cNvPr id="10" name="Rechteck 24">
            <a:extLst>
              <a:ext uri="{FF2B5EF4-FFF2-40B4-BE49-F238E27FC236}">
                <a16:creationId xmlns:a16="http://schemas.microsoft.com/office/drawing/2014/main" id="{078CD508-0E4E-4BB1-95E8-E48E5E1F2E9F}"/>
              </a:ext>
            </a:extLst>
          </p:cNvPr>
          <p:cNvSpPr/>
          <p:nvPr/>
        </p:nvSpPr>
        <p:spPr bwMode="auto">
          <a:xfrm>
            <a:off x="400488" y="1070307"/>
            <a:ext cx="8825867" cy="5259245"/>
          </a:xfrm>
          <a:prstGeom prst="rect">
            <a:avLst/>
          </a:prstGeom>
          <a:solidFill>
            <a:schemeClr val="accent4"/>
          </a:solidFill>
          <a:ln w="12700">
            <a:noFill/>
            <a:round/>
            <a:headEnd/>
            <a:tailEnd/>
          </a:ln>
          <a:effectLst/>
        </p:spPr>
        <p:txBody>
          <a:bodyPr rtlCol="0" anchor="ctr"/>
          <a:lstStyle/>
          <a:p>
            <a:pPr algn="ctr"/>
            <a:endParaRPr lang="de-DE">
              <a:latin typeface="EYInterstate Light" panose="02000506000000020004" pitchFamily="2" charset="0"/>
            </a:endParaRPr>
          </a:p>
        </p:txBody>
      </p:sp>
      <p:sp>
        <p:nvSpPr>
          <p:cNvPr id="3" name="Content Placeholder 2">
            <a:extLst>
              <a:ext uri="{FF2B5EF4-FFF2-40B4-BE49-F238E27FC236}">
                <a16:creationId xmlns:a16="http://schemas.microsoft.com/office/drawing/2014/main" id="{3CD18C27-48A2-43E2-8AEF-72CE9495C77C}"/>
              </a:ext>
            </a:extLst>
          </p:cNvPr>
          <p:cNvSpPr>
            <a:spLocks noGrp="1"/>
          </p:cNvSpPr>
          <p:nvPr>
            <p:ph idx="1"/>
          </p:nvPr>
        </p:nvSpPr>
        <p:spPr/>
        <p:txBody>
          <a:bodyPr/>
          <a:lstStyle/>
          <a:p>
            <a:pPr marL="0" indent="0">
              <a:buNone/>
            </a:pPr>
            <a:r>
              <a:rPr lang="es-CO">
                <a:latin typeface="EYInterstate Light" panose="02000506000000020004" pitchFamily="2" charset="0"/>
              </a:rPr>
              <a:t>   </a:t>
            </a:r>
          </a:p>
        </p:txBody>
      </p:sp>
      <p:pic>
        <p:nvPicPr>
          <p:cNvPr id="96" name="Picture 95">
            <a:extLst>
              <a:ext uri="{FF2B5EF4-FFF2-40B4-BE49-F238E27FC236}">
                <a16:creationId xmlns:a16="http://schemas.microsoft.com/office/drawing/2014/main" id="{FAD11CBE-DE83-4D37-9972-983A639962E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0982"/>
          <a:stretch/>
        </p:blipFill>
        <p:spPr>
          <a:xfrm>
            <a:off x="8970121" y="5190014"/>
            <a:ext cx="3081153" cy="1121043"/>
          </a:xfrm>
          <a:prstGeom prst="rect">
            <a:avLst/>
          </a:prstGeom>
        </p:spPr>
      </p:pic>
      <p:sp>
        <p:nvSpPr>
          <p:cNvPr id="23" name="TextBox 22">
            <a:extLst>
              <a:ext uri="{FF2B5EF4-FFF2-40B4-BE49-F238E27FC236}">
                <a16:creationId xmlns:a16="http://schemas.microsoft.com/office/drawing/2014/main" id="{A4E41D65-36AC-4766-9D11-7A2CC136C9E9}"/>
              </a:ext>
            </a:extLst>
          </p:cNvPr>
          <p:cNvSpPr txBox="1"/>
          <p:nvPr/>
        </p:nvSpPr>
        <p:spPr>
          <a:xfrm>
            <a:off x="511154" y="1173533"/>
            <a:ext cx="8653512" cy="5239896"/>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s-MX" sz="1400" b="1" dirty="0">
                <a:solidFill>
                  <a:schemeClr val="dk1"/>
                </a:solidFill>
                <a:latin typeface="EYInterstate Light"/>
              </a:rPr>
              <a:t>2021 Publicación de Tasas Efectivas  por el  Servicio de Administración Tributaria (ISR/Ingresos brutos):</a:t>
            </a:r>
          </a:p>
          <a:p>
            <a:pPr marL="171450" indent="-171450">
              <a:buFont typeface="Arial" panose="020B0604020202020204" pitchFamily="34" charset="0"/>
              <a:buChar char="•"/>
            </a:pPr>
            <a:endParaRPr lang="es-MX" sz="1400" dirty="0">
              <a:solidFill>
                <a:schemeClr val="dk1"/>
              </a:solidFill>
              <a:latin typeface="EYInterstate Light" panose="02000506000000020004" pitchFamily="2" charset="0"/>
            </a:endParaRPr>
          </a:p>
          <a:p>
            <a:pPr marL="171450" indent="-171450">
              <a:buFont typeface="Arial" panose="020B0604020202020204" pitchFamily="34" charset="0"/>
              <a:buChar char="•"/>
            </a:pPr>
            <a:endParaRPr lang="es-MX" sz="1400" dirty="0">
              <a:solidFill>
                <a:schemeClr val="dk1"/>
              </a:solidFill>
              <a:latin typeface="EYInterstate Light" panose="02000506000000020004" pitchFamily="2" charset="0"/>
            </a:endParaRPr>
          </a:p>
          <a:p>
            <a:pPr marL="171450" indent="-171450">
              <a:buFont typeface="Arial" panose="020B0604020202020204" pitchFamily="34" charset="0"/>
              <a:buChar char="•"/>
            </a:pPr>
            <a:endParaRPr lang="es-MX" sz="1400" dirty="0">
              <a:solidFill>
                <a:schemeClr val="dk1"/>
              </a:solidFill>
              <a:latin typeface="EYInterstate Light" panose="02000506000000020004" pitchFamily="2" charset="0"/>
            </a:endParaRPr>
          </a:p>
          <a:p>
            <a:pPr marL="171450" indent="-171450">
              <a:buFont typeface="Arial" panose="020B0604020202020204" pitchFamily="34" charset="0"/>
              <a:buChar char="•"/>
            </a:pPr>
            <a:endParaRPr lang="es-MX" sz="1400" dirty="0">
              <a:solidFill>
                <a:schemeClr val="dk1"/>
              </a:solidFill>
              <a:latin typeface="EYInterstate Light" panose="02000506000000020004" pitchFamily="2" charset="0"/>
            </a:endParaRPr>
          </a:p>
          <a:p>
            <a:pPr marL="171450" indent="-171450">
              <a:buFont typeface="Arial" panose="020B0604020202020204" pitchFamily="34" charset="0"/>
              <a:buChar char="•"/>
            </a:pPr>
            <a:endParaRPr lang="es-MX" sz="1400" dirty="0">
              <a:solidFill>
                <a:schemeClr val="dk1"/>
              </a:solidFill>
              <a:latin typeface="EYInterstate Light" panose="02000506000000020004" pitchFamily="2" charset="0"/>
            </a:endParaRPr>
          </a:p>
          <a:p>
            <a:endParaRPr lang="es-MX" sz="1400" dirty="0">
              <a:solidFill>
                <a:schemeClr val="dk1"/>
              </a:solidFill>
              <a:latin typeface="EYInterstate Light" panose="02000506000000020004" pitchFamily="2" charset="0"/>
            </a:endParaRPr>
          </a:p>
          <a:p>
            <a:pPr marL="171450" indent="-171450">
              <a:buFont typeface="Arial" panose="020B0604020202020204" pitchFamily="34" charset="0"/>
              <a:buChar char="•"/>
            </a:pPr>
            <a:endParaRPr lang="es-MX" sz="1400" dirty="0">
              <a:solidFill>
                <a:schemeClr val="dk1"/>
              </a:solidFill>
              <a:latin typeface="EYInterstate Light" panose="02000506000000020004" pitchFamily="2" charset="0"/>
            </a:endParaRPr>
          </a:p>
          <a:p>
            <a:pPr marL="171450" indent="-171450">
              <a:buFont typeface="Arial" panose="020B0604020202020204" pitchFamily="34" charset="0"/>
              <a:buChar char="•"/>
            </a:pPr>
            <a:r>
              <a:rPr lang="es-MX" sz="1400" b="1" dirty="0">
                <a:solidFill>
                  <a:schemeClr val="dk1"/>
                </a:solidFill>
                <a:latin typeface="EYInterstate Light"/>
              </a:rPr>
              <a:t>Plan Maestro de Fiscalización de Grandes Contribuyentes de 2022:</a:t>
            </a:r>
          </a:p>
          <a:p>
            <a:pPr marL="628650" lvl="1" indent="-171450">
              <a:buFont typeface="Arial" panose="020B0604020202020204" pitchFamily="34" charset="0"/>
              <a:buChar char="•"/>
            </a:pPr>
            <a:endParaRPr lang="es-MX" sz="1250" dirty="0">
              <a:latin typeface="EYInterstate Light" panose="02000506000000020004" pitchFamily="2" charset="0"/>
            </a:endParaRPr>
          </a:p>
          <a:p>
            <a:pPr marL="447675" lvl="1" indent="-171450">
              <a:buFont typeface="Arial" panose="020B0604020202020204" pitchFamily="34" charset="0"/>
              <a:buChar char="•"/>
            </a:pPr>
            <a:r>
              <a:rPr lang="es-MX" sz="1400" dirty="0">
                <a:latin typeface="EYInterstate Light"/>
              </a:rPr>
              <a:t>La recaudación tributaria total de Grandes Contribuyentes en 2021 se incrementó en 9.3% real en comparación con 2018. En tres años se ha alcanzado el 86% del sexenio anterior completo. De continuar al mismo ritmo, al terminar la administración actual, se habrá recaudado 1.7 veces lo obtenido en el sexenio pasado.</a:t>
            </a:r>
            <a:endParaRPr lang="es-MX" sz="1400" dirty="0">
              <a:latin typeface="EYInterstate Light" panose="02000506000000020004" pitchFamily="2" charset="0"/>
            </a:endParaRPr>
          </a:p>
          <a:p>
            <a:pPr marL="276225" lvl="1"/>
            <a:endParaRPr lang="es-MX" sz="1400" dirty="0">
              <a:latin typeface="EYInterstate Light" panose="02000506000000020004" pitchFamily="2" charset="0"/>
            </a:endParaRPr>
          </a:p>
          <a:p>
            <a:pPr marL="447675" lvl="1" indent="-171450">
              <a:buFont typeface="Arial" panose="020B0604020202020204" pitchFamily="34" charset="0"/>
              <a:buChar char="•"/>
            </a:pPr>
            <a:r>
              <a:rPr lang="es-MX" sz="1400" dirty="0">
                <a:latin typeface="EYInterstate Light"/>
              </a:rPr>
              <a:t>El objetivo del Plan Maestro 2022 consiste en incrementar la recaudación de los Grandes Contribuyentes a través de la </a:t>
            </a:r>
            <a:r>
              <a:rPr lang="es-MX" sz="1400" b="1" dirty="0">
                <a:solidFill>
                  <a:srgbClr val="FFC000"/>
                </a:solidFill>
                <a:latin typeface="EYInterstate Light"/>
              </a:rPr>
              <a:t>mejora en el proceso de fiscalización</a:t>
            </a:r>
            <a:r>
              <a:rPr lang="es-MX" sz="1400" dirty="0">
                <a:latin typeface="EYInterstate Light"/>
              </a:rPr>
              <a:t>, en un marco de legalidad, seguridad jurídica y apertura al diálogo con el contribuyente.</a:t>
            </a:r>
          </a:p>
          <a:p>
            <a:pPr marL="447675" lvl="1" indent="-171450">
              <a:buFont typeface="Arial" panose="020B0604020202020204" pitchFamily="34" charset="0"/>
              <a:buChar char="•"/>
            </a:pPr>
            <a:endParaRPr lang="es-MX" sz="1400" dirty="0">
              <a:latin typeface="EYInterstate Light" panose="02000506000000020004" pitchFamily="2" charset="0"/>
            </a:endParaRPr>
          </a:p>
          <a:p>
            <a:pPr marL="447675" lvl="1" indent="-171450">
              <a:buFont typeface="Arial" panose="020B0604020202020204" pitchFamily="34" charset="0"/>
              <a:buChar char="•"/>
            </a:pPr>
            <a:r>
              <a:rPr lang="es-MX" sz="1400" dirty="0">
                <a:latin typeface="EYInterstate Light"/>
              </a:rPr>
              <a:t>El plan consiste en enfocarse en sectores económicos, incluyendo la minería, usar las Tasas Efectivas como parámetro de riesgo y enfocarse en: ciertas operaciones (restructuras financieras y corporativas), auditar contribuyentes que no han revisado y soportar conclusiones para promover la autocorrección (evitando juicios prolongados).</a:t>
            </a:r>
            <a:endParaRPr lang="es-MX" sz="1400" i="0" u="none" strike="noStrike" kern="1200" baseline="0" dirty="0">
              <a:solidFill>
                <a:schemeClr val="dk1"/>
              </a:solidFill>
              <a:latin typeface="EYInterstate Light" panose="02000506000000020004" pitchFamily="2" charset="0"/>
            </a:endParaRPr>
          </a:p>
        </p:txBody>
      </p:sp>
      <p:graphicFrame>
        <p:nvGraphicFramePr>
          <p:cNvPr id="13" name="Table 12">
            <a:extLst>
              <a:ext uri="{FF2B5EF4-FFF2-40B4-BE49-F238E27FC236}">
                <a16:creationId xmlns:a16="http://schemas.microsoft.com/office/drawing/2014/main" id="{5F2353D6-6CA2-42F9-95C8-721CD657C83E}"/>
              </a:ext>
            </a:extLst>
          </p:cNvPr>
          <p:cNvGraphicFramePr>
            <a:graphicFrameLocks noGrp="1"/>
          </p:cNvGraphicFramePr>
          <p:nvPr>
            <p:extLst>
              <p:ext uri="{D42A27DB-BD31-4B8C-83A1-F6EECF244321}">
                <p14:modId xmlns:p14="http://schemas.microsoft.com/office/powerpoint/2010/main" val="2611723100"/>
              </p:ext>
            </p:extLst>
          </p:nvPr>
        </p:nvGraphicFramePr>
        <p:xfrm>
          <a:off x="1744773" y="1618447"/>
          <a:ext cx="6973911" cy="1219200"/>
        </p:xfrm>
        <a:graphic>
          <a:graphicData uri="http://schemas.openxmlformats.org/drawingml/2006/table">
            <a:tbl>
              <a:tblPr>
                <a:tableStyleId>{073A0DAA-6AF3-43AB-8588-CEC1D06C72B9}</a:tableStyleId>
              </a:tblPr>
              <a:tblGrid>
                <a:gridCol w="1690522">
                  <a:extLst>
                    <a:ext uri="{9D8B030D-6E8A-4147-A177-3AD203B41FA5}">
                      <a16:colId xmlns:a16="http://schemas.microsoft.com/office/drawing/2014/main" val="1290070771"/>
                    </a:ext>
                  </a:extLst>
                </a:gridCol>
                <a:gridCol w="1477682">
                  <a:extLst>
                    <a:ext uri="{9D8B030D-6E8A-4147-A177-3AD203B41FA5}">
                      <a16:colId xmlns:a16="http://schemas.microsoft.com/office/drawing/2014/main" val="313185652"/>
                    </a:ext>
                  </a:extLst>
                </a:gridCol>
                <a:gridCol w="1262130">
                  <a:extLst>
                    <a:ext uri="{9D8B030D-6E8A-4147-A177-3AD203B41FA5}">
                      <a16:colId xmlns:a16="http://schemas.microsoft.com/office/drawing/2014/main" val="2538678631"/>
                    </a:ext>
                  </a:extLst>
                </a:gridCol>
                <a:gridCol w="1204174">
                  <a:extLst>
                    <a:ext uri="{9D8B030D-6E8A-4147-A177-3AD203B41FA5}">
                      <a16:colId xmlns:a16="http://schemas.microsoft.com/office/drawing/2014/main" val="3951391724"/>
                    </a:ext>
                  </a:extLst>
                </a:gridCol>
                <a:gridCol w="1339403">
                  <a:extLst>
                    <a:ext uri="{9D8B030D-6E8A-4147-A177-3AD203B41FA5}">
                      <a16:colId xmlns:a16="http://schemas.microsoft.com/office/drawing/2014/main" val="2154798813"/>
                    </a:ext>
                  </a:extLst>
                </a:gridCol>
              </a:tblGrid>
              <a:tr h="302002">
                <a:tc>
                  <a:txBody>
                    <a:bodyPr/>
                    <a:lstStyle/>
                    <a:p>
                      <a:pPr algn="ctr" fontAlgn="b"/>
                      <a:r>
                        <a:rPr lang="es-MX" sz="1400" b="1" u="none" strike="noStrike" noProof="0">
                          <a:effectLst/>
                        </a:rPr>
                        <a:t>Actividad</a:t>
                      </a:r>
                      <a:endParaRPr lang="es-MX" sz="1400" b="1" i="0" u="none" strike="noStrike" noProof="0">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r>
                        <a:rPr lang="es-MX" sz="1400" b="1" u="none" strike="noStrike" noProof="0">
                          <a:solidFill>
                            <a:schemeClr val="tx2"/>
                          </a:solidFill>
                          <a:effectLst/>
                        </a:rPr>
                        <a:t>2016</a:t>
                      </a:r>
                      <a:endParaRPr lang="es-MX" sz="1400" b="1" i="0" u="none" strike="noStrike" noProof="0">
                        <a:solidFill>
                          <a:schemeClr val="tx2"/>
                        </a:solidFill>
                        <a:effectLst/>
                        <a:latin typeface="Calibri" panose="020F0502020204030204"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0000"/>
                        <a:lumOff val="40000"/>
                      </a:schemeClr>
                    </a:solidFill>
                  </a:tcPr>
                </a:tc>
                <a:tc>
                  <a:txBody>
                    <a:bodyPr/>
                    <a:lstStyle/>
                    <a:p>
                      <a:pPr algn="ctr" fontAlgn="b"/>
                      <a:r>
                        <a:rPr lang="es-MX" sz="1400" b="1" u="none" strike="noStrike" noProof="0">
                          <a:solidFill>
                            <a:schemeClr val="tx2"/>
                          </a:solidFill>
                          <a:effectLst/>
                        </a:rPr>
                        <a:t>2017</a:t>
                      </a:r>
                      <a:endParaRPr lang="es-MX" sz="1400" b="1" i="0" u="none" strike="noStrike" noProof="0">
                        <a:solidFill>
                          <a:schemeClr val="tx2"/>
                        </a:solidFill>
                        <a:effectLst/>
                        <a:latin typeface="Calibri" panose="020F0502020204030204"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0000"/>
                        <a:lumOff val="40000"/>
                      </a:schemeClr>
                    </a:solidFill>
                  </a:tcPr>
                </a:tc>
                <a:tc>
                  <a:txBody>
                    <a:bodyPr/>
                    <a:lstStyle/>
                    <a:p>
                      <a:pPr algn="ctr" fontAlgn="b"/>
                      <a:r>
                        <a:rPr lang="es-MX" sz="1400" b="1" u="none" strike="noStrike" noProof="0">
                          <a:solidFill>
                            <a:schemeClr val="tx2"/>
                          </a:solidFill>
                          <a:effectLst/>
                        </a:rPr>
                        <a:t>2018</a:t>
                      </a:r>
                      <a:endParaRPr lang="es-MX" sz="1400" b="1" i="0" u="none" strike="noStrike" noProof="0">
                        <a:solidFill>
                          <a:schemeClr val="tx2"/>
                        </a:solidFill>
                        <a:effectLst/>
                        <a:latin typeface="Calibri" panose="020F0502020204030204"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0000"/>
                        <a:lumOff val="40000"/>
                      </a:schemeClr>
                    </a:solidFill>
                  </a:tcPr>
                </a:tc>
                <a:tc>
                  <a:txBody>
                    <a:bodyPr/>
                    <a:lstStyle/>
                    <a:p>
                      <a:pPr algn="ctr" fontAlgn="b"/>
                      <a:r>
                        <a:rPr lang="es-MX" sz="1400" b="1" u="none" strike="noStrike" noProof="0">
                          <a:solidFill>
                            <a:schemeClr val="tx2"/>
                          </a:solidFill>
                          <a:effectLst/>
                        </a:rPr>
                        <a:t>2019</a:t>
                      </a:r>
                      <a:endParaRPr lang="es-MX" sz="1400" b="1" i="0" u="none" strike="noStrike" noProof="0">
                        <a:solidFill>
                          <a:schemeClr val="tx2"/>
                        </a:solidFill>
                        <a:effectLst/>
                        <a:latin typeface="Calibri" panose="020F0502020204030204"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0000"/>
                        <a:lumOff val="40000"/>
                      </a:schemeClr>
                    </a:solidFill>
                  </a:tcPr>
                </a:tc>
                <a:extLst>
                  <a:ext uri="{0D108BD9-81ED-4DB2-BD59-A6C34878D82A}">
                    <a16:rowId xmlns:a16="http://schemas.microsoft.com/office/drawing/2014/main" val="4032535864"/>
                  </a:ext>
                </a:extLst>
              </a:tr>
              <a:tr h="302002">
                <a:tc>
                  <a:txBody>
                    <a:bodyPr/>
                    <a:lstStyle/>
                    <a:p>
                      <a:pPr algn="l" fontAlgn="b"/>
                      <a:r>
                        <a:rPr lang="es-MX" sz="1400" i="0" u="none" strike="noStrike" noProof="0">
                          <a:effectLst/>
                        </a:rPr>
                        <a:t>Oro</a:t>
                      </a:r>
                      <a:endParaRPr lang="es-MX" sz="1400" b="0" i="0" u="none" strike="noStrike" noProof="0">
                        <a:solidFill>
                          <a:srgbClr val="000000"/>
                        </a:solidFill>
                        <a:effectLst/>
                        <a:latin typeface="Calibri"/>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r>
                        <a:rPr lang="es-MX" sz="1400" i="1" u="none" strike="noStrike" noProof="0">
                          <a:solidFill>
                            <a:schemeClr val="tx2"/>
                          </a:solidFill>
                          <a:effectLst/>
                        </a:rPr>
                        <a:t>6.44%</a:t>
                      </a:r>
                      <a:endParaRPr lang="es-MX" sz="1400" b="0" i="1" u="none" strike="noStrike" noProof="0">
                        <a:solidFill>
                          <a:schemeClr val="tx2"/>
                        </a:solidFill>
                        <a:effectLst/>
                        <a:latin typeface="Calibri"/>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0000"/>
                        <a:lumOff val="40000"/>
                      </a:schemeClr>
                    </a:solidFill>
                  </a:tcPr>
                </a:tc>
                <a:tc>
                  <a:txBody>
                    <a:bodyPr/>
                    <a:lstStyle/>
                    <a:p>
                      <a:pPr algn="ctr" fontAlgn="b"/>
                      <a:r>
                        <a:rPr lang="es-MX" sz="1400" i="1" u="none" strike="noStrike" noProof="0">
                          <a:solidFill>
                            <a:schemeClr val="tx2"/>
                          </a:solidFill>
                          <a:effectLst/>
                        </a:rPr>
                        <a:t>6.40%</a:t>
                      </a:r>
                      <a:endParaRPr lang="es-MX" sz="1400" b="0" i="1" u="none" strike="noStrike" noProof="0">
                        <a:solidFill>
                          <a:schemeClr val="tx2"/>
                        </a:solidFill>
                        <a:effectLst/>
                        <a:latin typeface="Calibri"/>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0000"/>
                        <a:lumOff val="40000"/>
                      </a:schemeClr>
                    </a:solidFill>
                  </a:tcPr>
                </a:tc>
                <a:tc>
                  <a:txBody>
                    <a:bodyPr/>
                    <a:lstStyle/>
                    <a:p>
                      <a:pPr algn="ctr" fontAlgn="b"/>
                      <a:r>
                        <a:rPr lang="es-MX" sz="1400" i="1" u="none" strike="noStrike" noProof="0">
                          <a:solidFill>
                            <a:schemeClr val="tx2"/>
                          </a:solidFill>
                          <a:effectLst/>
                        </a:rPr>
                        <a:t>6.42%</a:t>
                      </a:r>
                      <a:endParaRPr lang="es-MX" sz="1400" b="0" i="1" u="none" strike="noStrike" noProof="0">
                        <a:solidFill>
                          <a:schemeClr val="tx2"/>
                        </a:solidFill>
                        <a:effectLst/>
                        <a:latin typeface="Calibri"/>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0000"/>
                        <a:lumOff val="40000"/>
                      </a:schemeClr>
                    </a:solidFill>
                  </a:tcPr>
                </a:tc>
                <a:tc>
                  <a:txBody>
                    <a:bodyPr/>
                    <a:lstStyle/>
                    <a:p>
                      <a:pPr algn="ctr" fontAlgn="b"/>
                      <a:r>
                        <a:rPr lang="es-MX" sz="1400" i="1" u="none" strike="noStrike" noProof="0">
                          <a:solidFill>
                            <a:schemeClr val="tx2"/>
                          </a:solidFill>
                          <a:effectLst/>
                        </a:rPr>
                        <a:t>5.51%</a:t>
                      </a:r>
                      <a:endParaRPr lang="es-MX" sz="1400" b="0" i="1" u="none" strike="noStrike" noProof="0">
                        <a:solidFill>
                          <a:schemeClr val="tx2"/>
                        </a:solidFill>
                        <a:effectLst/>
                        <a:latin typeface="Calibri"/>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0000"/>
                        <a:lumOff val="40000"/>
                      </a:schemeClr>
                    </a:solidFill>
                  </a:tcPr>
                </a:tc>
                <a:extLst>
                  <a:ext uri="{0D108BD9-81ED-4DB2-BD59-A6C34878D82A}">
                    <a16:rowId xmlns:a16="http://schemas.microsoft.com/office/drawing/2014/main" val="3335027281"/>
                  </a:ext>
                </a:extLst>
              </a:tr>
              <a:tr h="302002">
                <a:tc>
                  <a:txBody>
                    <a:bodyPr/>
                    <a:lstStyle/>
                    <a:p>
                      <a:pPr algn="l" fontAlgn="b"/>
                      <a:r>
                        <a:rPr lang="es-MX" sz="1400" b="0" u="none" strike="noStrike" noProof="0">
                          <a:solidFill>
                            <a:srgbClr val="000000"/>
                          </a:solidFill>
                          <a:effectLst/>
                        </a:rPr>
                        <a:t>Plata</a:t>
                      </a:r>
                      <a:endParaRPr lang="es-MX" sz="1400" b="0" i="0" u="none" strike="noStrike" noProof="0">
                        <a:solidFill>
                          <a:srgbClr val="000000"/>
                        </a:solidFill>
                        <a:effectLst/>
                        <a:latin typeface="Calibri" panose="020F0502020204030204"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r>
                        <a:rPr lang="es-MX" sz="1400" u="none" strike="noStrike" noProof="0">
                          <a:solidFill>
                            <a:schemeClr val="tx2"/>
                          </a:solidFill>
                          <a:effectLst/>
                        </a:rPr>
                        <a:t>6.23%</a:t>
                      </a:r>
                      <a:endParaRPr lang="es-MX" sz="1400" b="0" i="0" u="none" strike="noStrike" noProof="0">
                        <a:solidFill>
                          <a:schemeClr val="tx2"/>
                        </a:solidFill>
                        <a:effectLst/>
                        <a:latin typeface="Calibri" panose="020F0502020204030204"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0000"/>
                        <a:lumOff val="40000"/>
                      </a:schemeClr>
                    </a:solidFill>
                  </a:tcPr>
                </a:tc>
                <a:tc>
                  <a:txBody>
                    <a:bodyPr/>
                    <a:lstStyle/>
                    <a:p>
                      <a:pPr algn="ctr" fontAlgn="b"/>
                      <a:r>
                        <a:rPr lang="es-MX" sz="1400" u="none" strike="noStrike" noProof="0">
                          <a:solidFill>
                            <a:schemeClr val="tx2"/>
                          </a:solidFill>
                          <a:effectLst/>
                        </a:rPr>
                        <a:t>7.59%</a:t>
                      </a:r>
                      <a:endParaRPr lang="es-MX" sz="1400" b="0" i="0" u="none" strike="noStrike" noProof="0">
                        <a:solidFill>
                          <a:schemeClr val="tx2"/>
                        </a:solidFill>
                        <a:effectLst/>
                        <a:latin typeface="Calibri" panose="020F0502020204030204"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0000"/>
                        <a:lumOff val="40000"/>
                      </a:schemeClr>
                    </a:solidFill>
                  </a:tcPr>
                </a:tc>
                <a:tc>
                  <a:txBody>
                    <a:bodyPr/>
                    <a:lstStyle/>
                    <a:p>
                      <a:pPr algn="ctr" fontAlgn="b"/>
                      <a:r>
                        <a:rPr lang="es-MX" sz="1400" u="none" strike="noStrike" noProof="0">
                          <a:solidFill>
                            <a:schemeClr val="tx2"/>
                          </a:solidFill>
                          <a:effectLst/>
                        </a:rPr>
                        <a:t>6.86%</a:t>
                      </a:r>
                      <a:endParaRPr lang="es-MX" sz="1400" b="0" i="0" u="none" strike="noStrike" noProof="0">
                        <a:solidFill>
                          <a:schemeClr val="tx2"/>
                        </a:solidFill>
                        <a:effectLst/>
                        <a:latin typeface="Calibri" panose="020F0502020204030204"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0000"/>
                        <a:lumOff val="40000"/>
                      </a:schemeClr>
                    </a:solidFill>
                  </a:tcPr>
                </a:tc>
                <a:tc>
                  <a:txBody>
                    <a:bodyPr/>
                    <a:lstStyle/>
                    <a:p>
                      <a:pPr algn="ctr" fontAlgn="b"/>
                      <a:r>
                        <a:rPr lang="es-MX" sz="1400" u="none" strike="noStrike" noProof="0">
                          <a:solidFill>
                            <a:schemeClr val="tx2"/>
                          </a:solidFill>
                          <a:effectLst/>
                        </a:rPr>
                        <a:t>6.78%</a:t>
                      </a:r>
                      <a:endParaRPr lang="es-MX" sz="1400" b="0" i="0" u="none" strike="noStrike" noProof="0">
                        <a:solidFill>
                          <a:schemeClr val="tx2"/>
                        </a:solidFill>
                        <a:effectLst/>
                        <a:latin typeface="Calibri" panose="020F0502020204030204"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0000"/>
                        <a:lumOff val="40000"/>
                      </a:schemeClr>
                    </a:solidFill>
                  </a:tcPr>
                </a:tc>
                <a:extLst>
                  <a:ext uri="{0D108BD9-81ED-4DB2-BD59-A6C34878D82A}">
                    <a16:rowId xmlns:a16="http://schemas.microsoft.com/office/drawing/2014/main" val="3546787544"/>
                  </a:ext>
                </a:extLst>
              </a:tr>
              <a:tr h="302002">
                <a:tc>
                  <a:txBody>
                    <a:bodyPr/>
                    <a:lstStyle/>
                    <a:p>
                      <a:pPr algn="l" fontAlgn="b"/>
                      <a:r>
                        <a:rPr lang="es-MX" sz="1400" u="none" strike="noStrike" noProof="0">
                          <a:effectLst/>
                        </a:rPr>
                        <a:t>Cobre</a:t>
                      </a: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600"/>
                    </a:solidFill>
                  </a:tcPr>
                </a:tc>
                <a:tc>
                  <a:txBody>
                    <a:bodyPr/>
                    <a:lstStyle/>
                    <a:p>
                      <a:pPr algn="ctr" fontAlgn="b"/>
                      <a:r>
                        <a:rPr lang="es-MX" sz="1400" u="none" strike="noStrike" noProof="0">
                          <a:solidFill>
                            <a:schemeClr val="tx2"/>
                          </a:solidFill>
                          <a:effectLst/>
                        </a:rPr>
                        <a:t>7.53%</a:t>
                      </a:r>
                      <a:endParaRPr lang="es-MX" sz="1400" b="0" i="0" u="none" strike="noStrike" noProof="0">
                        <a:solidFill>
                          <a:schemeClr val="tx2"/>
                        </a:solidFill>
                        <a:effectLst/>
                        <a:latin typeface="Calibri" panose="020F0502020204030204"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0000"/>
                        <a:lumOff val="40000"/>
                      </a:schemeClr>
                    </a:solidFill>
                  </a:tcPr>
                </a:tc>
                <a:tc>
                  <a:txBody>
                    <a:bodyPr/>
                    <a:lstStyle/>
                    <a:p>
                      <a:pPr algn="ctr" fontAlgn="b"/>
                      <a:r>
                        <a:rPr lang="es-MX" sz="1400" u="none" strike="noStrike" noProof="0">
                          <a:solidFill>
                            <a:schemeClr val="tx2"/>
                          </a:solidFill>
                          <a:effectLst/>
                        </a:rPr>
                        <a:t>7.77%</a:t>
                      </a:r>
                      <a:endParaRPr lang="es-MX" sz="1400" b="0" i="0" u="none" strike="noStrike" noProof="0">
                        <a:solidFill>
                          <a:schemeClr val="tx2"/>
                        </a:solidFill>
                        <a:effectLst/>
                        <a:latin typeface="Calibri" panose="020F0502020204030204"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0000"/>
                        <a:lumOff val="40000"/>
                      </a:schemeClr>
                    </a:solidFill>
                  </a:tcPr>
                </a:tc>
                <a:tc>
                  <a:txBody>
                    <a:bodyPr/>
                    <a:lstStyle/>
                    <a:p>
                      <a:pPr algn="ctr" fontAlgn="b"/>
                      <a:r>
                        <a:rPr lang="es-MX" sz="1400" u="none" strike="noStrike" noProof="0">
                          <a:solidFill>
                            <a:schemeClr val="tx2"/>
                          </a:solidFill>
                          <a:effectLst/>
                        </a:rPr>
                        <a:t>8.97%</a:t>
                      </a:r>
                      <a:endParaRPr lang="es-MX" sz="1400" b="0" i="0" u="none" strike="noStrike" noProof="0">
                        <a:solidFill>
                          <a:schemeClr val="tx2"/>
                        </a:solidFill>
                        <a:effectLst/>
                        <a:latin typeface="Calibri" panose="020F0502020204030204"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0000"/>
                        <a:lumOff val="40000"/>
                      </a:schemeClr>
                    </a:solidFill>
                  </a:tcPr>
                </a:tc>
                <a:tc>
                  <a:txBody>
                    <a:bodyPr/>
                    <a:lstStyle/>
                    <a:p>
                      <a:pPr algn="ctr" fontAlgn="b"/>
                      <a:r>
                        <a:rPr lang="es-MX" sz="1400" u="none" strike="noStrike" noProof="0" dirty="0">
                          <a:solidFill>
                            <a:schemeClr val="tx2"/>
                          </a:solidFill>
                          <a:effectLst/>
                        </a:rPr>
                        <a:t>7.98%</a:t>
                      </a:r>
                      <a:endParaRPr lang="es-MX" sz="1400" b="0" i="0" u="none" strike="noStrike" noProof="0" dirty="0">
                        <a:solidFill>
                          <a:schemeClr val="tx2"/>
                        </a:solidFill>
                        <a:effectLst/>
                        <a:latin typeface="Calibri" panose="020F0502020204030204" pitchFamily="34" charset="0"/>
                      </a:endParaRPr>
                    </a:p>
                  </a:txBody>
                  <a:tcPr marL="45720" marR="4572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0000"/>
                        <a:lumOff val="40000"/>
                      </a:schemeClr>
                    </a:solidFill>
                  </a:tcPr>
                </a:tc>
                <a:extLst>
                  <a:ext uri="{0D108BD9-81ED-4DB2-BD59-A6C34878D82A}">
                    <a16:rowId xmlns:a16="http://schemas.microsoft.com/office/drawing/2014/main" val="2579918877"/>
                  </a:ext>
                </a:extLst>
              </a:tr>
            </a:tbl>
          </a:graphicData>
        </a:graphic>
      </p:graphicFrame>
      <p:sp>
        <p:nvSpPr>
          <p:cNvPr id="14" name="Title 1">
            <a:extLst>
              <a:ext uri="{FF2B5EF4-FFF2-40B4-BE49-F238E27FC236}">
                <a16:creationId xmlns:a16="http://schemas.microsoft.com/office/drawing/2014/main" id="{C9C287FB-B9C2-4269-894A-E2B27D9655DA}"/>
              </a:ext>
            </a:extLst>
          </p:cNvPr>
          <p:cNvSpPr>
            <a:spLocks noGrp="1"/>
          </p:cNvSpPr>
          <p:nvPr>
            <p:ph type="title"/>
          </p:nvPr>
        </p:nvSpPr>
        <p:spPr>
          <a:xfrm>
            <a:off x="609600" y="201613"/>
            <a:ext cx="10972800" cy="860425"/>
          </a:xfrm>
        </p:spPr>
        <p:txBody>
          <a:bodyPr/>
          <a:lstStyle/>
          <a:p>
            <a:r>
              <a:rPr lang="es-MX" sz="2950">
                <a:latin typeface="EYInterstate Light" panose="02000506000000020004" pitchFamily="2" charset="0"/>
                <a:ea typeface="+mn-lt"/>
                <a:cs typeface="+mn-lt"/>
              </a:rPr>
              <a:t>Tasas efectivas y Plan Maestro de Fiscalización</a:t>
            </a:r>
            <a:endParaRPr lang="es-MX" sz="2950" b="0">
              <a:latin typeface="EYInterstate Light" panose="02000506000000020004" pitchFamily="2" charset="0"/>
              <a:ea typeface="+mn-lt"/>
              <a:cs typeface="+mn-lt"/>
            </a:endParaRPr>
          </a:p>
          <a:p>
            <a:endParaRPr lang="es-MX" sz="2950">
              <a:latin typeface="EYInterstate Light" panose="02000506000000020004" pitchFamily="2" charset="0"/>
            </a:endParaRPr>
          </a:p>
        </p:txBody>
      </p:sp>
      <p:sp>
        <p:nvSpPr>
          <p:cNvPr id="120" name="Rectangle 6">
            <a:extLst>
              <a:ext uri="{FF2B5EF4-FFF2-40B4-BE49-F238E27FC236}">
                <a16:creationId xmlns:a16="http://schemas.microsoft.com/office/drawing/2014/main" id="{287E02BB-D9EB-4E32-A10C-445B7DDE69B8}"/>
              </a:ext>
            </a:extLst>
          </p:cNvPr>
          <p:cNvSpPr>
            <a:spLocks noChangeArrowheads="1"/>
          </p:cNvSpPr>
          <p:nvPr/>
        </p:nvSpPr>
        <p:spPr bwMode="gray">
          <a:xfrm rot="5400000">
            <a:off x="9602219" y="-373899"/>
            <a:ext cx="1817515" cy="2556827"/>
          </a:xfrm>
          <a:custGeom>
            <a:avLst/>
            <a:gdLst>
              <a:gd name="connsiteX0" fmla="*/ 0 w 1744741"/>
              <a:gd name="connsiteY0" fmla="*/ 0 h 1431732"/>
              <a:gd name="connsiteX1" fmla="*/ 1744741 w 1744741"/>
              <a:gd name="connsiteY1" fmla="*/ 0 h 1431732"/>
              <a:gd name="connsiteX2" fmla="*/ 1744741 w 1744741"/>
              <a:gd name="connsiteY2" fmla="*/ 1431732 h 1431732"/>
              <a:gd name="connsiteX3" fmla="*/ 0 w 1744741"/>
              <a:gd name="connsiteY3" fmla="*/ 1431732 h 1431732"/>
              <a:gd name="connsiteX4" fmla="*/ 0 w 1744741"/>
              <a:gd name="connsiteY4" fmla="*/ 0 h 1431732"/>
              <a:gd name="connsiteX0" fmla="*/ 0 w 1744741"/>
              <a:gd name="connsiteY0" fmla="*/ 0 h 1431732"/>
              <a:gd name="connsiteX1" fmla="*/ 1744741 w 1744741"/>
              <a:gd name="connsiteY1" fmla="*/ 0 h 1431732"/>
              <a:gd name="connsiteX2" fmla="*/ 1742535 w 1744741"/>
              <a:gd name="connsiteY2" fmla="*/ 741873 h 1431732"/>
              <a:gd name="connsiteX3" fmla="*/ 1744741 w 1744741"/>
              <a:gd name="connsiteY3" fmla="*/ 1431732 h 1431732"/>
              <a:gd name="connsiteX4" fmla="*/ 0 w 1744741"/>
              <a:gd name="connsiteY4" fmla="*/ 1431732 h 1431732"/>
              <a:gd name="connsiteX5" fmla="*/ 0 w 1744741"/>
              <a:gd name="connsiteY5" fmla="*/ 0 h 1431732"/>
              <a:gd name="connsiteX0" fmla="*/ 0 w 2165232"/>
              <a:gd name="connsiteY0" fmla="*/ 0 h 1431732"/>
              <a:gd name="connsiteX1" fmla="*/ 1744741 w 2165232"/>
              <a:gd name="connsiteY1" fmla="*/ 0 h 1431732"/>
              <a:gd name="connsiteX2" fmla="*/ 2165232 w 2165232"/>
              <a:gd name="connsiteY2" fmla="*/ 733247 h 1431732"/>
              <a:gd name="connsiteX3" fmla="*/ 1744741 w 2165232"/>
              <a:gd name="connsiteY3" fmla="*/ 1431732 h 1431732"/>
              <a:gd name="connsiteX4" fmla="*/ 0 w 2165232"/>
              <a:gd name="connsiteY4" fmla="*/ 1431732 h 1431732"/>
              <a:gd name="connsiteX5" fmla="*/ 0 w 2165232"/>
              <a:gd name="connsiteY5" fmla="*/ 0 h 1431732"/>
              <a:gd name="connsiteX0" fmla="*/ 0 w 2165232"/>
              <a:gd name="connsiteY0" fmla="*/ 0 h 1431732"/>
              <a:gd name="connsiteX1" fmla="*/ 1744741 w 2165232"/>
              <a:gd name="connsiteY1" fmla="*/ 0 h 1431732"/>
              <a:gd name="connsiteX2" fmla="*/ 2165232 w 2165232"/>
              <a:gd name="connsiteY2" fmla="*/ 733247 h 1431732"/>
              <a:gd name="connsiteX3" fmla="*/ 1744741 w 2165232"/>
              <a:gd name="connsiteY3" fmla="*/ 1431732 h 1431732"/>
              <a:gd name="connsiteX4" fmla="*/ 0 w 2165232"/>
              <a:gd name="connsiteY4" fmla="*/ 1431732 h 1431732"/>
              <a:gd name="connsiteX5" fmla="*/ 0 w 2165232"/>
              <a:gd name="connsiteY5" fmla="*/ 0 h 1431732"/>
              <a:gd name="connsiteX0" fmla="*/ 0 w 2165232"/>
              <a:gd name="connsiteY0" fmla="*/ 0 h 1431732"/>
              <a:gd name="connsiteX1" fmla="*/ 1744741 w 2165232"/>
              <a:gd name="connsiteY1" fmla="*/ 0 h 1431732"/>
              <a:gd name="connsiteX2" fmla="*/ 2165232 w 2165232"/>
              <a:gd name="connsiteY2" fmla="*/ 733247 h 1431732"/>
              <a:gd name="connsiteX3" fmla="*/ 1744741 w 2165232"/>
              <a:gd name="connsiteY3" fmla="*/ 1431732 h 1431732"/>
              <a:gd name="connsiteX4" fmla="*/ 0 w 2165232"/>
              <a:gd name="connsiteY4" fmla="*/ 1431732 h 1431732"/>
              <a:gd name="connsiteX5" fmla="*/ 0 w 2165232"/>
              <a:gd name="connsiteY5" fmla="*/ 0 h 1431732"/>
              <a:gd name="connsiteX0" fmla="*/ 0 w 2165232"/>
              <a:gd name="connsiteY0" fmla="*/ 8 h 1431740"/>
              <a:gd name="connsiteX1" fmla="*/ 1744741 w 2165232"/>
              <a:gd name="connsiteY1" fmla="*/ 8 h 1431740"/>
              <a:gd name="connsiteX2" fmla="*/ 2165232 w 2165232"/>
              <a:gd name="connsiteY2" fmla="*/ 733255 h 1431740"/>
              <a:gd name="connsiteX3" fmla="*/ 1744741 w 2165232"/>
              <a:gd name="connsiteY3" fmla="*/ 1431740 h 1431740"/>
              <a:gd name="connsiteX4" fmla="*/ 0 w 2165232"/>
              <a:gd name="connsiteY4" fmla="*/ 1431740 h 1431740"/>
              <a:gd name="connsiteX5" fmla="*/ 0 w 2165232"/>
              <a:gd name="connsiteY5" fmla="*/ 8 h 1431740"/>
              <a:gd name="connsiteX0" fmla="*/ 0 w 2165232"/>
              <a:gd name="connsiteY0" fmla="*/ 8 h 1431749"/>
              <a:gd name="connsiteX1" fmla="*/ 1744741 w 2165232"/>
              <a:gd name="connsiteY1" fmla="*/ 8 h 1431749"/>
              <a:gd name="connsiteX2" fmla="*/ 2165232 w 2165232"/>
              <a:gd name="connsiteY2" fmla="*/ 733255 h 1431749"/>
              <a:gd name="connsiteX3" fmla="*/ 1744741 w 2165232"/>
              <a:gd name="connsiteY3" fmla="*/ 1431740 h 1431749"/>
              <a:gd name="connsiteX4" fmla="*/ 0 w 2165232"/>
              <a:gd name="connsiteY4" fmla="*/ 1431740 h 1431749"/>
              <a:gd name="connsiteX5" fmla="*/ 0 w 2165232"/>
              <a:gd name="connsiteY5" fmla="*/ 8 h 143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5232" h="1431749">
                <a:moveTo>
                  <a:pt x="0" y="8"/>
                </a:moveTo>
                <a:lnTo>
                  <a:pt x="1744741" y="8"/>
                </a:lnTo>
                <a:cubicBezTo>
                  <a:pt x="1752632" y="-2867"/>
                  <a:pt x="2165967" y="736130"/>
                  <a:pt x="2165232" y="733255"/>
                </a:cubicBezTo>
                <a:cubicBezTo>
                  <a:pt x="2148714" y="730295"/>
                  <a:pt x="1752633" y="1434700"/>
                  <a:pt x="1744741" y="1431740"/>
                </a:cubicBezTo>
                <a:lnTo>
                  <a:pt x="0" y="1431740"/>
                </a:lnTo>
                <a:lnTo>
                  <a:pt x="0" y="8"/>
                </a:lnTo>
                <a:close/>
              </a:path>
            </a:pathLst>
          </a:custGeom>
          <a:solidFill>
            <a:srgbClr val="C0C0C0"/>
          </a:solidFill>
          <a:ln>
            <a:noFill/>
          </a:ln>
          <a:effectLst/>
        </p:spPr>
        <p:txBody>
          <a:bodyPr vert="horz" wrap="square" lIns="91440" tIns="45720" rIns="91440" bIns="45720" numCol="1" anchor="t" anchorCtr="0" compatLnSpc="1">
            <a:prstTxWarp prst="textNoShape">
              <a:avLst/>
            </a:prstTxWarp>
          </a:bodyPr>
          <a:lstStyle/>
          <a:p>
            <a:pPr>
              <a:spcAft>
                <a:spcPts val="600"/>
              </a:spcAft>
            </a:pPr>
            <a:endParaRPr lang="de-DE" sz="1200">
              <a:solidFill>
                <a:srgbClr val="FFFFFF"/>
              </a:solidFill>
              <a:latin typeface="EYInterstate Light" panose="02000506000000020004" pitchFamily="2" charset="0"/>
            </a:endParaRPr>
          </a:p>
        </p:txBody>
      </p:sp>
      <p:pic>
        <p:nvPicPr>
          <p:cNvPr id="12" name="Picture 11">
            <a:extLst>
              <a:ext uri="{FF2B5EF4-FFF2-40B4-BE49-F238E27FC236}">
                <a16:creationId xmlns:a16="http://schemas.microsoft.com/office/drawing/2014/main" id="{4720FFCC-3BAA-427F-87E0-0C7B38EB84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58938" y="202462"/>
            <a:ext cx="1813268" cy="1088806"/>
          </a:xfrm>
          <a:prstGeom prst="rect">
            <a:avLst/>
          </a:prstGeom>
        </p:spPr>
      </p:pic>
    </p:spTree>
    <p:extLst>
      <p:ext uri="{BB962C8B-B14F-4D97-AF65-F5344CB8AC3E}">
        <p14:creationId xmlns:p14="http://schemas.microsoft.com/office/powerpoint/2010/main" val="6569228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5">
            <a:extLst>
              <a:ext uri="{FF2B5EF4-FFF2-40B4-BE49-F238E27FC236}">
                <a16:creationId xmlns:a16="http://schemas.microsoft.com/office/drawing/2014/main" id="{D2CDB478-CF74-524B-8DFC-9374FA10BD3D}"/>
              </a:ext>
            </a:extLst>
          </p:cNvPr>
          <p:cNvSpPr txBox="1">
            <a:spLocks noChangeArrowheads="1"/>
          </p:cNvSpPr>
          <p:nvPr/>
        </p:nvSpPr>
        <p:spPr bwMode="auto">
          <a:xfrm>
            <a:off x="393495" y="306427"/>
            <a:ext cx="4604527" cy="2384026"/>
          </a:xfrm>
          <a:prstGeom prst="rect">
            <a:avLst/>
          </a:prstGeom>
          <a:noFill/>
          <a:ln w="9525">
            <a:noFill/>
            <a:miter lim="800000"/>
            <a:headEnd/>
            <a:tailEnd/>
          </a:ln>
        </p:spPr>
        <p:txBody>
          <a:bodyPr wrap="square">
            <a:spAutoFit/>
          </a:bodyPr>
          <a:lstStyle/>
          <a:p>
            <a:pPr fontAlgn="ctr"/>
            <a:r>
              <a:rPr lang="es-MX" sz="800" b="1">
                <a:solidFill>
                  <a:schemeClr val="bg1"/>
                </a:solidFill>
              </a:rPr>
              <a:t>Auditoría | Asesoría de Negocios | Fiscal-Legal | Fusiones y Adquisiciones</a:t>
            </a:r>
          </a:p>
          <a:p>
            <a:pPr fontAlgn="ctr"/>
            <a:r>
              <a:rPr lang="es-MX" sz="800" b="1">
                <a:solidFill>
                  <a:schemeClr val="bg1"/>
                </a:solidFill>
              </a:rPr>
              <a:t> </a:t>
            </a:r>
            <a:endParaRPr lang="es-MX" sz="800">
              <a:solidFill>
                <a:schemeClr val="bg1"/>
              </a:solidFill>
            </a:endParaRPr>
          </a:p>
          <a:p>
            <a:r>
              <a:rPr lang="es-MX" sz="800" b="1">
                <a:solidFill>
                  <a:schemeClr val="bg1"/>
                </a:solidFill>
              </a:rPr>
              <a:t>Acerca de EY</a:t>
            </a:r>
            <a:endParaRPr lang="es-MX" sz="800">
              <a:solidFill>
                <a:schemeClr val="bg1"/>
              </a:solidFill>
            </a:endParaRPr>
          </a:p>
          <a:p>
            <a:pPr fontAlgn="ctr"/>
            <a:r>
              <a:rPr lang="es-MX" sz="800">
                <a:solidFill>
                  <a:schemeClr val="bg1"/>
                </a:solidFill>
              </a:rPr>
              <a:t>EY es líder global en servicios de aseguramiento, asesoría, impuestos y transacciones. Las perspectivas y servicios de calidad que entregamos ayudan a generar confianza y seguridad en los mercados de capital y en las economías de todo el mundo. Desarrollamos líderes extraordinarios que se unen para cumplir nuestras promesas a todas las partes interesadas. Al hacerlo, jugamos un papel fundamental en construir un mejor entorno de negocios para nuestra gente, clientes y comunidades.</a:t>
            </a:r>
            <a:br>
              <a:rPr lang="es-MX" sz="800">
                <a:solidFill>
                  <a:schemeClr val="bg1"/>
                </a:solidFill>
              </a:rPr>
            </a:br>
            <a:endParaRPr lang="es-MX" sz="800">
              <a:solidFill>
                <a:schemeClr val="bg1"/>
              </a:solidFill>
            </a:endParaRPr>
          </a:p>
          <a:p>
            <a:pPr fontAlgn="ctr"/>
            <a:r>
              <a:rPr lang="es-MX" sz="800">
                <a:solidFill>
                  <a:schemeClr val="bg1"/>
                </a:solidFill>
              </a:rPr>
              <a:t>Para obtener más información acerca de nuestra organización, visite el sitio</a:t>
            </a:r>
            <a:r>
              <a:rPr lang="es-MX" sz="800" b="1">
                <a:solidFill>
                  <a:schemeClr val="bg1"/>
                </a:solidFill>
              </a:rPr>
              <a:t> www.ey.com/mx</a:t>
            </a:r>
            <a:endParaRPr lang="es-MX" sz="800">
              <a:solidFill>
                <a:schemeClr val="bg1"/>
              </a:solidFill>
            </a:endParaRPr>
          </a:p>
          <a:p>
            <a:endParaRPr lang="es-MX" sz="800">
              <a:solidFill>
                <a:schemeClr val="bg1"/>
              </a:solidFill>
            </a:endParaRPr>
          </a:p>
          <a:p>
            <a:r>
              <a:rPr lang="es-MX" sz="800">
                <a:solidFill>
                  <a:schemeClr val="bg1"/>
                </a:solidFill>
              </a:rPr>
              <a:t>© 2022 Mancera, S.C.</a:t>
            </a:r>
          </a:p>
          <a:p>
            <a:r>
              <a:rPr lang="es-MX" sz="800">
                <a:solidFill>
                  <a:schemeClr val="bg1"/>
                </a:solidFill>
              </a:rPr>
              <a:t>Integrante Ernst &amp; Young Global</a:t>
            </a:r>
          </a:p>
          <a:p>
            <a:r>
              <a:rPr lang="es-MX" sz="800">
                <a:solidFill>
                  <a:schemeClr val="bg1"/>
                </a:solidFill>
              </a:rPr>
              <a:t>Derechos reservados</a:t>
            </a:r>
          </a:p>
          <a:p>
            <a:endParaRPr lang="es-MX" sz="800">
              <a:solidFill>
                <a:schemeClr val="bg1"/>
              </a:solidFill>
            </a:endParaRPr>
          </a:p>
          <a:p>
            <a:r>
              <a:rPr lang="es-MX" sz="600">
                <a:solidFill>
                  <a:schemeClr val="bg1"/>
                </a:solidFill>
              </a:rPr>
              <a:t>Ernst &amp; Young se refiere a la organización global de firmas miembro conocida como Ernst &amp; Young Global </a:t>
            </a:r>
            <a:r>
              <a:rPr lang="es-MX" sz="600" err="1">
                <a:solidFill>
                  <a:schemeClr val="bg1"/>
                </a:solidFill>
              </a:rPr>
              <a:t>Limited</a:t>
            </a:r>
            <a:r>
              <a:rPr lang="es-MX" sz="600">
                <a:solidFill>
                  <a:schemeClr val="bg1"/>
                </a:solidFill>
              </a:rPr>
              <a:t>, en la que cada una de ellas actúa como una entidad legal separada. Ernst &amp; Young Global </a:t>
            </a:r>
            <a:r>
              <a:rPr lang="es-MX" sz="600" err="1">
                <a:solidFill>
                  <a:schemeClr val="bg1"/>
                </a:solidFill>
              </a:rPr>
              <a:t>Limited</a:t>
            </a:r>
            <a:r>
              <a:rPr lang="es-MX" sz="600">
                <a:solidFill>
                  <a:schemeClr val="bg1"/>
                </a:solidFill>
              </a:rPr>
              <a:t> no provee servicios a clientes.</a:t>
            </a:r>
            <a:endParaRPr lang="es-MX" sz="900">
              <a:solidFill>
                <a:schemeClr val="bg1"/>
              </a:solidFill>
            </a:endParaRPr>
          </a:p>
          <a:p>
            <a:endParaRPr lang="es-MX" sz="900">
              <a:solidFill>
                <a:schemeClr val="bg1"/>
              </a:solidFill>
            </a:endParaRPr>
          </a:p>
        </p:txBody>
      </p:sp>
    </p:spTree>
    <p:extLst>
      <p:ext uri="{BB962C8B-B14F-4D97-AF65-F5344CB8AC3E}">
        <p14:creationId xmlns:p14="http://schemas.microsoft.com/office/powerpoint/2010/main" val="2150832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609601" y="4429925"/>
            <a:ext cx="10972800" cy="1922618"/>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000" b="1" kern="1200">
                <a:solidFill>
                  <a:srgbClr val="808080"/>
                </a:solidFill>
                <a:latin typeface="Arial" pitchFamily="34" charset="0"/>
                <a:ea typeface="+mj-ea"/>
                <a:cs typeface="Arial" pitchFamily="34" charset="0"/>
              </a:defRPr>
            </a:lvl1pPr>
          </a:lstStyle>
          <a:p>
            <a:pPr marL="356235" indent="-356235" algn="just">
              <a:spcAft>
                <a:spcPts val="600"/>
              </a:spcAft>
              <a:buClr>
                <a:schemeClr val="accent2"/>
              </a:buClr>
              <a:buSzPct val="70000"/>
              <a:buFont typeface="Arial" pitchFamily="34" charset="0"/>
              <a:buChar char="►"/>
            </a:pPr>
            <a:r>
              <a:rPr lang="es-MX" sz="1600" b="0" dirty="0">
                <a:solidFill>
                  <a:schemeClr val="bg1"/>
                </a:solidFill>
                <a:latin typeface="EYInterstate Light"/>
                <a:ea typeface="+mn-ea"/>
                <a:cs typeface="+mn-cs"/>
              </a:rPr>
              <a:t>Una recuperación más rápida de lo previsto de las condiciones del mercado y la disminución de los cierres por la pandemia, permitieron reactivar los programas de exploración a mediados de 2020. El retraso causó que algunos programas se pospusieran a 2021, lo que, combinado con los altos precios de los metales y el aumento de financiamiento, llevó a una fuerte recuperación del presupuesto en 2021.</a:t>
            </a:r>
          </a:p>
          <a:p>
            <a:pPr marL="356235" indent="-356235" algn="just">
              <a:spcAft>
                <a:spcPts val="600"/>
              </a:spcAft>
              <a:buClr>
                <a:schemeClr val="accent2"/>
              </a:buClr>
              <a:buSzPct val="70000"/>
              <a:buFont typeface="Arial" pitchFamily="34" charset="0"/>
              <a:buChar char="►"/>
            </a:pPr>
            <a:endParaRPr lang="es-ES" sz="1600" b="0" dirty="0">
              <a:solidFill>
                <a:schemeClr val="bg1"/>
              </a:solidFill>
              <a:latin typeface="EYInterstate Light"/>
              <a:ea typeface="+mn-ea"/>
              <a:cs typeface="+mn-cs"/>
            </a:endParaRPr>
          </a:p>
          <a:p>
            <a:pPr marL="356235" indent="-356235" algn="just">
              <a:spcAft>
                <a:spcPts val="600"/>
              </a:spcAft>
              <a:buClr>
                <a:schemeClr val="accent2"/>
              </a:buClr>
              <a:buSzPct val="70000"/>
              <a:buFont typeface="Arial" pitchFamily="34" charset="0"/>
              <a:buChar char="►"/>
            </a:pPr>
            <a:r>
              <a:rPr lang="es-MX" sz="1600" b="0" dirty="0">
                <a:solidFill>
                  <a:schemeClr val="bg1"/>
                </a:solidFill>
                <a:latin typeface="EYInterstate Light"/>
                <a:ea typeface="+mn-ea"/>
                <a:cs typeface="+mn-cs"/>
              </a:rPr>
              <a:t>El presupuesto global anual de exploración de metales no ferrosos para 2021 aumentó 35% a US$11,200 millones, frente a los US$8,300 millones de 2020. Para 2022, se espera un aumento de entre 5%-15%.</a:t>
            </a:r>
          </a:p>
          <a:p>
            <a:pPr algn="just" defTabSz="913943">
              <a:spcAft>
                <a:spcPts val="600"/>
              </a:spcAft>
              <a:buClr>
                <a:srgbClr val="FFD200"/>
              </a:buClr>
              <a:buSzPct val="70000"/>
            </a:pPr>
            <a:endParaRPr lang="es-PE" sz="1600" b="0" dirty="0">
              <a:latin typeface="EYInterstate Light" panose="02000506000000020004" pitchFamily="2" charset="0"/>
            </a:endParaRPr>
          </a:p>
        </p:txBody>
      </p:sp>
      <p:sp>
        <p:nvSpPr>
          <p:cNvPr id="2" name="Title 1"/>
          <p:cNvSpPr>
            <a:spLocks noGrp="1"/>
          </p:cNvSpPr>
          <p:nvPr>
            <p:ph type="title"/>
          </p:nvPr>
        </p:nvSpPr>
        <p:spPr/>
        <p:txBody>
          <a:bodyPr/>
          <a:lstStyle/>
          <a:p>
            <a:r>
              <a:rPr lang="es-MX" sz="2799" dirty="0">
                <a:latin typeface="EYInterstate Light" panose="02000506000000020004" pitchFamily="2" charset="0"/>
              </a:rPr>
              <a:t>Presupuesto global de exploración minera</a:t>
            </a:r>
            <a:endParaRPr lang="es-PE" sz="2799" dirty="0">
              <a:latin typeface="EYInterstate Light" panose="02000506000000020004" pitchFamily="2" charset="0"/>
            </a:endParaRPr>
          </a:p>
        </p:txBody>
      </p:sp>
      <p:pic>
        <p:nvPicPr>
          <p:cNvPr id="6" name="Picture 5">
            <a:extLst>
              <a:ext uri="{FF2B5EF4-FFF2-40B4-BE49-F238E27FC236}">
                <a16:creationId xmlns:a16="http://schemas.microsoft.com/office/drawing/2014/main" id="{D287E9FA-6ED9-458E-BBCD-60240D439B6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8748" t="20397" r="9714" b="10910"/>
          <a:stretch/>
        </p:blipFill>
        <p:spPr>
          <a:xfrm>
            <a:off x="2399076" y="1059865"/>
            <a:ext cx="7393849" cy="2972038"/>
          </a:xfrm>
          <a:prstGeom prst="rect">
            <a:avLst/>
          </a:prstGeom>
        </p:spPr>
      </p:pic>
    </p:spTree>
    <p:extLst>
      <p:ext uri="{BB962C8B-B14F-4D97-AF65-F5344CB8AC3E}">
        <p14:creationId xmlns:p14="http://schemas.microsoft.com/office/powerpoint/2010/main" val="3396938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2799" dirty="0">
                <a:latin typeface="EYInterstate Light" panose="02000506000000020004" pitchFamily="2" charset="0"/>
              </a:rPr>
              <a:t>Presupuesto global de exploración minera</a:t>
            </a:r>
            <a:endParaRPr lang="es-PE" sz="2799" dirty="0">
              <a:latin typeface="EYInterstate Light" panose="02000506000000020004" pitchFamily="2" charset="0"/>
            </a:endParaRPr>
          </a:p>
        </p:txBody>
      </p:sp>
      <p:pic>
        <p:nvPicPr>
          <p:cNvPr id="6" name="Picture 5">
            <a:extLst>
              <a:ext uri="{FF2B5EF4-FFF2-40B4-BE49-F238E27FC236}">
                <a16:creationId xmlns:a16="http://schemas.microsoft.com/office/drawing/2014/main" id="{14902754-22A2-4671-A519-FCE42DC41BE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3894" t="35670" r="21138" b="14419"/>
          <a:stretch/>
        </p:blipFill>
        <p:spPr>
          <a:xfrm>
            <a:off x="5939518" y="1315617"/>
            <a:ext cx="5139029" cy="4521441"/>
          </a:xfrm>
          <a:prstGeom prst="rect">
            <a:avLst/>
          </a:prstGeom>
        </p:spPr>
      </p:pic>
      <p:sp>
        <p:nvSpPr>
          <p:cNvPr id="7" name="TextBox 6">
            <a:extLst>
              <a:ext uri="{FF2B5EF4-FFF2-40B4-BE49-F238E27FC236}">
                <a16:creationId xmlns:a16="http://schemas.microsoft.com/office/drawing/2014/main" id="{FE54C34A-D896-48F8-90FC-2BFC4BF741B7}"/>
              </a:ext>
            </a:extLst>
          </p:cNvPr>
          <p:cNvSpPr txBox="1"/>
          <p:nvPr/>
        </p:nvSpPr>
        <p:spPr>
          <a:xfrm>
            <a:off x="609599" y="1668314"/>
            <a:ext cx="5486401" cy="3231526"/>
          </a:xfrm>
          <a:prstGeom prst="rect">
            <a:avLst/>
          </a:prstGeom>
          <a:noFill/>
        </p:spPr>
        <p:txBody>
          <a:bodyPr wrap="square" lIns="91440" tIns="45720" rIns="91440" bIns="45720" anchor="t">
            <a:spAutoFit/>
          </a:bodyPr>
          <a:lstStyle/>
          <a:p>
            <a:pPr defTabSz="913943">
              <a:spcBef>
                <a:spcPct val="0"/>
              </a:spcBef>
              <a:spcAft>
                <a:spcPts val="600"/>
              </a:spcAft>
              <a:buClr>
                <a:srgbClr val="FFD200"/>
              </a:buClr>
              <a:buSzPct val="70000"/>
            </a:pPr>
            <a:r>
              <a:rPr lang="es-MX" sz="2500" b="1" dirty="0">
                <a:solidFill>
                  <a:srgbClr val="808080"/>
                </a:solidFill>
                <a:latin typeface="EYInterstate Light" panose="02000506000000020004" pitchFamily="2" charset="0"/>
                <a:ea typeface="+mj-ea"/>
                <a:cs typeface="Arial"/>
              </a:rPr>
              <a:t>Canadá</a:t>
            </a:r>
            <a:r>
              <a:rPr lang="es-MX" sz="1850" dirty="0">
                <a:solidFill>
                  <a:srgbClr val="808080"/>
                </a:solidFill>
                <a:latin typeface="EYInterstate Light" panose="02000506000000020004" pitchFamily="2" charset="0"/>
                <a:ea typeface="+mj-ea"/>
                <a:cs typeface="Arial"/>
              </a:rPr>
              <a:t> captó una parte importante del presupuesto global, con un </a:t>
            </a:r>
            <a:r>
              <a:rPr lang="es-MX" sz="2500" b="1" dirty="0">
                <a:solidFill>
                  <a:srgbClr val="808080"/>
                </a:solidFill>
                <a:latin typeface="EYInterstate Light" panose="02000506000000020004" pitchFamily="2" charset="0"/>
                <a:ea typeface="+mj-ea"/>
                <a:cs typeface="Arial"/>
              </a:rPr>
              <a:t>aumento del 62%</a:t>
            </a:r>
            <a:r>
              <a:rPr lang="es-MX" sz="2500" dirty="0">
                <a:solidFill>
                  <a:srgbClr val="808080"/>
                </a:solidFill>
                <a:latin typeface="EYInterstate Light" panose="02000506000000020004" pitchFamily="2" charset="0"/>
                <a:ea typeface="+mj-ea"/>
                <a:cs typeface="Arial"/>
              </a:rPr>
              <a:t> </a:t>
            </a:r>
            <a:r>
              <a:rPr lang="es-MX" sz="1850" dirty="0">
                <a:solidFill>
                  <a:srgbClr val="808080"/>
                </a:solidFill>
                <a:latin typeface="EYInterstate Light" panose="02000506000000020004" pitchFamily="2" charset="0"/>
                <a:ea typeface="+mj-ea"/>
                <a:cs typeface="Arial"/>
              </a:rPr>
              <a:t>o US$800.5 millones, hasta los US$2,100 millones, </a:t>
            </a:r>
            <a:r>
              <a:rPr lang="es-MX" sz="2500" b="1" dirty="0">
                <a:solidFill>
                  <a:srgbClr val="808080"/>
                </a:solidFill>
                <a:latin typeface="EYInterstate Light" panose="02000506000000020004" pitchFamily="2" charset="0"/>
                <a:ea typeface="+mj-ea"/>
                <a:cs typeface="Arial"/>
              </a:rPr>
              <a:t>el más alto desde 2012. </a:t>
            </a:r>
            <a:endParaRPr lang="es-MX" sz="2500" b="1" dirty="0">
              <a:solidFill>
                <a:srgbClr val="808080"/>
              </a:solidFill>
              <a:latin typeface="EYInterstate Light" panose="02000506000000020004" pitchFamily="2" charset="0"/>
              <a:ea typeface="+mj-ea"/>
              <a:cs typeface="Arial" pitchFamily="34" charset="0"/>
            </a:endParaRPr>
          </a:p>
          <a:p>
            <a:pPr defTabSz="913943">
              <a:spcBef>
                <a:spcPct val="0"/>
              </a:spcBef>
              <a:spcAft>
                <a:spcPts val="600"/>
              </a:spcAft>
              <a:buClr>
                <a:srgbClr val="FFD200"/>
              </a:buClr>
              <a:buSzPct val="70000"/>
            </a:pPr>
            <a:endParaRPr lang="es-MX" sz="1899" dirty="0">
              <a:solidFill>
                <a:srgbClr val="808080"/>
              </a:solidFill>
              <a:latin typeface="EYInterstate Light" panose="02000506000000020004" pitchFamily="2" charset="0"/>
              <a:ea typeface="+mj-ea"/>
              <a:cs typeface="Arial" pitchFamily="34" charset="0"/>
            </a:endParaRPr>
          </a:p>
          <a:p>
            <a:pPr defTabSz="913943">
              <a:spcBef>
                <a:spcPct val="0"/>
              </a:spcBef>
              <a:spcAft>
                <a:spcPts val="600"/>
              </a:spcAft>
              <a:buClr>
                <a:srgbClr val="FFD200"/>
              </a:buClr>
              <a:buSzPct val="70000"/>
            </a:pPr>
            <a:r>
              <a:rPr lang="es-MX" sz="1850" dirty="0">
                <a:solidFill>
                  <a:srgbClr val="808080"/>
                </a:solidFill>
                <a:latin typeface="EYInterstate Light" panose="02000506000000020004" pitchFamily="2" charset="0"/>
                <a:ea typeface="+mj-ea"/>
                <a:cs typeface="Arial"/>
              </a:rPr>
              <a:t>Tras Canadá, los presupuestos de </a:t>
            </a:r>
            <a:r>
              <a:rPr lang="es-MX" sz="2500" b="1" dirty="0">
                <a:solidFill>
                  <a:srgbClr val="808080"/>
                </a:solidFill>
                <a:latin typeface="EYInterstate Light" panose="02000506000000020004" pitchFamily="2" charset="0"/>
                <a:ea typeface="+mj-ea"/>
                <a:cs typeface="Arial"/>
              </a:rPr>
              <a:t>Australia y Estados Unidos aumentaron</a:t>
            </a:r>
            <a:r>
              <a:rPr lang="es-MX" sz="1850" dirty="0">
                <a:solidFill>
                  <a:srgbClr val="808080"/>
                </a:solidFill>
                <a:latin typeface="EYInterstate Light" panose="02000506000000020004" pitchFamily="2" charset="0"/>
                <a:ea typeface="+mj-ea"/>
                <a:cs typeface="Arial"/>
              </a:rPr>
              <a:t> un </a:t>
            </a:r>
            <a:r>
              <a:rPr lang="es-MX" sz="2500" b="1" dirty="0">
                <a:solidFill>
                  <a:srgbClr val="808080"/>
                </a:solidFill>
                <a:latin typeface="EYInterstate Light" panose="02000506000000020004" pitchFamily="2" charset="0"/>
                <a:ea typeface="+mj-ea"/>
                <a:cs typeface="Arial"/>
              </a:rPr>
              <a:t>39% </a:t>
            </a:r>
            <a:r>
              <a:rPr lang="es-MX" sz="1850" dirty="0">
                <a:solidFill>
                  <a:srgbClr val="808080"/>
                </a:solidFill>
                <a:latin typeface="EYInterstate Light" panose="02000506000000020004" pitchFamily="2" charset="0"/>
                <a:ea typeface="+mj-ea"/>
                <a:cs typeface="Arial"/>
              </a:rPr>
              <a:t>y un </a:t>
            </a:r>
            <a:r>
              <a:rPr lang="es-MX" sz="2500" b="1" dirty="0">
                <a:solidFill>
                  <a:srgbClr val="808080"/>
                </a:solidFill>
                <a:latin typeface="EYInterstate Light" panose="02000506000000020004" pitchFamily="2" charset="0"/>
                <a:ea typeface="+mj-ea"/>
                <a:cs typeface="Arial"/>
              </a:rPr>
              <a:t>37%, </a:t>
            </a:r>
            <a:r>
              <a:rPr lang="es-MX" sz="1850" dirty="0">
                <a:solidFill>
                  <a:srgbClr val="808080"/>
                </a:solidFill>
                <a:latin typeface="EYInterstate Light" panose="02000506000000020004" pitchFamily="2" charset="0"/>
                <a:ea typeface="+mj-ea"/>
                <a:cs typeface="Arial"/>
              </a:rPr>
              <a:t>respectivamente. </a:t>
            </a:r>
            <a:endParaRPr lang="es-MX" sz="1850" dirty="0">
              <a:solidFill>
                <a:srgbClr val="808080"/>
              </a:solidFill>
              <a:latin typeface="EYInterstate Light" panose="02000506000000020004" pitchFamily="2" charset="0"/>
              <a:ea typeface="+mj-ea"/>
              <a:cs typeface="Arial" pitchFamily="34" charset="0"/>
            </a:endParaRPr>
          </a:p>
        </p:txBody>
      </p:sp>
    </p:spTree>
    <p:extLst>
      <p:ext uri="{BB962C8B-B14F-4D97-AF65-F5344CB8AC3E}">
        <p14:creationId xmlns:p14="http://schemas.microsoft.com/office/powerpoint/2010/main" val="3393530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2799" dirty="0">
                <a:latin typeface="EYInterstate Light" panose="02000506000000020004" pitchFamily="2" charset="0"/>
              </a:rPr>
              <a:t>Presupuesto global de exploración minera</a:t>
            </a:r>
            <a:endParaRPr lang="es-PE" sz="2799" dirty="0">
              <a:latin typeface="EYInterstate Light" panose="02000506000000020004" pitchFamily="2" charset="0"/>
            </a:endParaRPr>
          </a:p>
        </p:txBody>
      </p:sp>
      <p:pic>
        <p:nvPicPr>
          <p:cNvPr id="4" name="Picture 3">
            <a:extLst>
              <a:ext uri="{FF2B5EF4-FFF2-40B4-BE49-F238E27FC236}">
                <a16:creationId xmlns:a16="http://schemas.microsoft.com/office/drawing/2014/main" id="{3A4A1BFF-A80A-401C-9B74-B5E351B5085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8082" t="46677" r="33415" b="27937"/>
          <a:stretch/>
        </p:blipFill>
        <p:spPr>
          <a:xfrm>
            <a:off x="609601" y="1667591"/>
            <a:ext cx="5902957" cy="1629215"/>
          </a:xfrm>
          <a:prstGeom prst="rect">
            <a:avLst/>
          </a:prstGeom>
        </p:spPr>
      </p:pic>
      <p:pic>
        <p:nvPicPr>
          <p:cNvPr id="10" name="Picture 9">
            <a:extLst>
              <a:ext uri="{FF2B5EF4-FFF2-40B4-BE49-F238E27FC236}">
                <a16:creationId xmlns:a16="http://schemas.microsoft.com/office/drawing/2014/main" id="{62927B29-7BBF-40AB-BA10-5276820CEFE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3805" t="43830" r="25926" b="9487"/>
          <a:stretch/>
        </p:blipFill>
        <p:spPr>
          <a:xfrm>
            <a:off x="6695634" y="1062000"/>
            <a:ext cx="4399515" cy="2840398"/>
          </a:xfrm>
          <a:prstGeom prst="rect">
            <a:avLst/>
          </a:prstGeom>
        </p:spPr>
      </p:pic>
      <p:sp>
        <p:nvSpPr>
          <p:cNvPr id="7" name="TextBox 6">
            <a:extLst>
              <a:ext uri="{FF2B5EF4-FFF2-40B4-BE49-F238E27FC236}">
                <a16:creationId xmlns:a16="http://schemas.microsoft.com/office/drawing/2014/main" id="{96ED9E33-E812-474F-BEBE-3319EBA8E669}"/>
              </a:ext>
            </a:extLst>
          </p:cNvPr>
          <p:cNvSpPr txBox="1"/>
          <p:nvPr/>
        </p:nvSpPr>
        <p:spPr>
          <a:xfrm>
            <a:off x="609601" y="3963358"/>
            <a:ext cx="10896600" cy="2614562"/>
          </a:xfrm>
          <a:prstGeom prst="rect">
            <a:avLst/>
          </a:prstGeom>
          <a:noFill/>
        </p:spPr>
        <p:txBody>
          <a:bodyPr wrap="square" lIns="91440" tIns="45720" rIns="91440" bIns="45720" anchor="t">
            <a:spAutoFit/>
          </a:bodyPr>
          <a:lstStyle/>
          <a:p>
            <a:pPr marL="356235" indent="-356235" algn="just">
              <a:lnSpc>
                <a:spcPct val="85000"/>
              </a:lnSpc>
              <a:spcAft>
                <a:spcPts val="600"/>
              </a:spcAft>
              <a:buClr>
                <a:schemeClr val="accent2"/>
              </a:buClr>
              <a:buSzPct val="70000"/>
              <a:buFont typeface="Arial" pitchFamily="34" charset="0"/>
              <a:buChar char="►"/>
            </a:pPr>
            <a:r>
              <a:rPr lang="es-MX" sz="1400" b="1" dirty="0">
                <a:solidFill>
                  <a:schemeClr val="bg1"/>
                </a:solidFill>
                <a:latin typeface="EYInterstate Light" panose="02000506000000020004" pitchFamily="2" charset="0"/>
              </a:rPr>
              <a:t>América Latina </a:t>
            </a:r>
            <a:r>
              <a:rPr lang="es-MX" sz="1400" dirty="0">
                <a:solidFill>
                  <a:schemeClr val="bg1"/>
                </a:solidFill>
                <a:latin typeface="EYInterstate Light" panose="02000506000000020004" pitchFamily="2" charset="0"/>
              </a:rPr>
              <a:t>siguió siendo la principal región para la exploración -a pesar de un crecimiento inferior a la media del 29%-, atrayendo el 24% o US$2,660 millones, del presupuesto global. Las grandes empresas representaron el 56% o US$1,490 millones del presupuesto de la región, por debajo del máximo del 71% alcanzado en 2017. El presupuesto de las empresas juniors en América Latina aumentó un 43% hasta representar el 29% del total de la región, frente al 15% de 2017. El oro y el cobre fueron los principales objetivos, con un aumento del 25% en el oro para una cuota regional del 40% y del 21% en el cobre para una cuota del 34%.</a:t>
            </a:r>
            <a:endParaRPr lang="es-ES" dirty="0">
              <a:solidFill>
                <a:schemeClr val="bg1"/>
              </a:solidFill>
              <a:latin typeface="EYInterstate Light" panose="02000506000000020004" pitchFamily="2" charset="0"/>
            </a:endParaRPr>
          </a:p>
          <a:p>
            <a:pPr algn="just">
              <a:lnSpc>
                <a:spcPct val="85000"/>
              </a:lnSpc>
              <a:spcAft>
                <a:spcPts val="600"/>
              </a:spcAft>
              <a:buClr>
                <a:schemeClr val="accent2"/>
              </a:buClr>
              <a:buSzPct val="70000"/>
            </a:pPr>
            <a:endParaRPr lang="es-MX" sz="1400" dirty="0">
              <a:solidFill>
                <a:schemeClr val="bg1"/>
              </a:solidFill>
              <a:latin typeface="EYInterstate Light" panose="02000506000000020004" pitchFamily="2" charset="0"/>
            </a:endParaRPr>
          </a:p>
          <a:p>
            <a:pPr marL="356235" indent="-356235" algn="just">
              <a:lnSpc>
                <a:spcPct val="85000"/>
              </a:lnSpc>
              <a:spcAft>
                <a:spcPts val="600"/>
              </a:spcAft>
              <a:buClr>
                <a:schemeClr val="accent2"/>
              </a:buClr>
              <a:buSzPct val="70000"/>
              <a:buFont typeface="Arial" pitchFamily="34" charset="0"/>
              <a:buChar char="►"/>
            </a:pPr>
            <a:r>
              <a:rPr lang="es-MX" sz="1400" b="1" dirty="0">
                <a:solidFill>
                  <a:schemeClr val="bg1"/>
                </a:solidFill>
                <a:latin typeface="EYInterstate Light" panose="02000506000000020004" pitchFamily="2" charset="0"/>
              </a:rPr>
              <a:t>México</a:t>
            </a:r>
            <a:r>
              <a:rPr lang="es-MX" sz="1400" dirty="0">
                <a:solidFill>
                  <a:schemeClr val="bg1"/>
                </a:solidFill>
                <a:latin typeface="EYInterstate Light" panose="02000506000000020004" pitchFamily="2" charset="0"/>
              </a:rPr>
              <a:t> recuperó el título de primer destino de exploración de América Latina tras perder el primer puesto en 2014.  El presupuesto del país aumentó un 38%, hasta los US$619 millones, seguido de cerca por el líder de 2020, </a:t>
            </a:r>
            <a:r>
              <a:rPr lang="es-MX" sz="1400" b="1" dirty="0">
                <a:solidFill>
                  <a:schemeClr val="bg1"/>
                </a:solidFill>
                <a:latin typeface="EYInterstate Light" panose="02000506000000020004" pitchFamily="2" charset="0"/>
              </a:rPr>
              <a:t>Chile</a:t>
            </a:r>
            <a:r>
              <a:rPr lang="es-MX" sz="1400" dirty="0">
                <a:solidFill>
                  <a:schemeClr val="bg1"/>
                </a:solidFill>
                <a:latin typeface="EYInterstate Light" panose="02000506000000020004" pitchFamily="2" charset="0"/>
              </a:rPr>
              <a:t>, con 548 millones de dólares. Los otros países principales fueron</a:t>
            </a:r>
            <a:r>
              <a:rPr lang="es-MX" sz="1400" b="1" dirty="0">
                <a:solidFill>
                  <a:schemeClr val="bg1"/>
                </a:solidFill>
                <a:latin typeface="EYInterstate Light" panose="02000506000000020004" pitchFamily="2" charset="0"/>
              </a:rPr>
              <a:t> Perú, Brasil, Argentina, Ecuador y Colombia;</a:t>
            </a:r>
            <a:r>
              <a:rPr lang="es-MX" sz="1400" dirty="0">
                <a:solidFill>
                  <a:schemeClr val="bg1"/>
                </a:solidFill>
                <a:latin typeface="EYInterstate Light" panose="02000506000000020004" pitchFamily="2" charset="0"/>
              </a:rPr>
              <a:t> los siete países representaron el 92% o US$2.450 millones, del presupuesto total de la región.</a:t>
            </a:r>
            <a:endParaRPr lang="es-MX" sz="1400" dirty="0">
              <a:solidFill>
                <a:schemeClr val="bg1"/>
              </a:solidFill>
              <a:latin typeface="EYInterstate Light" panose="02000506000000020004" pitchFamily="2" charset="0"/>
              <a:cs typeface="Arial"/>
            </a:endParaRPr>
          </a:p>
          <a:p>
            <a:pPr algn="just"/>
            <a:endParaRPr lang="es-MX" dirty="0">
              <a:latin typeface="EYInterstate Light" panose="02000506000000020004" pitchFamily="2" charset="0"/>
            </a:endParaRPr>
          </a:p>
        </p:txBody>
      </p:sp>
    </p:spTree>
    <p:extLst>
      <p:ext uri="{BB962C8B-B14F-4D97-AF65-F5344CB8AC3E}">
        <p14:creationId xmlns:p14="http://schemas.microsoft.com/office/powerpoint/2010/main" val="3761357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2750" dirty="0">
                <a:latin typeface="EYInterstate Light"/>
                <a:cs typeface="Arial"/>
              </a:rPr>
              <a:t>Panorama para 2022</a:t>
            </a:r>
            <a:endParaRPr lang="es-ES" dirty="0"/>
          </a:p>
        </p:txBody>
      </p:sp>
      <p:sp>
        <p:nvSpPr>
          <p:cNvPr id="7" name="TextBox 6">
            <a:extLst>
              <a:ext uri="{FF2B5EF4-FFF2-40B4-BE49-F238E27FC236}">
                <a16:creationId xmlns:a16="http://schemas.microsoft.com/office/drawing/2014/main" id="{96ED9E33-E812-474F-BEBE-3319EBA8E669}"/>
              </a:ext>
            </a:extLst>
          </p:cNvPr>
          <p:cNvSpPr txBox="1"/>
          <p:nvPr/>
        </p:nvSpPr>
        <p:spPr>
          <a:xfrm>
            <a:off x="609601" y="3752534"/>
            <a:ext cx="10881511" cy="3105466"/>
          </a:xfrm>
          <a:prstGeom prst="rect">
            <a:avLst/>
          </a:prstGeom>
          <a:noFill/>
        </p:spPr>
        <p:txBody>
          <a:bodyPr wrap="square" lIns="91440" tIns="45720" rIns="91440" bIns="45720" anchor="t">
            <a:spAutoFit/>
          </a:bodyPr>
          <a:lstStyle/>
          <a:p>
            <a:pPr marL="356235" indent="-356235" algn="just">
              <a:lnSpc>
                <a:spcPct val="85000"/>
              </a:lnSpc>
              <a:spcAft>
                <a:spcPts val="600"/>
              </a:spcAft>
              <a:buClr>
                <a:schemeClr val="accent2"/>
              </a:buClr>
              <a:buSzPct val="70000"/>
              <a:buFont typeface="Arial" pitchFamily="34" charset="0"/>
              <a:buChar char="►"/>
            </a:pPr>
            <a:r>
              <a:rPr lang="es-MX" sz="1400" dirty="0">
                <a:solidFill>
                  <a:schemeClr val="bg1"/>
                </a:solidFill>
                <a:latin typeface="EYInterstate Light"/>
              </a:rPr>
              <a:t>El índice de actividad de actividad minera de S&amp;P Global </a:t>
            </a:r>
            <a:r>
              <a:rPr lang="es-MX" sz="1400" dirty="0" err="1">
                <a:solidFill>
                  <a:schemeClr val="bg1"/>
                </a:solidFill>
                <a:latin typeface="EYInterstate Light"/>
              </a:rPr>
              <a:t>Market</a:t>
            </a:r>
            <a:r>
              <a:rPr lang="es-MX" sz="1400">
                <a:solidFill>
                  <a:schemeClr val="bg1"/>
                </a:solidFill>
                <a:latin typeface="EYInterstate Light"/>
              </a:rPr>
              <a:t> </a:t>
            </a:r>
            <a:r>
              <a:rPr lang="es-MX" sz="1400" err="1">
                <a:solidFill>
                  <a:schemeClr val="bg1"/>
                </a:solidFill>
                <a:latin typeface="EYInterstate Light"/>
              </a:rPr>
              <a:t>Intelligence</a:t>
            </a:r>
            <a:r>
              <a:rPr lang="es-MX" sz="1400">
                <a:solidFill>
                  <a:schemeClr val="bg1"/>
                </a:solidFill>
                <a:latin typeface="EYInterstate Light"/>
              </a:rPr>
              <a:t>, o PAI (Pipeline </a:t>
            </a:r>
            <a:r>
              <a:rPr lang="en-US" sz="1400">
                <a:solidFill>
                  <a:schemeClr val="bg1"/>
                </a:solidFill>
                <a:latin typeface="EYInterstate Light"/>
              </a:rPr>
              <a:t>Activity Index)</a:t>
            </a:r>
            <a:r>
              <a:rPr lang="es-MX" sz="1400">
                <a:solidFill>
                  <a:schemeClr val="bg1"/>
                </a:solidFill>
                <a:latin typeface="EYInterstate Light"/>
              </a:rPr>
              <a:t>, descendió por cuarto mes consecutivo en julio, hasta un </a:t>
            </a:r>
            <a:r>
              <a:rPr lang="es-MX" sz="1400" b="1">
                <a:solidFill>
                  <a:schemeClr val="bg1"/>
                </a:solidFill>
                <a:latin typeface="EYInterstate Light"/>
              </a:rPr>
              <a:t>mínimo en 20 meses</a:t>
            </a:r>
            <a:r>
              <a:rPr lang="es-MX" sz="1400">
                <a:solidFill>
                  <a:schemeClr val="bg1"/>
                </a:solidFill>
                <a:latin typeface="EYInterstate Light"/>
              </a:rPr>
              <a:t>, disminuyendo un 16% a 109 de 130 de junio. Un aumento moderado en los indicadores positivos de los proyectos no compensó los notables descensos en los resultados de las perforaciones, los financiamientos significativos y los recursos iniciales. </a:t>
            </a:r>
            <a:endParaRPr lang="es-ES">
              <a:solidFill>
                <a:schemeClr val="bg1"/>
              </a:solidFill>
            </a:endParaRPr>
          </a:p>
          <a:p>
            <a:pPr marL="813435" lvl="1" indent="-356235" algn="just">
              <a:lnSpc>
                <a:spcPct val="85000"/>
              </a:lnSpc>
              <a:spcAft>
                <a:spcPts val="600"/>
              </a:spcAft>
              <a:buClr>
                <a:schemeClr val="accent2"/>
              </a:buClr>
              <a:buSzPct val="70000"/>
              <a:buFont typeface="Arial" pitchFamily="34" charset="0"/>
              <a:buChar char="►"/>
            </a:pPr>
            <a:endParaRPr lang="es-MX" sz="1400">
              <a:solidFill>
                <a:schemeClr val="bg1"/>
              </a:solidFill>
              <a:latin typeface="EYInterstate Light"/>
            </a:endParaRPr>
          </a:p>
          <a:p>
            <a:pPr marL="813435" lvl="1" indent="-356235" algn="just">
              <a:lnSpc>
                <a:spcPct val="85000"/>
              </a:lnSpc>
              <a:spcAft>
                <a:spcPts val="600"/>
              </a:spcAft>
              <a:buClr>
                <a:schemeClr val="accent2"/>
              </a:buClr>
              <a:buSzPct val="70000"/>
              <a:buFont typeface="Arial" pitchFamily="34" charset="0"/>
              <a:buChar char="►"/>
            </a:pPr>
            <a:r>
              <a:rPr lang="es-MX" sz="1400">
                <a:solidFill>
                  <a:schemeClr val="bg1"/>
                </a:solidFill>
                <a:latin typeface="EYInterstate Light"/>
              </a:rPr>
              <a:t>El PAI del oro cayó un 17% (nivel mínimo en 25 meses). </a:t>
            </a:r>
            <a:endParaRPr lang="es-MX">
              <a:solidFill>
                <a:schemeClr val="bg1"/>
              </a:solidFill>
              <a:latin typeface="Arial"/>
              <a:cs typeface="Arial"/>
            </a:endParaRPr>
          </a:p>
          <a:p>
            <a:pPr algn="just">
              <a:lnSpc>
                <a:spcPct val="85000"/>
              </a:lnSpc>
              <a:spcAft>
                <a:spcPts val="600"/>
              </a:spcAft>
              <a:buClr>
                <a:schemeClr val="accent2"/>
              </a:buClr>
              <a:buSzPct val="70000"/>
            </a:pPr>
            <a:endParaRPr lang="es-MX" sz="1400">
              <a:solidFill>
                <a:schemeClr val="bg1"/>
              </a:solidFill>
              <a:latin typeface="EYInterstate Light" panose="02000506000000020004" pitchFamily="2" charset="0"/>
            </a:endParaRPr>
          </a:p>
          <a:p>
            <a:pPr marL="356235" indent="-356235" algn="just">
              <a:lnSpc>
                <a:spcPct val="85000"/>
              </a:lnSpc>
              <a:spcAft>
                <a:spcPts val="600"/>
              </a:spcAft>
              <a:buClr>
                <a:schemeClr val="accent2"/>
              </a:buClr>
              <a:buSzPct val="70000"/>
              <a:buFont typeface="Arial" pitchFamily="34" charset="0"/>
              <a:buChar char="►"/>
            </a:pPr>
            <a:r>
              <a:rPr lang="es-MX" sz="1400">
                <a:solidFill>
                  <a:schemeClr val="bg1"/>
                </a:solidFill>
                <a:latin typeface="EYInterstate Light"/>
              </a:rPr>
              <a:t>El PAI mide el nivel y la dirección de la actividad general en la cadena de suministro de materias primas incorporando resultados de perforación significativos, anuncios de recursos iniciales, financiamientos significativos e hitos positivos de desarrollo de proyectos en un único índice comparable. </a:t>
            </a:r>
          </a:p>
          <a:p>
            <a:pPr algn="just">
              <a:lnSpc>
                <a:spcPct val="85000"/>
              </a:lnSpc>
              <a:spcAft>
                <a:spcPts val="600"/>
              </a:spcAft>
              <a:buClr>
                <a:schemeClr val="accent2"/>
              </a:buClr>
              <a:buSzPct val="70000"/>
            </a:pPr>
            <a:endParaRPr lang="es-MX" sz="1400">
              <a:solidFill>
                <a:schemeClr val="bg1"/>
              </a:solidFill>
              <a:latin typeface="EYInterstate Light" panose="02000506000000020004" pitchFamily="2" charset="0"/>
            </a:endParaRPr>
          </a:p>
          <a:p>
            <a:pPr algn="just">
              <a:lnSpc>
                <a:spcPct val="85000"/>
              </a:lnSpc>
              <a:spcAft>
                <a:spcPts val="600"/>
              </a:spcAft>
              <a:buClr>
                <a:schemeClr val="accent2"/>
              </a:buClr>
              <a:buSzPct val="70000"/>
            </a:pPr>
            <a:endParaRPr lang="es-MX" sz="1400" b="1">
              <a:solidFill>
                <a:schemeClr val="bg1"/>
              </a:solidFill>
              <a:latin typeface="EYInterstate Light" panose="02000506000000020004" pitchFamily="2" charset="0"/>
              <a:cs typeface="Arial"/>
            </a:endParaRPr>
          </a:p>
          <a:p>
            <a:pPr algn="just"/>
            <a:endParaRPr lang="es-MX">
              <a:latin typeface="EYInterstate Light" panose="02000506000000020004" pitchFamily="2" charset="0"/>
            </a:endParaRPr>
          </a:p>
        </p:txBody>
      </p:sp>
      <p:pic>
        <p:nvPicPr>
          <p:cNvPr id="3" name="Imagen 3" descr="Diagrama&#10;&#10;Descripción generada automáticamente">
            <a:extLst>
              <a:ext uri="{FF2B5EF4-FFF2-40B4-BE49-F238E27FC236}">
                <a16:creationId xmlns:a16="http://schemas.microsoft.com/office/drawing/2014/main" id="{62286D5A-054A-708C-A2FB-0A56D6BEFE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00961" y="1287224"/>
            <a:ext cx="7337380" cy="2191490"/>
          </a:xfrm>
          <a:prstGeom prst="rect">
            <a:avLst/>
          </a:prstGeom>
        </p:spPr>
      </p:pic>
    </p:spTree>
    <p:extLst>
      <p:ext uri="{BB962C8B-B14F-4D97-AF65-F5344CB8AC3E}">
        <p14:creationId xmlns:p14="http://schemas.microsoft.com/office/powerpoint/2010/main" val="127614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2750">
                <a:latin typeface="EYInterstate Light"/>
                <a:cs typeface="Arial"/>
              </a:rPr>
              <a:t>Panorama para 2022</a:t>
            </a:r>
            <a:endParaRPr lang="es-ES">
              <a:latin typeface="EYInterstate Light" panose="02000506000000020004" pitchFamily="2" charset="0"/>
            </a:endParaRPr>
          </a:p>
        </p:txBody>
      </p:sp>
      <p:sp>
        <p:nvSpPr>
          <p:cNvPr id="7" name="TextBox 6">
            <a:extLst>
              <a:ext uri="{FF2B5EF4-FFF2-40B4-BE49-F238E27FC236}">
                <a16:creationId xmlns:a16="http://schemas.microsoft.com/office/drawing/2014/main" id="{96ED9E33-E812-474F-BEBE-3319EBA8E669}"/>
              </a:ext>
            </a:extLst>
          </p:cNvPr>
          <p:cNvSpPr txBox="1"/>
          <p:nvPr/>
        </p:nvSpPr>
        <p:spPr>
          <a:xfrm>
            <a:off x="5837708" y="1438915"/>
            <a:ext cx="5702121" cy="5509200"/>
          </a:xfrm>
          <a:prstGeom prst="rect">
            <a:avLst/>
          </a:prstGeom>
          <a:noFill/>
        </p:spPr>
        <p:txBody>
          <a:bodyPr wrap="square" lIns="91440" tIns="45720" rIns="91440" bIns="45720" anchor="t">
            <a:spAutoFit/>
          </a:bodyPr>
          <a:lstStyle/>
          <a:p>
            <a:pPr algn="just">
              <a:buClr>
                <a:schemeClr val="accent2"/>
              </a:buClr>
              <a:buSzPct val="70000"/>
            </a:pPr>
            <a:r>
              <a:rPr lang="es-MX" sz="1400" b="1">
                <a:solidFill>
                  <a:schemeClr val="bg1"/>
                </a:solidFill>
                <a:latin typeface="EYInterstate Light"/>
              </a:rPr>
              <a:t>El Índice de Precios de Exploración alcanza su nivel más bajo en 20 meses </a:t>
            </a:r>
          </a:p>
          <a:p>
            <a:pPr algn="just"/>
            <a:endParaRPr lang="es-MX" sz="1400">
              <a:latin typeface="EYInterstate Light" panose="02000506000000020004" pitchFamily="2" charset="0"/>
              <a:ea typeface="+mn-lt"/>
              <a:cs typeface="+mn-lt"/>
            </a:endParaRPr>
          </a:p>
          <a:p>
            <a:pPr marL="356235" indent="-356235" algn="just">
              <a:lnSpc>
                <a:spcPct val="85000"/>
              </a:lnSpc>
              <a:spcAft>
                <a:spcPts val="600"/>
              </a:spcAft>
              <a:buClr>
                <a:schemeClr val="accent2"/>
              </a:buClr>
              <a:buSzPct val="70000"/>
              <a:buFont typeface="Arial" pitchFamily="34" charset="0"/>
              <a:buChar char="►"/>
            </a:pPr>
            <a:r>
              <a:rPr lang="es-MX" sz="1400">
                <a:solidFill>
                  <a:schemeClr val="bg1"/>
                </a:solidFill>
                <a:latin typeface="EYInterstate Light"/>
              </a:rPr>
              <a:t>Los precios de los metales disminuyeron por cuarto mes consecutivo en junio, lo que redujo el Índice de Precios de Exploración de </a:t>
            </a:r>
            <a:r>
              <a:rPr lang="es-MX" sz="1400" err="1">
                <a:solidFill>
                  <a:schemeClr val="bg1"/>
                </a:solidFill>
                <a:latin typeface="EYInterstate Light"/>
              </a:rPr>
              <a:t>Market</a:t>
            </a:r>
            <a:r>
              <a:rPr lang="es-MX" sz="1400">
                <a:solidFill>
                  <a:schemeClr val="bg1"/>
                </a:solidFill>
                <a:latin typeface="EYInterstate Light"/>
              </a:rPr>
              <a:t> </a:t>
            </a:r>
            <a:r>
              <a:rPr lang="es-MX" sz="1400" err="1">
                <a:solidFill>
                  <a:schemeClr val="bg1"/>
                </a:solidFill>
                <a:latin typeface="EYInterstate Light"/>
              </a:rPr>
              <a:t>Intelligence</a:t>
            </a:r>
            <a:r>
              <a:rPr lang="es-MX" sz="1400">
                <a:solidFill>
                  <a:schemeClr val="bg1"/>
                </a:solidFill>
                <a:latin typeface="EYInterstate Light"/>
              </a:rPr>
              <a:t> o EPI (</a:t>
            </a:r>
            <a:r>
              <a:rPr lang="es-MX" sz="1400" err="1">
                <a:solidFill>
                  <a:schemeClr val="bg1"/>
                </a:solidFill>
                <a:latin typeface="EYInterstate Light"/>
              </a:rPr>
              <a:t>Exploration</a:t>
            </a:r>
            <a:r>
              <a:rPr lang="es-MX" sz="1400">
                <a:solidFill>
                  <a:schemeClr val="bg1"/>
                </a:solidFill>
                <a:latin typeface="EYInterstate Light"/>
              </a:rPr>
              <a:t> Price </a:t>
            </a:r>
            <a:r>
              <a:rPr lang="es-MX" sz="1400" err="1">
                <a:solidFill>
                  <a:schemeClr val="bg1"/>
                </a:solidFill>
                <a:latin typeface="EYInterstate Light"/>
              </a:rPr>
              <a:t>Index</a:t>
            </a:r>
            <a:r>
              <a:rPr lang="es-MX" sz="1400">
                <a:solidFill>
                  <a:schemeClr val="bg1"/>
                </a:solidFill>
                <a:latin typeface="EYInterstate Light"/>
              </a:rPr>
              <a:t>), a 158 de 172 en junio. </a:t>
            </a:r>
          </a:p>
          <a:p>
            <a:pPr marL="356235" indent="-356235" algn="just">
              <a:lnSpc>
                <a:spcPct val="85000"/>
              </a:lnSpc>
              <a:spcAft>
                <a:spcPts val="600"/>
              </a:spcAft>
              <a:buClr>
                <a:schemeClr val="accent2"/>
              </a:buClr>
              <a:buSzPct val="70000"/>
              <a:buFont typeface="Arial" pitchFamily="34" charset="0"/>
              <a:buChar char="►"/>
            </a:pPr>
            <a:r>
              <a:rPr lang="es-MX" sz="1400">
                <a:solidFill>
                  <a:schemeClr val="bg1"/>
                </a:solidFill>
                <a:latin typeface="EYInterstate Light"/>
              </a:rPr>
              <a:t>Por tercer mes consecutivo, el precio indexado cayó para todos los </a:t>
            </a:r>
            <a:r>
              <a:rPr lang="es-MX" sz="1400" err="1">
                <a:solidFill>
                  <a:schemeClr val="bg1"/>
                </a:solidFill>
                <a:latin typeface="EYInterstate Light"/>
              </a:rPr>
              <a:t>commodities</a:t>
            </a:r>
            <a:r>
              <a:rPr lang="es-MX" sz="1400">
                <a:solidFill>
                  <a:schemeClr val="bg1"/>
                </a:solidFill>
                <a:latin typeface="EYInterstate Light"/>
              </a:rPr>
              <a:t> - oro, plata, platino, cobre, níquel, zinc, cobalto y molibdeno. </a:t>
            </a:r>
            <a:endParaRPr lang="es-MX">
              <a:solidFill>
                <a:schemeClr val="bg1"/>
              </a:solidFill>
            </a:endParaRPr>
          </a:p>
          <a:p>
            <a:pPr algn="just">
              <a:lnSpc>
                <a:spcPct val="85000"/>
              </a:lnSpc>
              <a:spcAft>
                <a:spcPts val="600"/>
              </a:spcAft>
              <a:buClr>
                <a:schemeClr val="accent2"/>
              </a:buClr>
              <a:buSzPct val="70000"/>
            </a:pPr>
            <a:endParaRPr lang="es-MX" sz="1400">
              <a:solidFill>
                <a:schemeClr val="bg1"/>
              </a:solidFill>
              <a:latin typeface="EYInterstate Light" panose="02000506000000020004" pitchFamily="2" charset="0"/>
            </a:endParaRPr>
          </a:p>
          <a:p>
            <a:pPr algn="just">
              <a:buClr>
                <a:schemeClr val="accent2"/>
              </a:buClr>
              <a:buSzPct val="70000"/>
            </a:pPr>
            <a:r>
              <a:rPr lang="es-MX" sz="1400" b="1">
                <a:solidFill>
                  <a:schemeClr val="bg1"/>
                </a:solidFill>
                <a:latin typeface="EYInterstate Light"/>
              </a:rPr>
              <a:t>Baja de las acciones por cuarto mes consecutivo </a:t>
            </a:r>
          </a:p>
          <a:p>
            <a:pPr marL="356235" indent="-356235" algn="just">
              <a:lnSpc>
                <a:spcPct val="85000"/>
              </a:lnSpc>
              <a:spcAft>
                <a:spcPts val="600"/>
              </a:spcAft>
              <a:buClr>
                <a:schemeClr val="accent2"/>
              </a:buClr>
              <a:buSzPct val="70000"/>
              <a:buFont typeface="Arial" pitchFamily="34" charset="0"/>
              <a:buChar char="►"/>
            </a:pPr>
            <a:endParaRPr lang="es-MX" sz="1400">
              <a:solidFill>
                <a:schemeClr val="bg1"/>
              </a:solidFill>
              <a:latin typeface="EYInterstate Light" panose="02000506000000020004" pitchFamily="2" charset="0"/>
            </a:endParaRPr>
          </a:p>
          <a:p>
            <a:pPr marL="356235" indent="-356235" algn="just">
              <a:lnSpc>
                <a:spcPct val="85000"/>
              </a:lnSpc>
              <a:spcAft>
                <a:spcPts val="600"/>
              </a:spcAft>
              <a:buClr>
                <a:schemeClr val="accent2"/>
              </a:buClr>
              <a:buSzPct val="70000"/>
              <a:buFont typeface="Arial" pitchFamily="34" charset="0"/>
              <a:buChar char="►"/>
            </a:pPr>
            <a:r>
              <a:rPr lang="es-MX" sz="1400">
                <a:solidFill>
                  <a:schemeClr val="bg1"/>
                </a:solidFill>
                <a:latin typeface="EYInterstate Light"/>
              </a:rPr>
              <a:t>Las acciones mineras siguieron cayendo desde el máximo histórico alcanzado en marzo, ya que el valor de mercado agregado de las empresas cotizadas del sector, basado en 2,404 firmas, descendió a 1.97 millón de millones de dólares en julio, frente al 1.99 millón de millones de dólares de junio. El valor de mercado agregado de las 100 principales empresas del sector también descendió ligeramente, hasta los 1.61 mil millones de dólares, frente a los 1.65 mil millones de junio. </a:t>
            </a:r>
          </a:p>
          <a:p>
            <a:pPr marL="356235" indent="-356235" algn="just">
              <a:lnSpc>
                <a:spcPct val="85000"/>
              </a:lnSpc>
              <a:spcAft>
                <a:spcPts val="600"/>
              </a:spcAft>
              <a:buClr>
                <a:schemeClr val="accent2"/>
              </a:buClr>
              <a:buSzPct val="70000"/>
              <a:buFont typeface="Arial" pitchFamily="34" charset="0"/>
              <a:buChar char="►"/>
            </a:pPr>
            <a:endParaRPr lang="es-MX" sz="1400">
              <a:solidFill>
                <a:schemeClr val="bg1"/>
              </a:solidFill>
              <a:latin typeface="EYInterstate Light" panose="02000506000000020004" pitchFamily="2" charset="0"/>
            </a:endParaRPr>
          </a:p>
          <a:p>
            <a:pPr algn="just">
              <a:lnSpc>
                <a:spcPct val="85000"/>
              </a:lnSpc>
              <a:spcAft>
                <a:spcPts val="600"/>
              </a:spcAft>
              <a:buClr>
                <a:schemeClr val="accent2"/>
              </a:buClr>
              <a:buSzPct val="70000"/>
            </a:pPr>
            <a:endParaRPr lang="es-MX" sz="1400">
              <a:solidFill>
                <a:schemeClr val="bg1"/>
              </a:solidFill>
              <a:latin typeface="EYInterstate Light" panose="02000506000000020004" pitchFamily="2" charset="0"/>
            </a:endParaRPr>
          </a:p>
          <a:p>
            <a:pPr algn="just">
              <a:lnSpc>
                <a:spcPct val="85000"/>
              </a:lnSpc>
              <a:spcAft>
                <a:spcPts val="600"/>
              </a:spcAft>
              <a:buClr>
                <a:schemeClr val="accent2"/>
              </a:buClr>
              <a:buSzPct val="70000"/>
            </a:pPr>
            <a:endParaRPr lang="es-MX" sz="1400" b="1">
              <a:solidFill>
                <a:schemeClr val="bg1"/>
              </a:solidFill>
              <a:latin typeface="EYInterstate Light" panose="02000506000000020004" pitchFamily="2" charset="0"/>
              <a:cs typeface="Arial"/>
            </a:endParaRPr>
          </a:p>
          <a:p>
            <a:pPr algn="just"/>
            <a:endParaRPr lang="es-MX">
              <a:latin typeface="EYInterstate Light" panose="02000506000000020004" pitchFamily="2" charset="0"/>
            </a:endParaRPr>
          </a:p>
        </p:txBody>
      </p:sp>
      <p:pic>
        <p:nvPicPr>
          <p:cNvPr id="4" name="Imagen 4" descr="Gráfico, Histograma&#10;&#10;Descripción generada automáticamente">
            <a:extLst>
              <a:ext uri="{FF2B5EF4-FFF2-40B4-BE49-F238E27FC236}">
                <a16:creationId xmlns:a16="http://schemas.microsoft.com/office/drawing/2014/main" id="{6DE6519E-0EB5-F2DB-09F4-77D7D17F3B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1442" y="1671131"/>
            <a:ext cx="5050664" cy="3749702"/>
          </a:xfrm>
          <a:prstGeom prst="rect">
            <a:avLst/>
          </a:prstGeom>
        </p:spPr>
      </p:pic>
    </p:spTree>
    <p:extLst>
      <p:ext uri="{BB962C8B-B14F-4D97-AF65-F5344CB8AC3E}">
        <p14:creationId xmlns:p14="http://schemas.microsoft.com/office/powerpoint/2010/main" val="306810490"/>
      </p:ext>
    </p:extLst>
  </p:cSld>
  <p:clrMapOvr>
    <a:masterClrMapping/>
  </p:clrMapOvr>
</p:sld>
</file>

<file path=ppt/theme/theme1.xml><?xml version="1.0" encoding="utf-8"?>
<a:theme xmlns:a="http://schemas.openxmlformats.org/drawingml/2006/main" name="EY widescreen presentation 2015 v1">
  <a:themeElements>
    <a:clrScheme name="Custom 2">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Y light projection">
  <a:themeElements>
    <a:clrScheme name="Custom 1">
      <a:dk1>
        <a:srgbClr val="000000"/>
      </a:dk1>
      <a:lt1>
        <a:srgbClr val="646464"/>
      </a:lt1>
      <a:dk2>
        <a:srgbClr val="FFFFFF"/>
      </a:dk2>
      <a:lt2>
        <a:srgbClr val="646464"/>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3.xml><?xml version="1.0" encoding="utf-8"?>
<a:theme xmlns:a="http://schemas.openxmlformats.org/drawingml/2006/main" name="EY dark print">
  <a:themeElements>
    <a:clrScheme name="Custom 2">
      <a:dk1>
        <a:srgbClr val="FFFFFF"/>
      </a:dk1>
      <a:lt1>
        <a:srgbClr val="FFFFFF"/>
      </a:lt1>
      <a:dk2>
        <a:srgbClr val="333333"/>
      </a:dk2>
      <a:lt2>
        <a:srgbClr val="FFE60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4.xml><?xml version="1.0" encoding="utf-8"?>
<a:theme xmlns:a="http://schemas.openxmlformats.org/drawingml/2006/main" name="EY dark projection">
  <a:themeElements>
    <a:clrScheme name="Custom 4">
      <a:dk1>
        <a:srgbClr val="FFFFFF"/>
      </a:dk1>
      <a:lt1>
        <a:srgbClr val="FFFFFF"/>
      </a:lt1>
      <a:dk2>
        <a:srgbClr val="333333"/>
      </a:dk2>
      <a:lt2>
        <a:srgbClr val="FFD20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5.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Global_EY_widescreen_presentation_2019_v1.4.pptx" id="{669A4694-7F8C-40EA-92E1-8E6D75010CAB}" vid="{974AC421-4F2E-46A5-9C01-6F171E240785}"/>
    </a:ext>
  </a:extLst>
</a:theme>
</file>

<file path=ppt/theme/theme6.xml><?xml version="1.0" encoding="utf-8"?>
<a:theme xmlns:a="http://schemas.openxmlformats.org/drawingml/2006/main" name="1_EY widescreen presentation 2015 v1">
  <a:themeElements>
    <a:clrScheme name="Custom 2">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7.xml><?xml version="1.0" encoding="utf-8"?>
<a:theme xmlns:a="http://schemas.openxmlformats.org/drawingml/2006/main" name="2_EY widescreen presentation 2015 v1">
  <a:themeElements>
    <a:clrScheme name="Custom 2">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8.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EY widescreen presentation 2015 v1</Template>
  <TotalTime>96</TotalTime>
  <Words>7528</Words>
  <Application>Microsoft Office PowerPoint</Application>
  <PresentationFormat>Panorámica</PresentationFormat>
  <Paragraphs>1316</Paragraphs>
  <Slides>49</Slides>
  <Notes>3</Notes>
  <HiddenSlides>0</HiddenSlides>
  <MMClips>0</MMClips>
  <ScaleCrop>false</ScaleCrop>
  <HeadingPairs>
    <vt:vector size="6" baseType="variant">
      <vt:variant>
        <vt:lpstr>Fuentes usadas</vt:lpstr>
      </vt:variant>
      <vt:variant>
        <vt:i4>6</vt:i4>
      </vt:variant>
      <vt:variant>
        <vt:lpstr>Tema</vt:lpstr>
      </vt:variant>
      <vt:variant>
        <vt:i4>8</vt:i4>
      </vt:variant>
      <vt:variant>
        <vt:lpstr>Títulos de diapositiva</vt:lpstr>
      </vt:variant>
      <vt:variant>
        <vt:i4>49</vt:i4>
      </vt:variant>
    </vt:vector>
  </HeadingPairs>
  <TitlesOfParts>
    <vt:vector size="63" baseType="lpstr">
      <vt:lpstr>Arial</vt:lpstr>
      <vt:lpstr>Calibri</vt:lpstr>
      <vt:lpstr>EYInterstate</vt:lpstr>
      <vt:lpstr>EYInterstate Light</vt:lpstr>
      <vt:lpstr>Georgia</vt:lpstr>
      <vt:lpstr>Wingdings</vt:lpstr>
      <vt:lpstr>EY widescreen presentation 2015 v1</vt:lpstr>
      <vt:lpstr>EY light projection</vt:lpstr>
      <vt:lpstr>EY dark print</vt:lpstr>
      <vt:lpstr>EY dark projection</vt:lpstr>
      <vt:lpstr>EY dark background</vt:lpstr>
      <vt:lpstr>1_EY widescreen presentation 2015 v1</vt:lpstr>
      <vt:lpstr>2_EY widescreen presentation 2015 v1</vt:lpstr>
      <vt:lpstr>EY dark background</vt:lpstr>
      <vt:lpstr>Actualización Tributaria en Países Mineros de LATAM  XXIV Seminario Fiscal de la Industria Minera 2022 </vt:lpstr>
      <vt:lpstr>Expositores</vt:lpstr>
      <vt:lpstr>Agenda</vt:lpstr>
      <vt:lpstr>TEMA 1</vt:lpstr>
      <vt:lpstr>Presupuesto global de exploración minera</vt:lpstr>
      <vt:lpstr>Presupuesto global de exploración minera</vt:lpstr>
      <vt:lpstr>Presupuesto global de exploración minera</vt:lpstr>
      <vt:lpstr>Panorama para 2022</vt:lpstr>
      <vt:lpstr>Panorama para 2022</vt:lpstr>
      <vt:lpstr>Panorama para 2022</vt:lpstr>
      <vt:lpstr>Clasificación mundial de la producción minera en 2021</vt:lpstr>
      <vt:lpstr>Ranking mundial de producción minera</vt:lpstr>
      <vt:lpstr>Presencia de grandes mineros en la región (2022)</vt:lpstr>
      <vt:lpstr>Presentación de PowerPoint</vt:lpstr>
      <vt:lpstr>Presentación de PowerPoint</vt:lpstr>
      <vt:lpstr>Presentación de PowerPoint</vt:lpstr>
      <vt:lpstr>Panorama político en LATAM</vt:lpstr>
      <vt:lpstr>TEMA 2</vt:lpstr>
      <vt:lpstr>Presentación de PowerPoint</vt:lpstr>
      <vt:lpstr>Presentación de PowerPoint</vt:lpstr>
      <vt:lpstr>Presentación de PowerPoint</vt:lpstr>
      <vt:lpstr>Presentación de PowerPoint</vt:lpstr>
      <vt:lpstr>Presentación de PowerPoint</vt:lpstr>
      <vt:lpstr>Presentación de PowerPoint</vt:lpstr>
      <vt:lpstr>TEMA 3</vt:lpstr>
      <vt:lpstr>Reforma Fiscal en Chile</vt:lpstr>
      <vt:lpstr>Reforma Fiscal en Chile</vt:lpstr>
      <vt:lpstr>Reforma Fiscal en Chile</vt:lpstr>
      <vt:lpstr>Reforma Fiscal en Colombia</vt:lpstr>
      <vt:lpstr>Reformas Fiscales en México </vt:lpstr>
      <vt:lpstr>Reformas Fiscales en Perú, Argentina y Brasil </vt:lpstr>
      <vt:lpstr>TEMA 4</vt:lpstr>
      <vt:lpstr>Tendencias internacionales: Chile</vt:lpstr>
      <vt:lpstr>Tendencias internacionales: Perú</vt:lpstr>
      <vt:lpstr>Tendencias internacionales: México </vt:lpstr>
      <vt:lpstr>Tendencias internacionales: México </vt:lpstr>
      <vt:lpstr>TEMA 5</vt:lpstr>
      <vt:lpstr>Chile</vt:lpstr>
      <vt:lpstr>México</vt:lpstr>
      <vt:lpstr>Perú</vt:lpstr>
      <vt:lpstr>Estudio sobre evasión en el sector de minería - UAdeC</vt:lpstr>
      <vt:lpstr>Estudio sobre evasión en el sector de minería - UAdeC</vt:lpstr>
      <vt:lpstr>Estudio sobre evasión en el sector de minería - UAdeC</vt:lpstr>
      <vt:lpstr>Estudio sobre evasión en el sector de minería - UAdeC</vt:lpstr>
      <vt:lpstr>Estudio sobre evasión en el sector de minería - UAdeC</vt:lpstr>
      <vt:lpstr>FMI Reporte de asistencia técnica – Propuestas para la reforma fiscal 2022 para el sector minero </vt:lpstr>
      <vt:lpstr>FMI Reporte de asistencia técnica – Propuestas para la reforma fiscal 2022 para el sector minero </vt:lpstr>
      <vt:lpstr>Tasas efectivas y Plan Maestro de Fiscalización </vt:lpstr>
      <vt:lpstr>Presentación de PowerPoint</vt:lpstr>
    </vt:vector>
  </TitlesOfParts>
  <Company>Ernst &amp; Young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 widescreen presentation</dc:title>
  <dc:creator>EY Chile</dc:creator>
  <cp:keywords>global; PowerPoint; Templates; ribbon; Branding Zone; branding; brand; office</cp:keywords>
  <cp:lastModifiedBy>ximena abitia rosas</cp:lastModifiedBy>
  <cp:revision>4</cp:revision>
  <cp:lastPrinted>2015-03-27T16:21:12Z</cp:lastPrinted>
  <dcterms:created xsi:type="dcterms:W3CDTF">2015-04-15T00:07:33Z</dcterms:created>
  <dcterms:modified xsi:type="dcterms:W3CDTF">2022-11-24T16:27:30Z</dcterms:modified>
  <cp:contentStatus>Approved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ppReportDate">
    <vt:lpwstr/>
  </property>
  <property fmtid="{D5CDD505-2E9C-101B-9397-08002B2CF9AE}" pid="3" name="WppReportVersion">
    <vt:lpwstr>Version 1.0</vt:lpwstr>
  </property>
  <property fmtid="{D5CDD505-2E9C-101B-9397-08002B2CF9AE}" pid="4" name="WppReportDraft">
    <vt:lpwstr>(Draft)</vt:lpwstr>
  </property>
  <property fmtid="{D5CDD505-2E9C-101B-9397-08002B2CF9AE}" pid="5" name="WppReportCurrencySymbol">
    <vt:lpwstr>$</vt:lpwstr>
  </property>
  <property fmtid="{D5CDD505-2E9C-101B-9397-08002B2CF9AE}" pid="6" name="WppReportDashboardTitleText">
    <vt:lpwstr>Dashboard</vt:lpwstr>
  </property>
  <property fmtid="{D5CDD505-2E9C-101B-9397-08002B2CF9AE}" pid="7" name="WppReportShortPageNumberFormat">
    <vt:lpwstr>Page &lt;#&gt;</vt:lpwstr>
  </property>
  <property fmtid="{D5CDD505-2E9C-101B-9397-08002B2CF9AE}" pid="8" name="WppReportLongPageNumberFormat">
    <vt:lpwstr>Page &lt;#&gt; of &lt;PageCount&gt;</vt:lpwstr>
  </property>
  <property fmtid="{D5CDD505-2E9C-101B-9397-08002B2CF9AE}" pid="9" name="WppReportTocTitleText">
    <vt:lpwstr>Table of contents</vt:lpwstr>
  </property>
  <property fmtid="{D5CDD505-2E9C-101B-9397-08002B2CF9AE}" pid="10" name="WppReportIsTocUpdateRecommended">
    <vt:bool>true</vt:bool>
  </property>
  <property fmtid="{D5CDD505-2E9C-101B-9397-08002B2CF9AE}" pid="11" name="WppReportPropertiesLastWrittenToDocument">
    <vt:filetime>2022-11-08T05:24:13Z</vt:filetime>
  </property>
</Properties>
</file>