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theme/theme6.xml" ContentType="application/vnd.openxmlformats-officedocument.theme+xml"/>
  <Override PartName="/ppt/slideLayouts/slideLayout8.xml" ContentType="application/vnd.openxmlformats-officedocument.presentationml.slideLayout+xml"/>
  <Override PartName="/ppt/theme/theme7.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82" r:id="rId2"/>
    <p:sldMasterId id="2147483684" r:id="rId3"/>
    <p:sldMasterId id="2147483667" r:id="rId4"/>
    <p:sldMasterId id="2147483703" r:id="rId5"/>
    <p:sldMasterId id="2147483705" r:id="rId6"/>
    <p:sldMasterId id="2147483707" r:id="rId7"/>
    <p:sldMasterId id="2147483708" r:id="rId8"/>
  </p:sldMasterIdLst>
  <p:sldIdLst>
    <p:sldId id="256" r:id="rId9"/>
    <p:sldId id="325" r:id="rId10"/>
    <p:sldId id="326" r:id="rId11"/>
    <p:sldId id="337" r:id="rId12"/>
    <p:sldId id="338" r:id="rId13"/>
    <p:sldId id="329" r:id="rId14"/>
    <p:sldId id="330" r:id="rId15"/>
    <p:sldId id="331" r:id="rId16"/>
    <p:sldId id="332" r:id="rId17"/>
    <p:sldId id="333" r:id="rId18"/>
    <p:sldId id="334" r:id="rId19"/>
    <p:sldId id="339" r:id="rId20"/>
    <p:sldId id="344" r:id="rId21"/>
    <p:sldId id="340" r:id="rId22"/>
    <p:sldId id="341" r:id="rId23"/>
    <p:sldId id="345" r:id="rId24"/>
    <p:sldId id="346" r:id="rId25"/>
    <p:sldId id="347" r:id="rId26"/>
    <p:sldId id="348" r:id="rId27"/>
    <p:sldId id="349" r:id="rId28"/>
    <p:sldId id="350" r:id="rId29"/>
    <p:sldId id="351" r:id="rId30"/>
    <p:sldId id="357" r:id="rId31"/>
    <p:sldId id="358" r:id="rId32"/>
    <p:sldId id="352" r:id="rId33"/>
    <p:sldId id="353" r:id="rId34"/>
    <p:sldId id="354" r:id="rId35"/>
    <p:sldId id="355" r:id="rId36"/>
    <p:sldId id="356" r:id="rId37"/>
    <p:sldId id="359" r:id="rId38"/>
    <p:sldId id="360" r:id="rId39"/>
    <p:sldId id="361" r:id="rId40"/>
    <p:sldId id="336" r:id="rId4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bel.gutierrez" initials="i" lastIdx="1" clrIdx="0">
    <p:extLst>
      <p:ext uri="{19B8F6BF-5375-455C-9EA6-DF929625EA0E}">
        <p15:presenceInfo xmlns:p15="http://schemas.microsoft.com/office/powerpoint/2012/main" userId="isabel.gutierre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autoAdjust="0"/>
    <p:restoredTop sz="94660"/>
  </p:normalViewPr>
  <p:slideViewPr>
    <p:cSldViewPr snapToGrid="0">
      <p:cViewPr varScale="1">
        <p:scale>
          <a:sx n="79" d="100"/>
          <a:sy n="79"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commentAuthors" Target="commentAuthor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presProps" Target="presProp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tableStyles" Target="tableStyles.xml"/><Relationship Id="rId20" Type="http://schemas.openxmlformats.org/officeDocument/2006/relationships/slide" Target="slides/slide12.xml"/><Relationship Id="rId41"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7BB3DE-FAAF-46A5-80E9-D152E744A918}"/>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42FD8F34-5DC0-496B-B14D-819AF8C9EE89}"/>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Tree>
    <p:extLst>
      <p:ext uri="{BB962C8B-B14F-4D97-AF65-F5344CB8AC3E}">
        <p14:creationId xmlns:p14="http://schemas.microsoft.com/office/powerpoint/2010/main" val="3996899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690883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FF2334-F57C-427E-B726-04F96C6773E4}"/>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MX"/>
          </a:p>
        </p:txBody>
      </p:sp>
    </p:spTree>
    <p:extLst>
      <p:ext uri="{BB962C8B-B14F-4D97-AF65-F5344CB8AC3E}">
        <p14:creationId xmlns:p14="http://schemas.microsoft.com/office/powerpoint/2010/main" val="1723967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974403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44571C-BA44-4473-BADC-F2CBB8E9096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EE127434-0796-4269-937E-00E58FC2C3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52423421-639A-4FB4-B734-D76794BBC5F8}"/>
              </a:ext>
            </a:extLst>
          </p:cNvPr>
          <p:cNvSpPr>
            <a:spLocks noGrp="1"/>
          </p:cNvSpPr>
          <p:nvPr>
            <p:ph type="dt" sz="half" idx="10"/>
          </p:nvPr>
        </p:nvSpPr>
        <p:spPr/>
        <p:txBody>
          <a:bodyPr/>
          <a:lstStyle/>
          <a:p>
            <a:fld id="{13799C35-0B18-43B0-9038-4EB0E9DA3083}" type="datetimeFigureOut">
              <a:rPr lang="es-MX" smtClean="0"/>
              <a:t>10/11/2022</a:t>
            </a:fld>
            <a:endParaRPr lang="es-MX"/>
          </a:p>
        </p:txBody>
      </p:sp>
      <p:sp>
        <p:nvSpPr>
          <p:cNvPr id="5" name="Marcador de pie de página 4">
            <a:extLst>
              <a:ext uri="{FF2B5EF4-FFF2-40B4-BE49-F238E27FC236}">
                <a16:creationId xmlns:a16="http://schemas.microsoft.com/office/drawing/2014/main" id="{238EE72B-2725-49FF-BBA7-13839EC2EA8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207C61F-003F-4831-B01B-C38C15F5B5DD}"/>
              </a:ext>
            </a:extLst>
          </p:cNvPr>
          <p:cNvSpPr>
            <a:spLocks noGrp="1"/>
          </p:cNvSpPr>
          <p:nvPr>
            <p:ph type="sldNum" sz="quarter" idx="12"/>
          </p:nvPr>
        </p:nvSpPr>
        <p:spPr/>
        <p:txBody>
          <a:bodyPr/>
          <a:lstStyle/>
          <a:p>
            <a:fld id="{B574F77D-E02A-4709-8742-21EDF3409C66}" type="slidenum">
              <a:rPr lang="es-MX" smtClean="0"/>
              <a:t>‹Nº›</a:t>
            </a:fld>
            <a:endParaRPr lang="es-MX"/>
          </a:p>
        </p:txBody>
      </p:sp>
    </p:spTree>
    <p:extLst>
      <p:ext uri="{BB962C8B-B14F-4D97-AF65-F5344CB8AC3E}">
        <p14:creationId xmlns:p14="http://schemas.microsoft.com/office/powerpoint/2010/main" val="2789826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BF887A-308F-4340-B356-A7C170DC0377}"/>
              </a:ext>
            </a:extLst>
          </p:cNvPr>
          <p:cNvSpPr>
            <a:spLocks noGrp="1"/>
          </p:cNvSpPr>
          <p:nvPr>
            <p:ph type="title"/>
          </p:nvPr>
        </p:nvSpPr>
        <p:spPr>
          <a:xfrm>
            <a:off x="838200" y="2074507"/>
            <a:ext cx="10515600" cy="1325563"/>
          </a:xfrm>
          <a:prstGeom prst="rect">
            <a:avLst/>
          </a:prstGeom>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4B88BF7-DC19-46D2-94A3-1DD17AF55835}"/>
              </a:ext>
            </a:extLst>
          </p:cNvPr>
          <p:cNvSpPr>
            <a:spLocks noGrp="1"/>
          </p:cNvSpPr>
          <p:nvPr>
            <p:ph type="dt" sz="half" idx="10"/>
          </p:nvPr>
        </p:nvSpPr>
        <p:spPr>
          <a:xfrm>
            <a:off x="838200" y="6356350"/>
            <a:ext cx="2743200" cy="365125"/>
          </a:xfrm>
          <a:prstGeom prst="rect">
            <a:avLst/>
          </a:prstGeom>
        </p:spPr>
        <p:txBody>
          <a:bodyPr/>
          <a:lstStyle/>
          <a:p>
            <a:fld id="{8C1BD7F5-5FEB-4577-AA48-7572F1B7A374}" type="datetimeFigureOut">
              <a:rPr lang="es-MX" smtClean="0"/>
              <a:t>10/11/2022</a:t>
            </a:fld>
            <a:endParaRPr lang="es-MX"/>
          </a:p>
        </p:txBody>
      </p:sp>
      <p:sp>
        <p:nvSpPr>
          <p:cNvPr id="4" name="Marcador de pie de página 3">
            <a:extLst>
              <a:ext uri="{FF2B5EF4-FFF2-40B4-BE49-F238E27FC236}">
                <a16:creationId xmlns:a16="http://schemas.microsoft.com/office/drawing/2014/main" id="{E98CCA26-F96E-4914-9848-BAA7CF5BA416}"/>
              </a:ext>
            </a:extLst>
          </p:cNvPr>
          <p:cNvSpPr>
            <a:spLocks noGrp="1"/>
          </p:cNvSpPr>
          <p:nvPr>
            <p:ph type="ftr" sz="quarter" idx="11"/>
          </p:nvPr>
        </p:nvSpPr>
        <p:spPr>
          <a:xfrm>
            <a:off x="4038600" y="6356350"/>
            <a:ext cx="4114800" cy="365125"/>
          </a:xfrm>
          <a:prstGeom prst="rect">
            <a:avLst/>
          </a:prstGeom>
        </p:spPr>
        <p:txBody>
          <a:bodyPr/>
          <a:lstStyle/>
          <a:p>
            <a:endParaRPr lang="es-MX"/>
          </a:p>
        </p:txBody>
      </p:sp>
      <p:sp>
        <p:nvSpPr>
          <p:cNvPr id="5" name="Marcador de número de diapositiva 4">
            <a:extLst>
              <a:ext uri="{FF2B5EF4-FFF2-40B4-BE49-F238E27FC236}">
                <a16:creationId xmlns:a16="http://schemas.microsoft.com/office/drawing/2014/main" id="{0ECF720D-3320-4B0B-B4E0-1C9423582AB0}"/>
              </a:ext>
            </a:extLst>
          </p:cNvPr>
          <p:cNvSpPr>
            <a:spLocks noGrp="1"/>
          </p:cNvSpPr>
          <p:nvPr>
            <p:ph type="sldNum" sz="quarter" idx="12"/>
          </p:nvPr>
        </p:nvSpPr>
        <p:spPr>
          <a:xfrm>
            <a:off x="8610600" y="6356350"/>
            <a:ext cx="2743200" cy="365125"/>
          </a:xfrm>
          <a:prstGeom prst="rect">
            <a:avLst/>
          </a:prstGeom>
        </p:spPr>
        <p:txBody>
          <a:bodyPr/>
          <a:lstStyle/>
          <a:p>
            <a:fld id="{37DA05B9-39B7-4A90-B212-1D15D9EE056A}" type="slidenum">
              <a:rPr lang="es-MX" smtClean="0"/>
              <a:t>‹Nº›</a:t>
            </a:fld>
            <a:endParaRPr lang="es-MX"/>
          </a:p>
        </p:txBody>
      </p:sp>
    </p:spTree>
    <p:extLst>
      <p:ext uri="{BB962C8B-B14F-4D97-AF65-F5344CB8AC3E}">
        <p14:creationId xmlns:p14="http://schemas.microsoft.com/office/powerpoint/2010/main" val="3838340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9AFA96-39EA-4207-BD6B-A0B51C2155E2}"/>
              </a:ext>
            </a:extLst>
          </p:cNvPr>
          <p:cNvSpPr>
            <a:spLocks noGrp="1"/>
          </p:cNvSpPr>
          <p:nvPr>
            <p:ph type="title"/>
          </p:nvPr>
        </p:nvSpPr>
        <p:spPr>
          <a:xfrm>
            <a:off x="838200" y="2074507"/>
            <a:ext cx="10515600" cy="1325563"/>
          </a:xfrm>
          <a:prstGeom prst="rect">
            <a:avLst/>
          </a:prstGeom>
        </p:spPr>
        <p:txBody>
          <a:bodyPr/>
          <a:lstStyle/>
          <a:p>
            <a:r>
              <a:rPr lang="es-ES"/>
              <a:t>Haga clic para modificar el estilo de título del patrón</a:t>
            </a:r>
            <a:endParaRPr lang="es-MX"/>
          </a:p>
        </p:txBody>
      </p:sp>
    </p:spTree>
    <p:extLst>
      <p:ext uri="{BB962C8B-B14F-4D97-AF65-F5344CB8AC3E}">
        <p14:creationId xmlns:p14="http://schemas.microsoft.com/office/powerpoint/2010/main" val="100210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BF6596-69E2-46B6-9C71-742E7594B160}"/>
              </a:ext>
            </a:extLst>
          </p:cNvPr>
          <p:cNvSpPr>
            <a:spLocks noGrp="1"/>
          </p:cNvSpPr>
          <p:nvPr>
            <p:ph type="title"/>
          </p:nvPr>
        </p:nvSpPr>
        <p:spPr>
          <a:xfrm>
            <a:off x="838200" y="2074507"/>
            <a:ext cx="10515600" cy="1325563"/>
          </a:xfrm>
          <a:prstGeom prst="rect">
            <a:avLst/>
          </a:prstGeom>
        </p:spPr>
        <p:txBody>
          <a:bodyPr/>
          <a:lstStyle/>
          <a:p>
            <a:r>
              <a:rPr lang="es-ES"/>
              <a:t>Haga clic para modificar el estilo de título del patrón</a:t>
            </a:r>
            <a:endParaRPr lang="es-MX"/>
          </a:p>
        </p:txBody>
      </p:sp>
    </p:spTree>
    <p:extLst>
      <p:ext uri="{BB962C8B-B14F-4D97-AF65-F5344CB8AC3E}">
        <p14:creationId xmlns:p14="http://schemas.microsoft.com/office/powerpoint/2010/main" val="391669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FF2334-F57C-427E-B726-04F96C6773E4}"/>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MX"/>
          </a:p>
        </p:txBody>
      </p:sp>
    </p:spTree>
    <p:extLst>
      <p:ext uri="{BB962C8B-B14F-4D97-AF65-F5344CB8AC3E}">
        <p14:creationId xmlns:p14="http://schemas.microsoft.com/office/powerpoint/2010/main" val="417701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40089-A35D-4DD1-A9CE-0078E38FF5F7}"/>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MX"/>
          </a:p>
        </p:txBody>
      </p:sp>
    </p:spTree>
    <p:extLst>
      <p:ext uri="{BB962C8B-B14F-4D97-AF65-F5344CB8AC3E}">
        <p14:creationId xmlns:p14="http://schemas.microsoft.com/office/powerpoint/2010/main" val="35810892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5.xml"/><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6.xml"/><Relationship Id="rId1" Type="http://schemas.openxmlformats.org/officeDocument/2006/relationships/slideLayout" Target="../slideLayouts/slideLayout7.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theme" Target="../theme/theme7.xml"/><Relationship Id="rId1" Type="http://schemas.openxmlformats.org/officeDocument/2006/relationships/slideLayout" Target="../slideLayouts/slideLayout8.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5.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upo 6">
            <a:extLst>
              <a:ext uri="{FF2B5EF4-FFF2-40B4-BE49-F238E27FC236}">
                <a16:creationId xmlns:a16="http://schemas.microsoft.com/office/drawing/2014/main" id="{935949A4-0BF0-43D0-8C77-1767CD2D8D39}"/>
              </a:ext>
            </a:extLst>
          </p:cNvPr>
          <p:cNvGrpSpPr/>
          <p:nvPr userDrawn="1"/>
        </p:nvGrpSpPr>
        <p:grpSpPr>
          <a:xfrm>
            <a:off x="0" y="80210"/>
            <a:ext cx="12192000" cy="6713623"/>
            <a:chOff x="0" y="80161"/>
            <a:chExt cx="18091610" cy="10233662"/>
          </a:xfrm>
        </p:grpSpPr>
        <p:sp>
          <p:nvSpPr>
            <p:cNvPr id="8" name="object 2">
              <a:extLst>
                <a:ext uri="{FF2B5EF4-FFF2-40B4-BE49-F238E27FC236}">
                  <a16:creationId xmlns:a16="http://schemas.microsoft.com/office/drawing/2014/main" id="{288AF29B-42F4-427B-8BF0-EAB7CEDE0C24}"/>
                </a:ext>
              </a:extLst>
            </p:cNvPr>
            <p:cNvSpPr/>
            <p:nvPr/>
          </p:nvSpPr>
          <p:spPr>
            <a:xfrm>
              <a:off x="685800" y="576262"/>
              <a:ext cx="8067675" cy="0"/>
            </a:xfrm>
            <a:custGeom>
              <a:avLst/>
              <a:gdLst/>
              <a:ahLst/>
              <a:cxnLst/>
              <a:rect l="l" t="t" r="r" b="b"/>
              <a:pathLst>
                <a:path w="8067675">
                  <a:moveTo>
                    <a:pt x="0" y="0"/>
                  </a:moveTo>
                  <a:lnTo>
                    <a:pt x="8067674" y="0"/>
                  </a:lnTo>
                </a:path>
              </a:pathLst>
            </a:custGeom>
            <a:ln w="47624">
              <a:solidFill>
                <a:srgbClr val="FD730E"/>
              </a:solidFill>
            </a:ln>
          </p:spPr>
          <p:txBody>
            <a:bodyPr wrap="square" lIns="0" tIns="0" rIns="0" bIns="0" rtlCol="0"/>
            <a:lstStyle/>
            <a:p>
              <a:endParaRPr/>
            </a:p>
          </p:txBody>
        </p:sp>
        <p:sp>
          <p:nvSpPr>
            <p:cNvPr id="9" name="object 3">
              <a:extLst>
                <a:ext uri="{FF2B5EF4-FFF2-40B4-BE49-F238E27FC236}">
                  <a16:creationId xmlns:a16="http://schemas.microsoft.com/office/drawing/2014/main" id="{F67EED41-A596-461D-B376-C157A35100CE}"/>
                </a:ext>
              </a:extLst>
            </p:cNvPr>
            <p:cNvSpPr/>
            <p:nvPr/>
          </p:nvSpPr>
          <p:spPr>
            <a:xfrm>
              <a:off x="9429749" y="9520237"/>
              <a:ext cx="8115300" cy="0"/>
            </a:xfrm>
            <a:custGeom>
              <a:avLst/>
              <a:gdLst/>
              <a:ahLst/>
              <a:cxnLst/>
              <a:rect l="l" t="t" r="r" b="b"/>
              <a:pathLst>
                <a:path w="8115300">
                  <a:moveTo>
                    <a:pt x="0" y="0"/>
                  </a:moveTo>
                  <a:lnTo>
                    <a:pt x="8115299" y="0"/>
                  </a:lnTo>
                </a:path>
              </a:pathLst>
            </a:custGeom>
            <a:ln w="47624">
              <a:solidFill>
                <a:srgbClr val="FD730E"/>
              </a:solidFill>
            </a:ln>
          </p:spPr>
          <p:txBody>
            <a:bodyPr wrap="square" lIns="0" tIns="0" rIns="0" bIns="0" rtlCol="0"/>
            <a:lstStyle/>
            <a:p>
              <a:endParaRPr/>
            </a:p>
          </p:txBody>
        </p:sp>
        <p:sp>
          <p:nvSpPr>
            <p:cNvPr id="10" name="object 4">
              <a:extLst>
                <a:ext uri="{FF2B5EF4-FFF2-40B4-BE49-F238E27FC236}">
                  <a16:creationId xmlns:a16="http://schemas.microsoft.com/office/drawing/2014/main" id="{0DB45833-3F60-4298-B8B9-A0F81B425CCC}"/>
                </a:ext>
              </a:extLst>
            </p:cNvPr>
            <p:cNvSpPr/>
            <p:nvPr/>
          </p:nvSpPr>
          <p:spPr>
            <a:xfrm>
              <a:off x="719120" y="589915"/>
              <a:ext cx="0" cy="2115185"/>
            </a:xfrm>
            <a:custGeom>
              <a:avLst/>
              <a:gdLst/>
              <a:ahLst/>
              <a:cxnLst/>
              <a:rect l="l" t="t" r="r" b="b"/>
              <a:pathLst>
                <a:path h="2115185">
                  <a:moveTo>
                    <a:pt x="0" y="0"/>
                  </a:moveTo>
                  <a:lnTo>
                    <a:pt x="0" y="2114570"/>
                  </a:lnTo>
                </a:path>
              </a:pathLst>
            </a:custGeom>
            <a:ln w="47638">
              <a:solidFill>
                <a:srgbClr val="FD730E"/>
              </a:solidFill>
            </a:ln>
          </p:spPr>
          <p:txBody>
            <a:bodyPr wrap="square" lIns="0" tIns="0" rIns="0" bIns="0" rtlCol="0"/>
            <a:lstStyle/>
            <a:p>
              <a:endParaRPr/>
            </a:p>
          </p:txBody>
        </p:sp>
        <p:sp>
          <p:nvSpPr>
            <p:cNvPr id="11" name="object 5">
              <a:extLst>
                <a:ext uri="{FF2B5EF4-FFF2-40B4-BE49-F238E27FC236}">
                  <a16:creationId xmlns:a16="http://schemas.microsoft.com/office/drawing/2014/main" id="{95502E30-4CB2-476D-8FA5-C31965434CBD}"/>
                </a:ext>
              </a:extLst>
            </p:cNvPr>
            <p:cNvSpPr/>
            <p:nvPr/>
          </p:nvSpPr>
          <p:spPr>
            <a:xfrm>
              <a:off x="17521220" y="7334828"/>
              <a:ext cx="0" cy="2162810"/>
            </a:xfrm>
            <a:custGeom>
              <a:avLst/>
              <a:gdLst/>
              <a:ahLst/>
              <a:cxnLst/>
              <a:rect l="l" t="t" r="r" b="b"/>
              <a:pathLst>
                <a:path h="2162809">
                  <a:moveTo>
                    <a:pt x="0" y="0"/>
                  </a:moveTo>
                  <a:lnTo>
                    <a:pt x="0" y="2162208"/>
                  </a:lnTo>
                </a:path>
              </a:pathLst>
            </a:custGeom>
            <a:ln w="47638">
              <a:solidFill>
                <a:srgbClr val="FD730E"/>
              </a:solidFill>
            </a:ln>
          </p:spPr>
          <p:txBody>
            <a:bodyPr wrap="square" lIns="0" tIns="0" rIns="0" bIns="0" rtlCol="0"/>
            <a:lstStyle/>
            <a:p>
              <a:endParaRPr/>
            </a:p>
          </p:txBody>
        </p:sp>
        <p:pic>
          <p:nvPicPr>
            <p:cNvPr id="12" name="object 6">
              <a:extLst>
                <a:ext uri="{FF2B5EF4-FFF2-40B4-BE49-F238E27FC236}">
                  <a16:creationId xmlns:a16="http://schemas.microsoft.com/office/drawing/2014/main" id="{7DD69A73-E8B6-448F-97B6-3F29CE3CAC3D}"/>
                </a:ext>
              </a:extLst>
            </p:cNvPr>
            <p:cNvPicPr/>
            <p:nvPr/>
          </p:nvPicPr>
          <p:blipFill>
            <a:blip r:embed="rId5" cstate="print"/>
            <a:stretch>
              <a:fillRect/>
            </a:stretch>
          </p:blipFill>
          <p:spPr>
            <a:xfrm>
              <a:off x="12723662" y="80161"/>
              <a:ext cx="5367948" cy="2011317"/>
            </a:xfrm>
            <a:prstGeom prst="rect">
              <a:avLst/>
            </a:prstGeom>
          </p:spPr>
        </p:pic>
        <p:grpSp>
          <p:nvGrpSpPr>
            <p:cNvPr id="13" name="object 7">
              <a:extLst>
                <a:ext uri="{FF2B5EF4-FFF2-40B4-BE49-F238E27FC236}">
                  <a16:creationId xmlns:a16="http://schemas.microsoft.com/office/drawing/2014/main" id="{0A58DD06-9BCB-4F83-8D42-AD66099EF623}"/>
                </a:ext>
              </a:extLst>
            </p:cNvPr>
            <p:cNvGrpSpPr/>
            <p:nvPr/>
          </p:nvGrpSpPr>
          <p:grpSpPr>
            <a:xfrm>
              <a:off x="0" y="9689308"/>
              <a:ext cx="9432197" cy="624515"/>
              <a:chOff x="0" y="9689308"/>
              <a:chExt cx="9432197" cy="624515"/>
            </a:xfrm>
          </p:grpSpPr>
          <p:sp>
            <p:nvSpPr>
              <p:cNvPr id="14" name="object 8">
                <a:extLst>
                  <a:ext uri="{FF2B5EF4-FFF2-40B4-BE49-F238E27FC236}">
                    <a16:creationId xmlns:a16="http://schemas.microsoft.com/office/drawing/2014/main" id="{4F318CF8-AE70-4EAC-A58C-8FFDC251A338}"/>
                  </a:ext>
                </a:extLst>
              </p:cNvPr>
              <p:cNvSpPr/>
              <p:nvPr/>
            </p:nvSpPr>
            <p:spPr>
              <a:xfrm>
                <a:off x="0" y="9994109"/>
                <a:ext cx="9432197" cy="319714"/>
              </a:xfrm>
              <a:custGeom>
                <a:avLst/>
                <a:gdLst/>
                <a:ahLst/>
                <a:cxnLst/>
                <a:rect l="l" t="t" r="r" b="b"/>
                <a:pathLst>
                  <a:path w="5067300" h="294640">
                    <a:moveTo>
                      <a:pt x="0" y="294067"/>
                    </a:moveTo>
                    <a:lnTo>
                      <a:pt x="5067104" y="294067"/>
                    </a:lnTo>
                    <a:lnTo>
                      <a:pt x="5067104" y="0"/>
                    </a:lnTo>
                    <a:lnTo>
                      <a:pt x="0" y="0"/>
                    </a:lnTo>
                    <a:lnTo>
                      <a:pt x="0" y="294067"/>
                    </a:lnTo>
                    <a:close/>
                  </a:path>
                </a:pathLst>
              </a:custGeom>
              <a:solidFill>
                <a:srgbClr val="666566"/>
              </a:solidFill>
            </p:spPr>
            <p:txBody>
              <a:bodyPr wrap="square" lIns="0" tIns="0" rIns="0" bIns="0" rtlCol="0"/>
              <a:lstStyle/>
              <a:p>
                <a:endParaRPr/>
              </a:p>
            </p:txBody>
          </p:sp>
          <p:sp>
            <p:nvSpPr>
              <p:cNvPr id="15" name="object 9">
                <a:extLst>
                  <a:ext uri="{FF2B5EF4-FFF2-40B4-BE49-F238E27FC236}">
                    <a16:creationId xmlns:a16="http://schemas.microsoft.com/office/drawing/2014/main" id="{45BF86E3-0267-4F7B-BB2C-44DDECA06B38}"/>
                  </a:ext>
                </a:extLst>
              </p:cNvPr>
              <p:cNvSpPr/>
              <p:nvPr/>
            </p:nvSpPr>
            <p:spPr>
              <a:xfrm>
                <a:off x="0" y="9689308"/>
                <a:ext cx="9428651" cy="330739"/>
              </a:xfrm>
              <a:custGeom>
                <a:avLst/>
                <a:gdLst/>
                <a:ahLst/>
                <a:cxnLst/>
                <a:rect l="l" t="t" r="r" b="b"/>
                <a:pathLst>
                  <a:path w="5065395" h="304800">
                    <a:moveTo>
                      <a:pt x="5065112" y="304800"/>
                    </a:moveTo>
                    <a:lnTo>
                      <a:pt x="0" y="304800"/>
                    </a:lnTo>
                    <a:lnTo>
                      <a:pt x="0" y="0"/>
                    </a:lnTo>
                    <a:lnTo>
                      <a:pt x="5065112" y="0"/>
                    </a:lnTo>
                    <a:lnTo>
                      <a:pt x="5065112" y="304800"/>
                    </a:lnTo>
                    <a:close/>
                  </a:path>
                </a:pathLst>
              </a:custGeom>
              <a:solidFill>
                <a:srgbClr val="FD730E"/>
              </a:solidFill>
            </p:spPr>
            <p:txBody>
              <a:bodyPr wrap="square" lIns="0" tIns="0" rIns="0" bIns="0" rtlCol="0"/>
              <a:lstStyle/>
              <a:p>
                <a:endParaRPr/>
              </a:p>
            </p:txBody>
          </p:sp>
        </p:grpSp>
      </p:grpSp>
    </p:spTree>
    <p:extLst>
      <p:ext uri="{BB962C8B-B14F-4D97-AF65-F5344CB8AC3E}">
        <p14:creationId xmlns:p14="http://schemas.microsoft.com/office/powerpoint/2010/main" val="527810867"/>
      </p:ext>
    </p:extLst>
  </p:cSld>
  <p:clrMap bg1="lt1" tx1="dk1" bg2="lt2" tx2="dk2" accent1="accent1" accent2="accent2" accent3="accent3" accent4="accent4" accent5="accent5" accent6="accent6" hlink="hlink" folHlink="folHlink"/>
  <p:sldLayoutIdLst>
    <p:sldLayoutId id="2147483681" r:id="rId1"/>
    <p:sldLayoutId id="2147483713" r:id="rId2"/>
    <p:sldLayoutId id="214748371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399BD1A-35A8-422F-9F0A-D993FA46BB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F005569-B366-4742-A749-51F74C3E1A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B9786DF-7011-4783-8980-A22036C977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99C35-0B18-43B0-9038-4EB0E9DA3083}" type="datetimeFigureOut">
              <a:rPr lang="es-MX" smtClean="0"/>
              <a:t>10/11/2022</a:t>
            </a:fld>
            <a:endParaRPr lang="es-MX"/>
          </a:p>
        </p:txBody>
      </p:sp>
      <p:sp>
        <p:nvSpPr>
          <p:cNvPr id="5" name="Marcador de pie de página 4">
            <a:extLst>
              <a:ext uri="{FF2B5EF4-FFF2-40B4-BE49-F238E27FC236}">
                <a16:creationId xmlns:a16="http://schemas.microsoft.com/office/drawing/2014/main" id="{B37C075C-D345-4563-A54B-B525146805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D81D424-1A6F-40D3-AA30-76E66B7E5E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74F77D-E02A-4709-8742-21EDF3409C66}" type="slidenum">
              <a:rPr lang="es-MX" smtClean="0"/>
              <a:t>‹Nº›</a:t>
            </a:fld>
            <a:endParaRPr lang="es-MX"/>
          </a:p>
        </p:txBody>
      </p:sp>
      <p:sp>
        <p:nvSpPr>
          <p:cNvPr id="7" name="object 2">
            <a:extLst>
              <a:ext uri="{FF2B5EF4-FFF2-40B4-BE49-F238E27FC236}">
                <a16:creationId xmlns:a16="http://schemas.microsoft.com/office/drawing/2014/main" id="{BE1A7D3C-E1C4-4762-945E-E4EC71C8C306}"/>
              </a:ext>
            </a:extLst>
          </p:cNvPr>
          <p:cNvSpPr/>
          <p:nvPr userDrawn="1"/>
        </p:nvSpPr>
        <p:spPr>
          <a:xfrm>
            <a:off x="0" y="0"/>
            <a:ext cx="12192000" cy="6858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FD730E"/>
          </a:solidFill>
        </p:spPr>
        <p:txBody>
          <a:bodyPr wrap="square" lIns="0" tIns="0" rIns="0" bIns="0" rtlCol="0"/>
          <a:lstStyle/>
          <a:p>
            <a:endParaRPr/>
          </a:p>
        </p:txBody>
      </p:sp>
      <p:pic>
        <p:nvPicPr>
          <p:cNvPr id="8" name="object 5">
            <a:extLst>
              <a:ext uri="{FF2B5EF4-FFF2-40B4-BE49-F238E27FC236}">
                <a16:creationId xmlns:a16="http://schemas.microsoft.com/office/drawing/2014/main" id="{3B62FEF3-AE5C-4212-ABEF-FFB2A56559B6}"/>
              </a:ext>
            </a:extLst>
          </p:cNvPr>
          <p:cNvPicPr/>
          <p:nvPr userDrawn="1"/>
        </p:nvPicPr>
        <p:blipFill>
          <a:blip r:embed="rId3" cstate="print"/>
          <a:stretch>
            <a:fillRect/>
          </a:stretch>
        </p:blipFill>
        <p:spPr>
          <a:xfrm>
            <a:off x="3790950" y="5802484"/>
            <a:ext cx="4610099" cy="653293"/>
          </a:xfrm>
          <a:prstGeom prst="rect">
            <a:avLst/>
          </a:prstGeom>
        </p:spPr>
      </p:pic>
      <p:sp>
        <p:nvSpPr>
          <p:cNvPr id="9" name="object 4">
            <a:extLst>
              <a:ext uri="{FF2B5EF4-FFF2-40B4-BE49-F238E27FC236}">
                <a16:creationId xmlns:a16="http://schemas.microsoft.com/office/drawing/2014/main" id="{7BD9D33C-91F2-40BF-A4F3-4957B4362815}"/>
              </a:ext>
            </a:extLst>
          </p:cNvPr>
          <p:cNvSpPr/>
          <p:nvPr userDrawn="1"/>
        </p:nvSpPr>
        <p:spPr>
          <a:xfrm>
            <a:off x="401053" y="397209"/>
            <a:ext cx="11419114" cy="6127750"/>
          </a:xfrm>
          <a:custGeom>
            <a:avLst/>
            <a:gdLst/>
            <a:ahLst/>
            <a:cxnLst/>
            <a:rect l="l" t="t" r="r" b="b"/>
            <a:pathLst>
              <a:path w="17297400" h="9648825">
                <a:moveTo>
                  <a:pt x="16956004" y="9648824"/>
                </a:moveTo>
                <a:lnTo>
                  <a:pt x="341227" y="9648824"/>
                </a:lnTo>
                <a:lnTo>
                  <a:pt x="295015" y="9645701"/>
                </a:lnTo>
                <a:lnTo>
                  <a:pt x="250665" y="9636607"/>
                </a:lnTo>
                <a:lnTo>
                  <a:pt x="208588" y="9621952"/>
                </a:lnTo>
                <a:lnTo>
                  <a:pt x="169195" y="9602147"/>
                </a:lnTo>
                <a:lnTo>
                  <a:pt x="132896" y="9577604"/>
                </a:lnTo>
                <a:lnTo>
                  <a:pt x="100104" y="9548733"/>
                </a:lnTo>
                <a:lnTo>
                  <a:pt x="71230" y="9515945"/>
                </a:lnTo>
                <a:lnTo>
                  <a:pt x="46683" y="9479652"/>
                </a:lnTo>
                <a:lnTo>
                  <a:pt x="26875" y="9440264"/>
                </a:lnTo>
                <a:lnTo>
                  <a:pt x="12218" y="9398193"/>
                </a:lnTo>
                <a:lnTo>
                  <a:pt x="3123" y="9353849"/>
                </a:lnTo>
                <a:lnTo>
                  <a:pt x="0" y="9307643"/>
                </a:lnTo>
                <a:lnTo>
                  <a:pt x="0" y="341181"/>
                </a:lnTo>
                <a:lnTo>
                  <a:pt x="3123" y="294975"/>
                </a:lnTo>
                <a:lnTo>
                  <a:pt x="12218" y="250631"/>
                </a:lnTo>
                <a:lnTo>
                  <a:pt x="26875" y="208560"/>
                </a:lnTo>
                <a:lnTo>
                  <a:pt x="46683" y="169172"/>
                </a:lnTo>
                <a:lnTo>
                  <a:pt x="71230" y="132879"/>
                </a:lnTo>
                <a:lnTo>
                  <a:pt x="100104" y="100091"/>
                </a:lnTo>
                <a:lnTo>
                  <a:pt x="132896" y="71220"/>
                </a:lnTo>
                <a:lnTo>
                  <a:pt x="169195" y="46677"/>
                </a:lnTo>
                <a:lnTo>
                  <a:pt x="208588" y="26872"/>
                </a:lnTo>
                <a:lnTo>
                  <a:pt x="250665" y="12217"/>
                </a:lnTo>
                <a:lnTo>
                  <a:pt x="295015" y="3122"/>
                </a:lnTo>
                <a:lnTo>
                  <a:pt x="341227" y="0"/>
                </a:lnTo>
                <a:lnTo>
                  <a:pt x="16956004" y="0"/>
                </a:lnTo>
                <a:lnTo>
                  <a:pt x="17002217" y="3122"/>
                </a:lnTo>
                <a:lnTo>
                  <a:pt x="17046567" y="12217"/>
                </a:lnTo>
                <a:lnTo>
                  <a:pt x="17088644" y="26872"/>
                </a:lnTo>
                <a:lnTo>
                  <a:pt x="17128037" y="46677"/>
                </a:lnTo>
                <a:lnTo>
                  <a:pt x="17164335" y="71220"/>
                </a:lnTo>
                <a:lnTo>
                  <a:pt x="17197127" y="100091"/>
                </a:lnTo>
                <a:lnTo>
                  <a:pt x="17226002" y="132879"/>
                </a:lnTo>
                <a:lnTo>
                  <a:pt x="17246799" y="163627"/>
                </a:lnTo>
                <a:lnTo>
                  <a:pt x="341227" y="163627"/>
                </a:lnTo>
                <a:lnTo>
                  <a:pt x="294221" y="170010"/>
                </a:lnTo>
                <a:lnTo>
                  <a:pt x="251858" y="187997"/>
                </a:lnTo>
                <a:lnTo>
                  <a:pt x="215878" y="215849"/>
                </a:lnTo>
                <a:lnTo>
                  <a:pt x="188023" y="251824"/>
                </a:lnTo>
                <a:lnTo>
                  <a:pt x="170033" y="294181"/>
                </a:lnTo>
                <a:lnTo>
                  <a:pt x="163649" y="341181"/>
                </a:lnTo>
                <a:lnTo>
                  <a:pt x="163649" y="9307643"/>
                </a:lnTo>
                <a:lnTo>
                  <a:pt x="170033" y="9354642"/>
                </a:lnTo>
                <a:lnTo>
                  <a:pt x="188023" y="9397000"/>
                </a:lnTo>
                <a:lnTo>
                  <a:pt x="215878" y="9432974"/>
                </a:lnTo>
                <a:lnTo>
                  <a:pt x="251858" y="9460826"/>
                </a:lnTo>
                <a:lnTo>
                  <a:pt x="294221" y="9478813"/>
                </a:lnTo>
                <a:lnTo>
                  <a:pt x="341227" y="9485196"/>
                </a:lnTo>
                <a:lnTo>
                  <a:pt x="17246800" y="9485196"/>
                </a:lnTo>
                <a:lnTo>
                  <a:pt x="17226002" y="9515945"/>
                </a:lnTo>
                <a:lnTo>
                  <a:pt x="17197127" y="9548733"/>
                </a:lnTo>
                <a:lnTo>
                  <a:pt x="17164335" y="9577604"/>
                </a:lnTo>
                <a:lnTo>
                  <a:pt x="17128037" y="9602147"/>
                </a:lnTo>
                <a:lnTo>
                  <a:pt x="17088644" y="9621952"/>
                </a:lnTo>
                <a:lnTo>
                  <a:pt x="17046567" y="9636607"/>
                </a:lnTo>
                <a:lnTo>
                  <a:pt x="17002217" y="9645701"/>
                </a:lnTo>
                <a:lnTo>
                  <a:pt x="16956004" y="9648824"/>
                </a:lnTo>
                <a:close/>
              </a:path>
              <a:path w="17297400" h="9648825">
                <a:moveTo>
                  <a:pt x="17246800" y="9485196"/>
                </a:moveTo>
                <a:lnTo>
                  <a:pt x="16956004" y="9485196"/>
                </a:lnTo>
                <a:lnTo>
                  <a:pt x="17003011" y="9478813"/>
                </a:lnTo>
                <a:lnTo>
                  <a:pt x="17045374" y="9460826"/>
                </a:lnTo>
                <a:lnTo>
                  <a:pt x="17081354" y="9432974"/>
                </a:lnTo>
                <a:lnTo>
                  <a:pt x="17109209" y="9397000"/>
                </a:lnTo>
                <a:lnTo>
                  <a:pt x="17127199" y="9354642"/>
                </a:lnTo>
                <a:lnTo>
                  <a:pt x="17133582" y="9307643"/>
                </a:lnTo>
                <a:lnTo>
                  <a:pt x="17133582" y="341181"/>
                </a:lnTo>
                <a:lnTo>
                  <a:pt x="17127199" y="294181"/>
                </a:lnTo>
                <a:lnTo>
                  <a:pt x="17109209" y="251824"/>
                </a:lnTo>
                <a:lnTo>
                  <a:pt x="17081354" y="215849"/>
                </a:lnTo>
                <a:lnTo>
                  <a:pt x="17045374" y="187997"/>
                </a:lnTo>
                <a:lnTo>
                  <a:pt x="17003011" y="170010"/>
                </a:lnTo>
                <a:lnTo>
                  <a:pt x="16956004" y="163627"/>
                </a:lnTo>
                <a:lnTo>
                  <a:pt x="17246799" y="163627"/>
                </a:lnTo>
                <a:lnTo>
                  <a:pt x="17270356" y="208560"/>
                </a:lnTo>
                <a:lnTo>
                  <a:pt x="17285013" y="250631"/>
                </a:lnTo>
                <a:lnTo>
                  <a:pt x="17294109" y="294975"/>
                </a:lnTo>
                <a:lnTo>
                  <a:pt x="17297232" y="341181"/>
                </a:lnTo>
                <a:lnTo>
                  <a:pt x="17297232" y="9307643"/>
                </a:lnTo>
                <a:lnTo>
                  <a:pt x="17294109" y="9353849"/>
                </a:lnTo>
                <a:lnTo>
                  <a:pt x="17285013" y="9398193"/>
                </a:lnTo>
                <a:lnTo>
                  <a:pt x="17270356" y="9440264"/>
                </a:lnTo>
                <a:lnTo>
                  <a:pt x="17250549" y="9479652"/>
                </a:lnTo>
                <a:lnTo>
                  <a:pt x="17246800" y="9485196"/>
                </a:lnTo>
                <a:close/>
              </a:path>
            </a:pathLst>
          </a:custGeom>
          <a:solidFill>
            <a:srgbClr val="FFFFFF"/>
          </a:solidFill>
        </p:spPr>
        <p:txBody>
          <a:bodyPr wrap="square" lIns="0" tIns="0" rIns="0" bIns="0" rtlCol="0"/>
          <a:lstStyle/>
          <a:p>
            <a:endParaRPr/>
          </a:p>
        </p:txBody>
      </p:sp>
      <p:sp>
        <p:nvSpPr>
          <p:cNvPr id="10" name="object 8">
            <a:extLst>
              <a:ext uri="{FF2B5EF4-FFF2-40B4-BE49-F238E27FC236}">
                <a16:creationId xmlns:a16="http://schemas.microsoft.com/office/drawing/2014/main" id="{0057787D-4638-4DD2-8349-3389F60874D4}"/>
              </a:ext>
            </a:extLst>
          </p:cNvPr>
          <p:cNvSpPr/>
          <p:nvPr userDrawn="1"/>
        </p:nvSpPr>
        <p:spPr>
          <a:xfrm>
            <a:off x="0" y="6641255"/>
            <a:ext cx="12192000" cy="121164"/>
          </a:xfrm>
          <a:custGeom>
            <a:avLst/>
            <a:gdLst/>
            <a:ahLst/>
            <a:cxnLst/>
            <a:rect l="l" t="t" r="r" b="b"/>
            <a:pathLst>
              <a:path w="5067300" h="294640">
                <a:moveTo>
                  <a:pt x="0" y="294067"/>
                </a:moveTo>
                <a:lnTo>
                  <a:pt x="5067104" y="294067"/>
                </a:lnTo>
                <a:lnTo>
                  <a:pt x="5067104" y="0"/>
                </a:lnTo>
                <a:lnTo>
                  <a:pt x="0" y="0"/>
                </a:lnTo>
                <a:lnTo>
                  <a:pt x="0" y="294067"/>
                </a:lnTo>
                <a:close/>
              </a:path>
            </a:pathLst>
          </a:custGeom>
          <a:solidFill>
            <a:srgbClr val="666566"/>
          </a:solidFill>
        </p:spPr>
        <p:txBody>
          <a:bodyPr wrap="square" lIns="0" tIns="0" rIns="0" bIns="0" rtlCol="0"/>
          <a:lstStyle/>
          <a:p>
            <a:endParaRPr/>
          </a:p>
        </p:txBody>
      </p:sp>
    </p:spTree>
    <p:extLst>
      <p:ext uri="{BB962C8B-B14F-4D97-AF65-F5344CB8AC3E}">
        <p14:creationId xmlns:p14="http://schemas.microsoft.com/office/powerpoint/2010/main" val="1587553507"/>
      </p:ext>
    </p:extLst>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upo 6">
            <a:extLst>
              <a:ext uri="{FF2B5EF4-FFF2-40B4-BE49-F238E27FC236}">
                <a16:creationId xmlns:a16="http://schemas.microsoft.com/office/drawing/2014/main" id="{551CEB3B-94A9-4860-8ABC-E2E397666669}"/>
              </a:ext>
            </a:extLst>
          </p:cNvPr>
          <p:cNvGrpSpPr/>
          <p:nvPr userDrawn="1"/>
        </p:nvGrpSpPr>
        <p:grpSpPr>
          <a:xfrm>
            <a:off x="246404" y="271749"/>
            <a:ext cx="11643824" cy="6428617"/>
            <a:chOff x="559223" y="534150"/>
            <a:chExt cx="17138227" cy="9508097"/>
          </a:xfrm>
        </p:grpSpPr>
        <p:sp>
          <p:nvSpPr>
            <p:cNvPr id="8" name="object 2">
              <a:extLst>
                <a:ext uri="{FF2B5EF4-FFF2-40B4-BE49-F238E27FC236}">
                  <a16:creationId xmlns:a16="http://schemas.microsoft.com/office/drawing/2014/main" id="{154EE9C9-DAD0-497C-8C72-27AA71940325}"/>
                </a:ext>
              </a:extLst>
            </p:cNvPr>
            <p:cNvSpPr/>
            <p:nvPr/>
          </p:nvSpPr>
          <p:spPr>
            <a:xfrm>
              <a:off x="9629775" y="547689"/>
              <a:ext cx="8067675" cy="0"/>
            </a:xfrm>
            <a:custGeom>
              <a:avLst/>
              <a:gdLst/>
              <a:ahLst/>
              <a:cxnLst/>
              <a:rect l="l" t="t" r="r" b="b"/>
              <a:pathLst>
                <a:path w="8067675">
                  <a:moveTo>
                    <a:pt x="8067674" y="0"/>
                  </a:moveTo>
                  <a:lnTo>
                    <a:pt x="0" y="0"/>
                  </a:lnTo>
                </a:path>
              </a:pathLst>
            </a:custGeom>
            <a:ln w="47624">
              <a:solidFill>
                <a:srgbClr val="FD730E"/>
              </a:solidFill>
            </a:ln>
          </p:spPr>
          <p:txBody>
            <a:bodyPr wrap="square" lIns="0" tIns="0" rIns="0" bIns="0" rtlCol="0"/>
            <a:lstStyle/>
            <a:p>
              <a:endParaRPr/>
            </a:p>
          </p:txBody>
        </p:sp>
        <p:sp>
          <p:nvSpPr>
            <p:cNvPr id="9" name="object 3">
              <a:extLst>
                <a:ext uri="{FF2B5EF4-FFF2-40B4-BE49-F238E27FC236}">
                  <a16:creationId xmlns:a16="http://schemas.microsoft.com/office/drawing/2014/main" id="{8A4359E9-105F-4729-8AF9-EECB2C14BF2B}"/>
                </a:ext>
              </a:extLst>
            </p:cNvPr>
            <p:cNvSpPr/>
            <p:nvPr/>
          </p:nvSpPr>
          <p:spPr>
            <a:xfrm>
              <a:off x="559223" y="9700624"/>
              <a:ext cx="8115300" cy="0"/>
            </a:xfrm>
            <a:custGeom>
              <a:avLst/>
              <a:gdLst/>
              <a:ahLst/>
              <a:cxnLst/>
              <a:rect l="l" t="t" r="r" b="b"/>
              <a:pathLst>
                <a:path w="8115300">
                  <a:moveTo>
                    <a:pt x="0" y="0"/>
                  </a:moveTo>
                  <a:lnTo>
                    <a:pt x="8115299" y="0"/>
                  </a:lnTo>
                </a:path>
              </a:pathLst>
            </a:custGeom>
            <a:ln w="47624">
              <a:solidFill>
                <a:srgbClr val="FD730E"/>
              </a:solidFill>
            </a:ln>
          </p:spPr>
          <p:txBody>
            <a:bodyPr wrap="square" lIns="0" tIns="0" rIns="0" bIns="0" rtlCol="0"/>
            <a:lstStyle/>
            <a:p>
              <a:endParaRPr/>
            </a:p>
          </p:txBody>
        </p:sp>
        <p:sp>
          <p:nvSpPr>
            <p:cNvPr id="10" name="object 4">
              <a:extLst>
                <a:ext uri="{FF2B5EF4-FFF2-40B4-BE49-F238E27FC236}">
                  <a16:creationId xmlns:a16="http://schemas.microsoft.com/office/drawing/2014/main" id="{E91635CA-5BDA-4A3B-9229-C4835D1E533B}"/>
                </a:ext>
              </a:extLst>
            </p:cNvPr>
            <p:cNvSpPr/>
            <p:nvPr/>
          </p:nvSpPr>
          <p:spPr>
            <a:xfrm>
              <a:off x="17691632" y="534150"/>
              <a:ext cx="0" cy="2115184"/>
            </a:xfrm>
            <a:custGeom>
              <a:avLst/>
              <a:gdLst/>
              <a:ahLst/>
              <a:cxnLst/>
              <a:rect l="l" t="t" r="r" b="b"/>
              <a:pathLst>
                <a:path h="2115185">
                  <a:moveTo>
                    <a:pt x="0" y="2114570"/>
                  </a:moveTo>
                  <a:lnTo>
                    <a:pt x="0" y="0"/>
                  </a:lnTo>
                </a:path>
              </a:pathLst>
            </a:custGeom>
            <a:ln w="47638">
              <a:solidFill>
                <a:srgbClr val="FD730E"/>
              </a:solidFill>
            </a:ln>
          </p:spPr>
          <p:txBody>
            <a:bodyPr wrap="square" lIns="0" tIns="0" rIns="0" bIns="0" rtlCol="0"/>
            <a:lstStyle/>
            <a:p>
              <a:endParaRPr/>
            </a:p>
          </p:txBody>
        </p:sp>
        <p:pic>
          <p:nvPicPr>
            <p:cNvPr id="11" name="object 5">
              <a:extLst>
                <a:ext uri="{FF2B5EF4-FFF2-40B4-BE49-F238E27FC236}">
                  <a16:creationId xmlns:a16="http://schemas.microsoft.com/office/drawing/2014/main" id="{61BB5751-6D78-42A9-98EF-25D5BF046937}"/>
                </a:ext>
              </a:extLst>
            </p:cNvPr>
            <p:cNvPicPr/>
            <p:nvPr/>
          </p:nvPicPr>
          <p:blipFill>
            <a:blip r:embed="rId3" cstate="print"/>
            <a:stretch>
              <a:fillRect/>
            </a:stretch>
          </p:blipFill>
          <p:spPr>
            <a:xfrm>
              <a:off x="10019401" y="9359000"/>
              <a:ext cx="7217586" cy="683247"/>
            </a:xfrm>
            <a:prstGeom prst="rect">
              <a:avLst/>
            </a:prstGeom>
          </p:spPr>
        </p:pic>
      </p:grpSp>
    </p:spTree>
    <p:extLst>
      <p:ext uri="{BB962C8B-B14F-4D97-AF65-F5344CB8AC3E}">
        <p14:creationId xmlns:p14="http://schemas.microsoft.com/office/powerpoint/2010/main" val="170779017"/>
      </p:ext>
    </p:extLst>
  </p:cSld>
  <p:clrMap bg1="lt1" tx1="dk1" bg2="lt2" tx2="dk2" accent1="accent1" accent2="accent2" accent3="accent3" accent4="accent4" accent5="accent5" accent6="accent6" hlink="hlink" folHlink="folHlink"/>
  <p:sldLayoutIdLst>
    <p:sldLayoutId id="214748369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249757" y="1150995"/>
            <a:ext cx="9690100" cy="0"/>
          </a:xfrm>
          <a:custGeom>
            <a:avLst/>
            <a:gdLst/>
            <a:ahLst/>
            <a:cxnLst/>
            <a:rect l="l" t="t" r="r" b="b"/>
            <a:pathLst>
              <a:path w="14535150">
                <a:moveTo>
                  <a:pt x="0" y="0"/>
                </a:moveTo>
                <a:lnTo>
                  <a:pt x="14535155" y="0"/>
                </a:lnTo>
              </a:path>
            </a:pathLst>
          </a:custGeom>
          <a:ln w="66675">
            <a:solidFill>
              <a:srgbClr val="FD730E"/>
            </a:solidFill>
          </a:ln>
        </p:spPr>
        <p:txBody>
          <a:bodyPr wrap="square" lIns="0" tIns="0" rIns="0" bIns="0" rtlCol="0"/>
          <a:lstStyle/>
          <a:p>
            <a:endParaRPr sz="1200"/>
          </a:p>
        </p:txBody>
      </p:sp>
      <p:sp>
        <p:nvSpPr>
          <p:cNvPr id="17" name="bg object 17"/>
          <p:cNvSpPr/>
          <p:nvPr/>
        </p:nvSpPr>
        <p:spPr>
          <a:xfrm>
            <a:off x="0" y="6772276"/>
            <a:ext cx="12192000" cy="76200"/>
          </a:xfrm>
          <a:custGeom>
            <a:avLst/>
            <a:gdLst/>
            <a:ahLst/>
            <a:cxnLst/>
            <a:rect l="l" t="t" r="r" b="b"/>
            <a:pathLst>
              <a:path w="18288000" h="114300">
                <a:moveTo>
                  <a:pt x="0" y="114300"/>
                </a:moveTo>
                <a:lnTo>
                  <a:pt x="0" y="0"/>
                </a:lnTo>
                <a:lnTo>
                  <a:pt x="18287999" y="0"/>
                </a:lnTo>
                <a:lnTo>
                  <a:pt x="18287999" y="114300"/>
                </a:lnTo>
                <a:lnTo>
                  <a:pt x="0" y="114300"/>
                </a:lnTo>
                <a:close/>
              </a:path>
            </a:pathLst>
          </a:custGeom>
          <a:solidFill>
            <a:srgbClr val="FD730E"/>
          </a:solidFill>
        </p:spPr>
        <p:txBody>
          <a:bodyPr wrap="square" lIns="0" tIns="0" rIns="0" bIns="0" rtlCol="0"/>
          <a:lstStyle/>
          <a:p>
            <a:endParaRPr sz="1200"/>
          </a:p>
        </p:txBody>
      </p:sp>
      <p:sp>
        <p:nvSpPr>
          <p:cNvPr id="18" name="bg object 18"/>
          <p:cNvSpPr/>
          <p:nvPr/>
        </p:nvSpPr>
        <p:spPr>
          <a:xfrm>
            <a:off x="0" y="6642859"/>
            <a:ext cx="12192000" cy="76200"/>
          </a:xfrm>
          <a:custGeom>
            <a:avLst/>
            <a:gdLst/>
            <a:ahLst/>
            <a:cxnLst/>
            <a:rect l="l" t="t" r="r" b="b"/>
            <a:pathLst>
              <a:path w="18288000" h="114300">
                <a:moveTo>
                  <a:pt x="0" y="0"/>
                </a:moveTo>
                <a:lnTo>
                  <a:pt x="18288000" y="0"/>
                </a:lnTo>
                <a:lnTo>
                  <a:pt x="18288000" y="114299"/>
                </a:lnTo>
                <a:lnTo>
                  <a:pt x="0" y="114299"/>
                </a:lnTo>
                <a:lnTo>
                  <a:pt x="0" y="0"/>
                </a:lnTo>
                <a:close/>
              </a:path>
            </a:pathLst>
          </a:custGeom>
          <a:solidFill>
            <a:srgbClr val="666566"/>
          </a:solidFill>
        </p:spPr>
        <p:txBody>
          <a:bodyPr wrap="square" lIns="0" tIns="0" rIns="0" bIns="0" rtlCol="0"/>
          <a:lstStyle/>
          <a:p>
            <a:endParaRPr sz="1200"/>
          </a:p>
        </p:txBody>
      </p:sp>
    </p:spTree>
    <p:extLst>
      <p:ext uri="{BB962C8B-B14F-4D97-AF65-F5344CB8AC3E}">
        <p14:creationId xmlns:p14="http://schemas.microsoft.com/office/powerpoint/2010/main" val="1459930251"/>
      </p:ext>
    </p:extLst>
  </p:cSld>
  <p:clrMap bg1="lt1" tx1="dk1" bg2="lt2" tx2="dk2" accent1="accent1" accent2="accent2" accent3="accent3" accent4="accent4" accent5="accent5" accent6="accent6" hlink="hlink" folHlink="folHlink"/>
  <p:txStyles>
    <p:titleStyle>
      <a:lvl1pPr>
        <a:defRPr>
          <a:latin typeface="+mj-lt"/>
          <a:ea typeface="+mj-ea"/>
          <a:cs typeface="+mj-cs"/>
        </a:defRPr>
      </a:lvl1pPr>
    </p:titleStyle>
    <p:body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bodyStyle>
    <p:other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249757" y="1150995"/>
            <a:ext cx="9690100" cy="0"/>
          </a:xfrm>
          <a:custGeom>
            <a:avLst/>
            <a:gdLst/>
            <a:ahLst/>
            <a:cxnLst/>
            <a:rect l="l" t="t" r="r" b="b"/>
            <a:pathLst>
              <a:path w="14535150">
                <a:moveTo>
                  <a:pt x="0" y="0"/>
                </a:moveTo>
                <a:lnTo>
                  <a:pt x="14535155" y="0"/>
                </a:lnTo>
              </a:path>
            </a:pathLst>
          </a:custGeom>
          <a:ln w="66675">
            <a:solidFill>
              <a:srgbClr val="FD730E"/>
            </a:solidFill>
          </a:ln>
        </p:spPr>
        <p:txBody>
          <a:bodyPr wrap="square" lIns="0" tIns="0" rIns="0" bIns="0" rtlCol="0"/>
          <a:lstStyle/>
          <a:p>
            <a:endParaRPr sz="1200"/>
          </a:p>
        </p:txBody>
      </p:sp>
      <p:sp>
        <p:nvSpPr>
          <p:cNvPr id="17" name="bg object 17"/>
          <p:cNvSpPr/>
          <p:nvPr/>
        </p:nvSpPr>
        <p:spPr>
          <a:xfrm>
            <a:off x="0" y="6772276"/>
            <a:ext cx="12192000" cy="76200"/>
          </a:xfrm>
          <a:custGeom>
            <a:avLst/>
            <a:gdLst/>
            <a:ahLst/>
            <a:cxnLst/>
            <a:rect l="l" t="t" r="r" b="b"/>
            <a:pathLst>
              <a:path w="18288000" h="114300">
                <a:moveTo>
                  <a:pt x="0" y="114300"/>
                </a:moveTo>
                <a:lnTo>
                  <a:pt x="0" y="0"/>
                </a:lnTo>
                <a:lnTo>
                  <a:pt x="18287999" y="0"/>
                </a:lnTo>
                <a:lnTo>
                  <a:pt x="18287999" y="114300"/>
                </a:lnTo>
                <a:lnTo>
                  <a:pt x="0" y="114300"/>
                </a:lnTo>
                <a:close/>
              </a:path>
            </a:pathLst>
          </a:custGeom>
          <a:solidFill>
            <a:srgbClr val="FD730E"/>
          </a:solidFill>
        </p:spPr>
        <p:txBody>
          <a:bodyPr wrap="square" lIns="0" tIns="0" rIns="0" bIns="0" rtlCol="0"/>
          <a:lstStyle/>
          <a:p>
            <a:endParaRPr sz="1200"/>
          </a:p>
        </p:txBody>
      </p:sp>
      <p:sp>
        <p:nvSpPr>
          <p:cNvPr id="18" name="bg object 18"/>
          <p:cNvSpPr/>
          <p:nvPr/>
        </p:nvSpPr>
        <p:spPr>
          <a:xfrm>
            <a:off x="0" y="6642859"/>
            <a:ext cx="12192000" cy="76200"/>
          </a:xfrm>
          <a:custGeom>
            <a:avLst/>
            <a:gdLst/>
            <a:ahLst/>
            <a:cxnLst/>
            <a:rect l="l" t="t" r="r" b="b"/>
            <a:pathLst>
              <a:path w="18288000" h="114300">
                <a:moveTo>
                  <a:pt x="0" y="0"/>
                </a:moveTo>
                <a:lnTo>
                  <a:pt x="18288000" y="0"/>
                </a:lnTo>
                <a:lnTo>
                  <a:pt x="18288000" y="114299"/>
                </a:lnTo>
                <a:lnTo>
                  <a:pt x="0" y="114299"/>
                </a:lnTo>
                <a:lnTo>
                  <a:pt x="0" y="0"/>
                </a:lnTo>
                <a:close/>
              </a:path>
            </a:pathLst>
          </a:custGeom>
          <a:solidFill>
            <a:srgbClr val="666566"/>
          </a:solidFill>
        </p:spPr>
        <p:txBody>
          <a:bodyPr wrap="square" lIns="0" tIns="0" rIns="0" bIns="0" rtlCol="0"/>
          <a:lstStyle/>
          <a:p>
            <a:endParaRPr sz="1200"/>
          </a:p>
        </p:txBody>
      </p:sp>
      <p:pic>
        <p:nvPicPr>
          <p:cNvPr id="5" name="object 2">
            <a:extLst>
              <a:ext uri="{FF2B5EF4-FFF2-40B4-BE49-F238E27FC236}">
                <a16:creationId xmlns:a16="http://schemas.microsoft.com/office/drawing/2014/main" id="{FCC42D9F-223B-402E-A2A8-50DDB3BD689C}"/>
              </a:ext>
            </a:extLst>
          </p:cNvPr>
          <p:cNvPicPr/>
          <p:nvPr userDrawn="1"/>
        </p:nvPicPr>
        <p:blipFill>
          <a:blip r:embed="rId3" cstate="print"/>
          <a:stretch>
            <a:fillRect/>
          </a:stretch>
        </p:blipFill>
        <p:spPr>
          <a:xfrm>
            <a:off x="-1" y="6032315"/>
            <a:ext cx="2361063" cy="825685"/>
          </a:xfrm>
          <a:prstGeom prst="rect">
            <a:avLst/>
          </a:prstGeom>
        </p:spPr>
      </p:pic>
    </p:spTree>
    <p:extLst>
      <p:ext uri="{BB962C8B-B14F-4D97-AF65-F5344CB8AC3E}">
        <p14:creationId xmlns:p14="http://schemas.microsoft.com/office/powerpoint/2010/main" val="1082491528"/>
      </p:ext>
    </p:extLst>
  </p:cSld>
  <p:clrMap bg1="lt1" tx1="dk1" bg2="lt2" tx2="dk2" accent1="accent1" accent2="accent2" accent3="accent3" accent4="accent4" accent5="accent5" accent6="accent6" hlink="hlink" folHlink="folHlink"/>
  <p:sldLayoutIdLst>
    <p:sldLayoutId id="2147483704" r:id="rId1"/>
  </p:sldLayoutIdLst>
  <p:txStyles>
    <p:titleStyle>
      <a:lvl1pPr>
        <a:defRPr>
          <a:latin typeface="+mj-lt"/>
          <a:ea typeface="+mj-ea"/>
          <a:cs typeface="+mj-cs"/>
        </a:defRPr>
      </a:lvl1pPr>
    </p:titleStyle>
    <p:body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bodyStyle>
    <p:other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249757" y="1150995"/>
            <a:ext cx="9690100" cy="0"/>
          </a:xfrm>
          <a:custGeom>
            <a:avLst/>
            <a:gdLst/>
            <a:ahLst/>
            <a:cxnLst/>
            <a:rect l="l" t="t" r="r" b="b"/>
            <a:pathLst>
              <a:path w="14535150">
                <a:moveTo>
                  <a:pt x="0" y="0"/>
                </a:moveTo>
                <a:lnTo>
                  <a:pt x="14535155" y="0"/>
                </a:lnTo>
              </a:path>
            </a:pathLst>
          </a:custGeom>
          <a:ln w="66675">
            <a:solidFill>
              <a:srgbClr val="FD730E"/>
            </a:solidFill>
          </a:ln>
        </p:spPr>
        <p:txBody>
          <a:bodyPr wrap="square" lIns="0" tIns="0" rIns="0" bIns="0" rtlCol="0"/>
          <a:lstStyle/>
          <a:p>
            <a:endParaRPr sz="1200"/>
          </a:p>
        </p:txBody>
      </p:sp>
      <p:sp>
        <p:nvSpPr>
          <p:cNvPr id="17" name="bg object 17"/>
          <p:cNvSpPr/>
          <p:nvPr/>
        </p:nvSpPr>
        <p:spPr>
          <a:xfrm>
            <a:off x="0" y="6772276"/>
            <a:ext cx="12192000" cy="76200"/>
          </a:xfrm>
          <a:custGeom>
            <a:avLst/>
            <a:gdLst/>
            <a:ahLst/>
            <a:cxnLst/>
            <a:rect l="l" t="t" r="r" b="b"/>
            <a:pathLst>
              <a:path w="18288000" h="114300">
                <a:moveTo>
                  <a:pt x="0" y="114300"/>
                </a:moveTo>
                <a:lnTo>
                  <a:pt x="0" y="0"/>
                </a:lnTo>
                <a:lnTo>
                  <a:pt x="18287999" y="0"/>
                </a:lnTo>
                <a:lnTo>
                  <a:pt x="18287999" y="114300"/>
                </a:lnTo>
                <a:lnTo>
                  <a:pt x="0" y="114300"/>
                </a:lnTo>
                <a:close/>
              </a:path>
            </a:pathLst>
          </a:custGeom>
          <a:solidFill>
            <a:srgbClr val="FD730E"/>
          </a:solidFill>
        </p:spPr>
        <p:txBody>
          <a:bodyPr wrap="square" lIns="0" tIns="0" rIns="0" bIns="0" rtlCol="0"/>
          <a:lstStyle/>
          <a:p>
            <a:endParaRPr sz="1200"/>
          </a:p>
        </p:txBody>
      </p:sp>
      <p:sp>
        <p:nvSpPr>
          <p:cNvPr id="18" name="bg object 18"/>
          <p:cNvSpPr/>
          <p:nvPr/>
        </p:nvSpPr>
        <p:spPr>
          <a:xfrm>
            <a:off x="0" y="6642859"/>
            <a:ext cx="12192000" cy="76200"/>
          </a:xfrm>
          <a:custGeom>
            <a:avLst/>
            <a:gdLst/>
            <a:ahLst/>
            <a:cxnLst/>
            <a:rect l="l" t="t" r="r" b="b"/>
            <a:pathLst>
              <a:path w="18288000" h="114300">
                <a:moveTo>
                  <a:pt x="0" y="0"/>
                </a:moveTo>
                <a:lnTo>
                  <a:pt x="18288000" y="0"/>
                </a:lnTo>
                <a:lnTo>
                  <a:pt x="18288000" y="114299"/>
                </a:lnTo>
                <a:lnTo>
                  <a:pt x="0" y="114299"/>
                </a:lnTo>
                <a:lnTo>
                  <a:pt x="0" y="0"/>
                </a:lnTo>
                <a:close/>
              </a:path>
            </a:pathLst>
          </a:custGeom>
          <a:solidFill>
            <a:srgbClr val="666566"/>
          </a:solidFill>
        </p:spPr>
        <p:txBody>
          <a:bodyPr wrap="square" lIns="0" tIns="0" rIns="0" bIns="0" rtlCol="0"/>
          <a:lstStyle/>
          <a:p>
            <a:endParaRPr sz="1200"/>
          </a:p>
        </p:txBody>
      </p:sp>
      <p:pic>
        <p:nvPicPr>
          <p:cNvPr id="5" name="object 2">
            <a:extLst>
              <a:ext uri="{FF2B5EF4-FFF2-40B4-BE49-F238E27FC236}">
                <a16:creationId xmlns:a16="http://schemas.microsoft.com/office/drawing/2014/main" id="{FCC42D9F-223B-402E-A2A8-50DDB3BD689C}"/>
              </a:ext>
            </a:extLst>
          </p:cNvPr>
          <p:cNvPicPr/>
          <p:nvPr userDrawn="1"/>
        </p:nvPicPr>
        <p:blipFill>
          <a:blip r:embed="rId3" cstate="print"/>
          <a:stretch>
            <a:fillRect/>
          </a:stretch>
        </p:blipFill>
        <p:spPr>
          <a:xfrm>
            <a:off x="9830937" y="6032315"/>
            <a:ext cx="2361063" cy="825685"/>
          </a:xfrm>
          <a:prstGeom prst="rect">
            <a:avLst/>
          </a:prstGeom>
        </p:spPr>
      </p:pic>
    </p:spTree>
    <p:extLst>
      <p:ext uri="{BB962C8B-B14F-4D97-AF65-F5344CB8AC3E}">
        <p14:creationId xmlns:p14="http://schemas.microsoft.com/office/powerpoint/2010/main" val="3869045138"/>
      </p:ext>
    </p:extLst>
  </p:cSld>
  <p:clrMap bg1="lt1" tx1="dk1" bg2="lt2" tx2="dk2" accent1="accent1" accent2="accent2" accent3="accent3" accent4="accent4" accent5="accent5" accent6="accent6" hlink="hlink" folHlink="folHlink"/>
  <p:sldLayoutIdLst>
    <p:sldLayoutId id="2147483706" r:id="rId1"/>
  </p:sldLayoutIdLst>
  <p:txStyles>
    <p:titleStyle>
      <a:lvl1pPr>
        <a:defRPr>
          <a:latin typeface="+mj-lt"/>
          <a:ea typeface="+mj-ea"/>
          <a:cs typeface="+mj-cs"/>
        </a:defRPr>
      </a:lvl1pPr>
    </p:titleStyle>
    <p:body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bodyStyle>
    <p:otherStyle>
      <a:lvl1pPr marL="0">
        <a:defRPr>
          <a:latin typeface="+mn-lt"/>
          <a:ea typeface="+mn-ea"/>
          <a:cs typeface="+mn-cs"/>
        </a:defRPr>
      </a:lvl1pPr>
      <a:lvl2pPr marL="304815">
        <a:defRPr>
          <a:latin typeface="+mn-lt"/>
          <a:ea typeface="+mn-ea"/>
          <a:cs typeface="+mn-cs"/>
        </a:defRPr>
      </a:lvl2pPr>
      <a:lvl3pPr marL="609630">
        <a:defRPr>
          <a:latin typeface="+mn-lt"/>
          <a:ea typeface="+mn-ea"/>
          <a:cs typeface="+mn-cs"/>
        </a:defRPr>
      </a:lvl3pPr>
      <a:lvl4pPr marL="914446">
        <a:defRPr>
          <a:latin typeface="+mn-lt"/>
          <a:ea typeface="+mn-ea"/>
          <a:cs typeface="+mn-cs"/>
        </a:defRPr>
      </a:lvl4pPr>
      <a:lvl5pPr marL="1219261">
        <a:defRPr>
          <a:latin typeface="+mn-lt"/>
          <a:ea typeface="+mn-ea"/>
          <a:cs typeface="+mn-cs"/>
        </a:defRPr>
      </a:lvl5pPr>
      <a:lvl6pPr marL="1524076">
        <a:defRPr>
          <a:latin typeface="+mn-lt"/>
          <a:ea typeface="+mn-ea"/>
          <a:cs typeface="+mn-cs"/>
        </a:defRPr>
      </a:lvl6pPr>
      <a:lvl7pPr marL="1828891">
        <a:defRPr>
          <a:latin typeface="+mn-lt"/>
          <a:ea typeface="+mn-ea"/>
          <a:cs typeface="+mn-cs"/>
        </a:defRPr>
      </a:lvl7pPr>
      <a:lvl8pPr marL="2133707">
        <a:defRPr>
          <a:latin typeface="+mn-lt"/>
          <a:ea typeface="+mn-ea"/>
          <a:cs typeface="+mn-cs"/>
        </a:defRPr>
      </a:lvl8pPr>
      <a:lvl9pPr marL="2438522">
        <a:defRPr>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g object 16">
            <a:extLst>
              <a:ext uri="{FF2B5EF4-FFF2-40B4-BE49-F238E27FC236}">
                <a16:creationId xmlns:a16="http://schemas.microsoft.com/office/drawing/2014/main" id="{E881EE2F-0C53-4C77-A8EC-2778582B2D59}"/>
              </a:ext>
            </a:extLst>
          </p:cNvPr>
          <p:cNvSpPr/>
          <p:nvPr userDrawn="1"/>
        </p:nvSpPr>
        <p:spPr>
          <a:xfrm flipV="1">
            <a:off x="0" y="6751676"/>
            <a:ext cx="12192000" cy="119387"/>
          </a:xfrm>
          <a:custGeom>
            <a:avLst/>
            <a:gdLst/>
            <a:ahLst/>
            <a:cxnLst/>
            <a:rect l="l" t="t" r="r" b="b"/>
            <a:pathLst>
              <a:path w="18288000" h="114300">
                <a:moveTo>
                  <a:pt x="0" y="114300"/>
                </a:moveTo>
                <a:lnTo>
                  <a:pt x="0" y="0"/>
                </a:lnTo>
                <a:lnTo>
                  <a:pt x="18287999" y="0"/>
                </a:lnTo>
                <a:lnTo>
                  <a:pt x="18287999" y="114300"/>
                </a:lnTo>
                <a:lnTo>
                  <a:pt x="0" y="114300"/>
                </a:lnTo>
                <a:close/>
              </a:path>
            </a:pathLst>
          </a:custGeom>
          <a:solidFill>
            <a:srgbClr val="FD730E"/>
          </a:solidFill>
        </p:spPr>
        <p:txBody>
          <a:bodyPr wrap="square" lIns="0" tIns="0" rIns="0" bIns="0" rtlCol="0"/>
          <a:lstStyle/>
          <a:p>
            <a:endParaRPr/>
          </a:p>
        </p:txBody>
      </p:sp>
      <p:sp>
        <p:nvSpPr>
          <p:cNvPr id="8" name="bg object 17">
            <a:extLst>
              <a:ext uri="{FF2B5EF4-FFF2-40B4-BE49-F238E27FC236}">
                <a16:creationId xmlns:a16="http://schemas.microsoft.com/office/drawing/2014/main" id="{E4F4F178-D0AB-4266-8A54-8432744D559E}"/>
              </a:ext>
            </a:extLst>
          </p:cNvPr>
          <p:cNvSpPr/>
          <p:nvPr userDrawn="1"/>
        </p:nvSpPr>
        <p:spPr>
          <a:xfrm flipV="1">
            <a:off x="0" y="6557554"/>
            <a:ext cx="12192000" cy="119387"/>
          </a:xfrm>
          <a:custGeom>
            <a:avLst/>
            <a:gdLst/>
            <a:ahLst/>
            <a:cxnLst/>
            <a:rect l="l" t="t" r="r" b="b"/>
            <a:pathLst>
              <a:path w="18288000" h="114300">
                <a:moveTo>
                  <a:pt x="0" y="0"/>
                </a:moveTo>
                <a:lnTo>
                  <a:pt x="18288000" y="0"/>
                </a:lnTo>
                <a:lnTo>
                  <a:pt x="18288000" y="114299"/>
                </a:lnTo>
                <a:lnTo>
                  <a:pt x="0" y="114299"/>
                </a:lnTo>
                <a:lnTo>
                  <a:pt x="0" y="0"/>
                </a:lnTo>
                <a:close/>
              </a:path>
            </a:pathLst>
          </a:custGeom>
          <a:solidFill>
            <a:srgbClr val="666566"/>
          </a:solidFill>
        </p:spPr>
        <p:txBody>
          <a:bodyPr wrap="square" lIns="0" tIns="0" rIns="0" bIns="0" rtlCol="0"/>
          <a:lstStyle/>
          <a:p>
            <a:endParaRPr/>
          </a:p>
        </p:txBody>
      </p:sp>
      <p:pic>
        <p:nvPicPr>
          <p:cNvPr id="9" name="object 2">
            <a:extLst>
              <a:ext uri="{FF2B5EF4-FFF2-40B4-BE49-F238E27FC236}">
                <a16:creationId xmlns:a16="http://schemas.microsoft.com/office/drawing/2014/main" id="{3C360D6E-1C5C-4805-9DB2-7C7083BC8849}"/>
              </a:ext>
            </a:extLst>
          </p:cNvPr>
          <p:cNvPicPr/>
          <p:nvPr userDrawn="1"/>
        </p:nvPicPr>
        <p:blipFill>
          <a:blip r:embed="rId3" cstate="print"/>
          <a:stretch>
            <a:fillRect/>
          </a:stretch>
        </p:blipFill>
        <p:spPr>
          <a:xfrm>
            <a:off x="0" y="6191794"/>
            <a:ext cx="2325189" cy="563524"/>
          </a:xfrm>
          <a:prstGeom prst="rect">
            <a:avLst/>
          </a:prstGeom>
        </p:spPr>
      </p:pic>
    </p:spTree>
    <p:extLst>
      <p:ext uri="{BB962C8B-B14F-4D97-AF65-F5344CB8AC3E}">
        <p14:creationId xmlns:p14="http://schemas.microsoft.com/office/powerpoint/2010/main" val="4041546540"/>
      </p:ext>
    </p:extLst>
  </p:cSld>
  <p:clrMap bg1="lt1" tx1="dk1" bg2="lt2" tx2="dk2" accent1="accent1" accent2="accent2" accent3="accent3" accent4="accent4" accent5="accent5" accent6="accent6" hlink="hlink" folHlink="folHlink"/>
  <p:sldLayoutIdLst>
    <p:sldLayoutId id="21474837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g object 16">
            <a:extLst>
              <a:ext uri="{FF2B5EF4-FFF2-40B4-BE49-F238E27FC236}">
                <a16:creationId xmlns:a16="http://schemas.microsoft.com/office/drawing/2014/main" id="{E881EE2F-0C53-4C77-A8EC-2778582B2D59}"/>
              </a:ext>
            </a:extLst>
          </p:cNvPr>
          <p:cNvSpPr/>
          <p:nvPr userDrawn="1"/>
        </p:nvSpPr>
        <p:spPr>
          <a:xfrm flipV="1">
            <a:off x="0" y="6751676"/>
            <a:ext cx="12192000" cy="119387"/>
          </a:xfrm>
          <a:custGeom>
            <a:avLst/>
            <a:gdLst/>
            <a:ahLst/>
            <a:cxnLst/>
            <a:rect l="l" t="t" r="r" b="b"/>
            <a:pathLst>
              <a:path w="18288000" h="114300">
                <a:moveTo>
                  <a:pt x="0" y="114300"/>
                </a:moveTo>
                <a:lnTo>
                  <a:pt x="0" y="0"/>
                </a:lnTo>
                <a:lnTo>
                  <a:pt x="18287999" y="0"/>
                </a:lnTo>
                <a:lnTo>
                  <a:pt x="18287999" y="114300"/>
                </a:lnTo>
                <a:lnTo>
                  <a:pt x="0" y="114300"/>
                </a:lnTo>
                <a:close/>
              </a:path>
            </a:pathLst>
          </a:custGeom>
          <a:solidFill>
            <a:srgbClr val="FD730E"/>
          </a:solidFill>
        </p:spPr>
        <p:txBody>
          <a:bodyPr wrap="square" lIns="0" tIns="0" rIns="0" bIns="0" rtlCol="0"/>
          <a:lstStyle/>
          <a:p>
            <a:endParaRPr/>
          </a:p>
        </p:txBody>
      </p:sp>
      <p:sp>
        <p:nvSpPr>
          <p:cNvPr id="8" name="bg object 17">
            <a:extLst>
              <a:ext uri="{FF2B5EF4-FFF2-40B4-BE49-F238E27FC236}">
                <a16:creationId xmlns:a16="http://schemas.microsoft.com/office/drawing/2014/main" id="{E4F4F178-D0AB-4266-8A54-8432744D559E}"/>
              </a:ext>
            </a:extLst>
          </p:cNvPr>
          <p:cNvSpPr/>
          <p:nvPr userDrawn="1"/>
        </p:nvSpPr>
        <p:spPr>
          <a:xfrm flipV="1">
            <a:off x="0" y="6557554"/>
            <a:ext cx="12192000" cy="119387"/>
          </a:xfrm>
          <a:custGeom>
            <a:avLst/>
            <a:gdLst/>
            <a:ahLst/>
            <a:cxnLst/>
            <a:rect l="l" t="t" r="r" b="b"/>
            <a:pathLst>
              <a:path w="18288000" h="114300">
                <a:moveTo>
                  <a:pt x="0" y="0"/>
                </a:moveTo>
                <a:lnTo>
                  <a:pt x="18288000" y="0"/>
                </a:lnTo>
                <a:lnTo>
                  <a:pt x="18288000" y="114299"/>
                </a:lnTo>
                <a:lnTo>
                  <a:pt x="0" y="114299"/>
                </a:lnTo>
                <a:lnTo>
                  <a:pt x="0" y="0"/>
                </a:lnTo>
                <a:close/>
              </a:path>
            </a:pathLst>
          </a:custGeom>
          <a:solidFill>
            <a:srgbClr val="666566"/>
          </a:solidFill>
        </p:spPr>
        <p:txBody>
          <a:bodyPr wrap="square" lIns="0" tIns="0" rIns="0" bIns="0" rtlCol="0"/>
          <a:lstStyle/>
          <a:p>
            <a:endParaRPr/>
          </a:p>
        </p:txBody>
      </p:sp>
      <p:pic>
        <p:nvPicPr>
          <p:cNvPr id="9" name="object 2">
            <a:extLst>
              <a:ext uri="{FF2B5EF4-FFF2-40B4-BE49-F238E27FC236}">
                <a16:creationId xmlns:a16="http://schemas.microsoft.com/office/drawing/2014/main" id="{3C360D6E-1C5C-4805-9DB2-7C7083BC8849}"/>
              </a:ext>
            </a:extLst>
          </p:cNvPr>
          <p:cNvPicPr/>
          <p:nvPr userDrawn="1"/>
        </p:nvPicPr>
        <p:blipFill>
          <a:blip r:embed="rId4" cstate="print"/>
          <a:stretch>
            <a:fillRect/>
          </a:stretch>
        </p:blipFill>
        <p:spPr>
          <a:xfrm>
            <a:off x="9866811" y="6150785"/>
            <a:ext cx="2325189" cy="563524"/>
          </a:xfrm>
          <a:prstGeom prst="rect">
            <a:avLst/>
          </a:prstGeom>
        </p:spPr>
      </p:pic>
    </p:spTree>
    <p:extLst>
      <p:ext uri="{BB962C8B-B14F-4D97-AF65-F5344CB8AC3E}">
        <p14:creationId xmlns:p14="http://schemas.microsoft.com/office/powerpoint/2010/main" val="2883632148"/>
      </p:ext>
    </p:extLst>
  </p:cSld>
  <p:clrMap bg1="lt1" tx1="dk1" bg2="lt2" tx2="dk2" accent1="accent1" accent2="accent2" accent3="accent3" accent4="accent4" accent5="accent5" accent6="accent6" hlink="hlink" folHlink="folHlink"/>
  <p:sldLayoutIdLst>
    <p:sldLayoutId id="2147483709" r:id="rId1"/>
    <p:sldLayoutId id="214748371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hyperlink" Target="mailto:alejandro.calderon@cgctax.com"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2499ABC2-1609-44E0-826D-CE3F29D0E1D5}"/>
              </a:ext>
            </a:extLst>
          </p:cNvPr>
          <p:cNvSpPr txBox="1"/>
          <p:nvPr/>
        </p:nvSpPr>
        <p:spPr>
          <a:xfrm>
            <a:off x="1688123" y="1790942"/>
            <a:ext cx="8815754" cy="3170099"/>
          </a:xfrm>
          <a:prstGeom prst="rect">
            <a:avLst/>
          </a:prstGeom>
          <a:noFill/>
        </p:spPr>
        <p:txBody>
          <a:bodyPr wrap="square" rtlCol="0">
            <a:spAutoFit/>
          </a:bodyPr>
          <a:lstStyle/>
          <a:p>
            <a:pPr algn="ctr"/>
            <a:r>
              <a:rPr lang="es-MX" sz="5000" b="1" dirty="0"/>
              <a:t>JURISPRUDENCIAS Y SENTENCIAS RECIENTES QUE AFECTAN A LAS EMPRESAS MINERAS</a:t>
            </a:r>
          </a:p>
        </p:txBody>
      </p:sp>
      <p:sp>
        <p:nvSpPr>
          <p:cNvPr id="7" name="CuadroTexto 6">
            <a:extLst>
              <a:ext uri="{FF2B5EF4-FFF2-40B4-BE49-F238E27FC236}">
                <a16:creationId xmlns:a16="http://schemas.microsoft.com/office/drawing/2014/main" id="{F6CE9784-40C9-4B08-A485-C618DC6859BC}"/>
              </a:ext>
            </a:extLst>
          </p:cNvPr>
          <p:cNvSpPr txBox="1"/>
          <p:nvPr/>
        </p:nvSpPr>
        <p:spPr>
          <a:xfrm>
            <a:off x="7033846" y="5247254"/>
            <a:ext cx="4911970" cy="1015663"/>
          </a:xfrm>
          <a:prstGeom prst="rect">
            <a:avLst/>
          </a:prstGeom>
          <a:noFill/>
        </p:spPr>
        <p:txBody>
          <a:bodyPr wrap="square" rtlCol="0">
            <a:spAutoFit/>
          </a:bodyPr>
          <a:lstStyle/>
          <a:p>
            <a:pPr algn="ctr"/>
            <a:r>
              <a:rPr lang="es-MX" sz="2000" dirty="0"/>
              <a:t>Mtro. Alejandro Calderón Aguilera</a:t>
            </a:r>
          </a:p>
          <a:p>
            <a:pPr algn="ctr"/>
            <a:endParaRPr lang="es-MX" sz="2000" dirty="0"/>
          </a:p>
          <a:p>
            <a:pPr algn="ctr"/>
            <a:r>
              <a:rPr lang="es-MX" sz="2000" dirty="0"/>
              <a:t>Noviembre 2022</a:t>
            </a:r>
          </a:p>
        </p:txBody>
      </p:sp>
    </p:spTree>
    <p:extLst>
      <p:ext uri="{BB962C8B-B14F-4D97-AF65-F5344CB8AC3E}">
        <p14:creationId xmlns:p14="http://schemas.microsoft.com/office/powerpoint/2010/main" val="4004976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5D6BAEC-325D-4D52-9EFC-93E05C59CC82}"/>
              </a:ext>
            </a:extLst>
          </p:cNvPr>
          <p:cNvSpPr txBox="1"/>
          <p:nvPr/>
        </p:nvSpPr>
        <p:spPr>
          <a:xfrm>
            <a:off x="835928" y="416313"/>
            <a:ext cx="10520143" cy="5866350"/>
          </a:xfrm>
          <a:prstGeom prst="rect">
            <a:avLst/>
          </a:prstGeom>
          <a:noFill/>
        </p:spPr>
        <p:txBody>
          <a:bodyPr wrap="square" rtlCol="0">
            <a:spAutoFit/>
          </a:bodyPr>
          <a:lstStyle/>
          <a:p>
            <a:pPr algn="just">
              <a:lnSpc>
                <a:spcPct val="150000"/>
              </a:lnSpc>
              <a:spcAft>
                <a:spcPts val="800"/>
              </a:spcAft>
            </a:pPr>
            <a:r>
              <a:rPr lang="es-MX" i="1" dirty="0">
                <a:ea typeface="Calibri" panose="020F0502020204030204" pitchFamily="34" charset="0"/>
                <a:cs typeface="Arial" panose="020B0604020202020204" pitchFamily="34" charset="0"/>
              </a:rPr>
              <a:t>En el entendido de que una operación ficticia o aparentemente ficticia, en la que las partes no intercambian —o no acrediten intercambiar— bienes o servicios, sino únicamente un comprobante, con la correspondiente redacción de documentos y formulación de asientos contables —e, inclusive, con el acreditamiento de la aparente realización del pago—, no incorpora en la esfera jurídica de las partes, derechos u obligaciones con un valor económico real equivalente al del efecto jurídico-fiscal que se pretende. </a:t>
            </a:r>
            <a:r>
              <a:rPr lang="es-MX" i="1" dirty="0">
                <a:ea typeface="Calibri" panose="020F0502020204030204" pitchFamily="34" charset="0"/>
              </a:rPr>
              <a:t>Por ende, lo relevante en cada caso, </a:t>
            </a:r>
            <a:r>
              <a:rPr lang="es-MX" i="1" dirty="0">
                <a:solidFill>
                  <a:srgbClr val="FF0000"/>
                </a:solidFill>
                <a:ea typeface="Calibri" panose="020F0502020204030204" pitchFamily="34" charset="0"/>
              </a:rPr>
              <a:t>a fin de controvertir a la autoridad hacendaria cuando esta alegue que se está ante operaciones ficticias,</a:t>
            </a:r>
            <a:r>
              <a:rPr lang="es-MX" i="1" dirty="0">
                <a:ea typeface="Calibri" panose="020F0502020204030204" pitchFamily="34" charset="0"/>
              </a:rPr>
              <a:t> será analizar si existe una alteración en la esfera jurídica del particular —los derechos que adquiere y las obligaciones que asume a partir de la transacción, así como el valor económico que pueden representar unos y otras—; si efectivamente se intercambian bienes o servicios con un valor económico real, que altere la posición económica del contribuyente frente a su capacidad de generar los ingresos gravados; o si existe una razonable expectativa de ganancia para las partes —adicional al efecto fiscal de la medida de que se trate—. </a:t>
            </a:r>
            <a:r>
              <a:rPr lang="es-MX" b="1" i="1" dirty="0">
                <a:ea typeface="Calibri" panose="020F0502020204030204" pitchFamily="34" charset="0"/>
              </a:rPr>
              <a:t>A juicio de esta Sala Especializada en Materia del Juicio de Resolución Exclusiva de Fondo, perseguir una finalidad comercial válida que incidentalmente resulte en una reducción de la carga fiscal no es una práctica evasiva o elusiva reprochable por el ordenamiento fiscal.</a:t>
            </a:r>
            <a:endParaRPr lang="es-MX"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80115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AA61758-F307-4A07-B8A8-0C14C4FECB9B}"/>
              </a:ext>
            </a:extLst>
          </p:cNvPr>
          <p:cNvSpPr txBox="1"/>
          <p:nvPr/>
        </p:nvSpPr>
        <p:spPr>
          <a:xfrm>
            <a:off x="835928" y="791106"/>
            <a:ext cx="10520143" cy="2542363"/>
          </a:xfrm>
          <a:prstGeom prst="rect">
            <a:avLst/>
          </a:prstGeom>
          <a:noFill/>
        </p:spPr>
        <p:txBody>
          <a:bodyPr wrap="square" rtlCol="0">
            <a:spAutoFit/>
          </a:bodyPr>
          <a:lstStyle/>
          <a:p>
            <a:pPr algn="just">
              <a:lnSpc>
                <a:spcPct val="150000"/>
              </a:lnSpc>
              <a:spcAft>
                <a:spcPts val="800"/>
              </a:spcAft>
            </a:pPr>
            <a:r>
              <a:rPr lang="es-MX" i="1" dirty="0">
                <a:ea typeface="Calibri" panose="020F0502020204030204" pitchFamily="34" charset="0"/>
              </a:rPr>
              <a:t>En efecto, si una </a:t>
            </a:r>
            <a:r>
              <a:rPr lang="es-MX" i="1" dirty="0">
                <a:solidFill>
                  <a:srgbClr val="FF0000"/>
                </a:solidFill>
                <a:ea typeface="Calibri" panose="020F0502020204030204" pitchFamily="34" charset="0"/>
              </a:rPr>
              <a:t>transacción objetivamente afecta la posición económica neta del contribuyente, su esfera jurídica —derechos y obligaciones— o sus intereses ajenos a los aspectos fiscales,</a:t>
            </a:r>
            <a:r>
              <a:rPr lang="es-MX" i="1" dirty="0">
                <a:ea typeface="Calibri" panose="020F0502020204030204" pitchFamily="34" charset="0"/>
              </a:rPr>
              <a:t> no debería avalarse la desautorización de los efectos legales que le corresponden, únicamente por sostenerse que se originó por razones fiscales. De esta manera, a una operación </a:t>
            </a:r>
            <a:r>
              <a:rPr lang="es-MX" i="1" dirty="0">
                <a:solidFill>
                  <a:srgbClr val="FF0000"/>
                </a:solidFill>
                <a:ea typeface="Calibri" panose="020F0502020204030204" pitchFamily="34" charset="0"/>
              </a:rPr>
              <a:t>con efectiva sustancia económica normalmente deberán reconocérsele los efectos fiscales que legalmente le correspondan, aun ante la ausencia de un propósito distinto al puramente fiscal</a:t>
            </a:r>
            <a:r>
              <a:rPr lang="es-MX" i="1" dirty="0">
                <a:ea typeface="Calibri" panose="020F0502020204030204" pitchFamily="34" charset="0"/>
              </a:rPr>
              <a:t>.”</a:t>
            </a:r>
            <a:endParaRPr lang="es-MX" dirty="0">
              <a:ea typeface="Calibri" panose="020F0502020204030204" pitchFamily="34" charset="0"/>
              <a:cs typeface="Arial" panose="020B0604020202020204" pitchFamily="34" charset="0"/>
            </a:endParaRPr>
          </a:p>
        </p:txBody>
      </p:sp>
      <p:sp>
        <p:nvSpPr>
          <p:cNvPr id="3" name="Rectángulo 2">
            <a:extLst>
              <a:ext uri="{FF2B5EF4-FFF2-40B4-BE49-F238E27FC236}">
                <a16:creationId xmlns:a16="http://schemas.microsoft.com/office/drawing/2014/main" id="{3B4746C1-3B57-40D5-97FA-E013619CDF72}"/>
              </a:ext>
            </a:extLst>
          </p:cNvPr>
          <p:cNvSpPr/>
          <p:nvPr/>
        </p:nvSpPr>
        <p:spPr>
          <a:xfrm>
            <a:off x="835928" y="4003599"/>
            <a:ext cx="10520143" cy="1631216"/>
          </a:xfrm>
          <a:prstGeom prst="rect">
            <a:avLst/>
          </a:prstGeom>
        </p:spPr>
        <p:txBody>
          <a:bodyPr wrap="square">
            <a:spAutoFit/>
          </a:bodyPr>
          <a:lstStyle/>
          <a:p>
            <a:pPr algn="just">
              <a:spcAft>
                <a:spcPts val="800"/>
              </a:spcAft>
            </a:pPr>
            <a:r>
              <a:rPr lang="es-MX" sz="2000" b="1" dirty="0">
                <a:ea typeface="Calibri" panose="020F0502020204030204" pitchFamily="34" charset="0"/>
                <a:cs typeface="Times New Roman" panose="02020603050405020304" pitchFamily="18" charset="0"/>
              </a:rPr>
              <a:t>Juicio Contencioso Administrativo Núm. 1/17-ERF-01-1.- Resuelto por la Sala Especializada en Materia del Juicio de Resolución Exclusiva de Fondo, Sala Auxiliar Metropolitana y Auxiliar en Materia de Pensiones Civiles del Tribunal Federal de Justicia Administrativa, el 2 de marzo de 2018, por unanimidad de votos.- Magistrado Instructor: Juan Carlos Roa Jacobo.- Secretario: Lic. José Ricardo Pérez Huerta.</a:t>
            </a:r>
          </a:p>
        </p:txBody>
      </p:sp>
    </p:spTree>
    <p:extLst>
      <p:ext uri="{BB962C8B-B14F-4D97-AF65-F5344CB8AC3E}">
        <p14:creationId xmlns:p14="http://schemas.microsoft.com/office/powerpoint/2010/main" val="3117869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708CF658-7432-4F2D-B9D9-26808728164C}"/>
              </a:ext>
            </a:extLst>
          </p:cNvPr>
          <p:cNvSpPr/>
          <p:nvPr/>
        </p:nvSpPr>
        <p:spPr>
          <a:xfrm>
            <a:off x="4139342" y="275849"/>
            <a:ext cx="3913315" cy="784830"/>
          </a:xfrm>
          <a:prstGeom prst="rect">
            <a:avLst/>
          </a:prstGeom>
        </p:spPr>
        <p:txBody>
          <a:bodyPr wrap="none">
            <a:spAutoFit/>
          </a:bodyPr>
          <a:lstStyle/>
          <a:p>
            <a:pPr algn="just">
              <a:spcAft>
                <a:spcPts val="800"/>
              </a:spcAft>
            </a:pPr>
            <a:r>
              <a:rPr lang="es-MX" sz="4500" b="1" dirty="0">
                <a:ea typeface="Calibri" panose="020F0502020204030204" pitchFamily="34" charset="0"/>
                <a:cs typeface="Times New Roman" panose="02020603050405020304" pitchFamily="18" charset="0"/>
              </a:rPr>
              <a:t>CONCLUSIONES</a:t>
            </a:r>
          </a:p>
        </p:txBody>
      </p:sp>
      <p:sp>
        <p:nvSpPr>
          <p:cNvPr id="4" name="Rectángulo 3">
            <a:extLst>
              <a:ext uri="{FF2B5EF4-FFF2-40B4-BE49-F238E27FC236}">
                <a16:creationId xmlns:a16="http://schemas.microsoft.com/office/drawing/2014/main" id="{E70C95AF-6553-4EFD-9563-989D1E02744D}"/>
              </a:ext>
            </a:extLst>
          </p:cNvPr>
          <p:cNvSpPr/>
          <p:nvPr/>
        </p:nvSpPr>
        <p:spPr>
          <a:xfrm>
            <a:off x="1113182" y="1721671"/>
            <a:ext cx="9965634" cy="4144724"/>
          </a:xfrm>
          <a:prstGeom prst="rect">
            <a:avLst/>
          </a:prstGeom>
        </p:spPr>
        <p:txBody>
          <a:bodyPr wrap="square">
            <a:spAutoFit/>
          </a:bodyPr>
          <a:lstStyle/>
          <a:p>
            <a:pPr algn="just">
              <a:spcAft>
                <a:spcPts val="800"/>
              </a:spcAft>
            </a:pPr>
            <a:r>
              <a:rPr lang="es-MX" sz="2500" dirty="0">
                <a:ea typeface="Calibri" panose="020F0502020204030204" pitchFamily="34" charset="0"/>
                <a:cs typeface="Times New Roman" panose="02020603050405020304" pitchFamily="18" charset="0"/>
              </a:rPr>
              <a:t>Se observa que el TFJA se pronuncia respecto de la figura de la Sustancia Económica  COMO UN ESTANDAR DE PRUEBA; sin embargo, mezcla, lo que puede crear confusión con la doctrina de los actos “elusivos”, la parte de beneficios fiscales. Por ello, estas tesis deben ser cuidadosamente leídas para ser correctamente aplicadas. </a:t>
            </a:r>
          </a:p>
          <a:p>
            <a:pPr algn="just">
              <a:spcAft>
                <a:spcPts val="800"/>
              </a:spcAft>
            </a:pPr>
            <a:endParaRPr lang="es-MX" sz="2500" dirty="0">
              <a:ea typeface="Calibri" panose="020F0502020204030204" pitchFamily="34" charset="0"/>
              <a:cs typeface="Times New Roman" panose="02020603050405020304" pitchFamily="18" charset="0"/>
            </a:endParaRPr>
          </a:p>
          <a:p>
            <a:pPr algn="just">
              <a:spcAft>
                <a:spcPts val="800"/>
              </a:spcAft>
            </a:pPr>
            <a:r>
              <a:rPr lang="es-MX" sz="2500" dirty="0">
                <a:ea typeface="Calibri" panose="020F0502020204030204" pitchFamily="34" charset="0"/>
                <a:cs typeface="Times New Roman" panose="02020603050405020304" pitchFamily="18" charset="0"/>
              </a:rPr>
              <a:t>La SUSTANCIA ECONÓMICA en estas Tesis no son equiparables ni equivalentes a la configuración, o no, de un acto elusivo, o ausencia de Razón de Negocios, de conformidad con el artículo 5-A del Código Fiscal de la Federación.</a:t>
            </a:r>
          </a:p>
        </p:txBody>
      </p:sp>
    </p:spTree>
    <p:extLst>
      <p:ext uri="{BB962C8B-B14F-4D97-AF65-F5344CB8AC3E}">
        <p14:creationId xmlns:p14="http://schemas.microsoft.com/office/powerpoint/2010/main" val="852671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846A3F9-A644-47E1-A5ED-EA09B780187E}"/>
              </a:ext>
            </a:extLst>
          </p:cNvPr>
          <p:cNvSpPr>
            <a:spLocks noGrp="1"/>
          </p:cNvSpPr>
          <p:nvPr>
            <p:ph type="ctrTitle"/>
          </p:nvPr>
        </p:nvSpPr>
        <p:spPr>
          <a:xfrm>
            <a:off x="1524000" y="1444487"/>
            <a:ext cx="9144000" cy="3388140"/>
          </a:xfrm>
        </p:spPr>
        <p:txBody>
          <a:bodyPr>
            <a:noAutofit/>
          </a:bodyPr>
          <a:lstStyle/>
          <a:p>
            <a:r>
              <a:rPr lang="es-MX" sz="4600" b="1" dirty="0">
                <a:latin typeface="+mn-lt"/>
              </a:rPr>
              <a:t>ACREDITAMIENTO DEL IMPUESTO AL VALOR AGREGADO</a:t>
            </a:r>
            <a:br>
              <a:rPr lang="es-MX" sz="4600" b="1" dirty="0">
                <a:latin typeface="+mn-lt"/>
              </a:rPr>
            </a:br>
            <a:r>
              <a:rPr lang="es-MX" sz="4600" b="1" dirty="0">
                <a:latin typeface="+mn-lt"/>
              </a:rPr>
              <a:t>-</a:t>
            </a:r>
            <a:br>
              <a:rPr lang="es-MX" sz="4600" b="1" dirty="0">
                <a:latin typeface="+mn-lt"/>
              </a:rPr>
            </a:br>
            <a:r>
              <a:rPr lang="es-MX" sz="4600" b="1" dirty="0">
                <a:latin typeface="+mn-lt"/>
              </a:rPr>
              <a:t>TESIS JURISPRUDENCIAL PC.XVI.A. J/4 A (11a.) Y VIII-P-2aS-729c</a:t>
            </a:r>
          </a:p>
        </p:txBody>
      </p:sp>
    </p:spTree>
    <p:extLst>
      <p:ext uri="{BB962C8B-B14F-4D97-AF65-F5344CB8AC3E}">
        <p14:creationId xmlns:p14="http://schemas.microsoft.com/office/powerpoint/2010/main" val="186268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52225015-9CF2-4718-AE77-DF72C05BD383}"/>
              </a:ext>
            </a:extLst>
          </p:cNvPr>
          <p:cNvSpPr/>
          <p:nvPr/>
        </p:nvSpPr>
        <p:spPr>
          <a:xfrm>
            <a:off x="357809" y="1333222"/>
            <a:ext cx="11476382" cy="5186035"/>
          </a:xfrm>
          <a:prstGeom prst="rect">
            <a:avLst/>
          </a:prstGeom>
        </p:spPr>
        <p:txBody>
          <a:bodyPr wrap="square">
            <a:spAutoFit/>
          </a:bodyPr>
          <a:lstStyle/>
          <a:p>
            <a:pPr algn="just">
              <a:spcAft>
                <a:spcPts val="800"/>
              </a:spcAft>
            </a:pPr>
            <a:r>
              <a:rPr lang="es-MX" dirty="0">
                <a:ea typeface="Calibri" panose="020F0502020204030204" pitchFamily="34" charset="0"/>
                <a:cs typeface="Times New Roman" panose="02020603050405020304" pitchFamily="18" charset="0"/>
              </a:rPr>
              <a:t>El 12 de agosto de 2022, se publicó en el Semanario Judicial de la Federación la Contradicción de tesis 3/2022, resuelta por el Pleno en Materia Administrativa del Decimosexto Circuito, en Guanajuato. El Pleno determinó que, acorde a la legislación fiscal vigente en los años 2019 y 2020, para efectos de analizar la procedencia de una solicitud de devolución de saldo a favor, la figura de la compensación aplicable en el derecho civil, no es un medio de pago para acreditar el impuesto al valor agregado.</a:t>
            </a:r>
          </a:p>
          <a:p>
            <a:pPr algn="just">
              <a:spcAft>
                <a:spcPts val="800"/>
              </a:spcAft>
            </a:pPr>
            <a:endParaRPr lang="es-MX" sz="1700" dirty="0">
              <a:ea typeface="Calibri" panose="020F0502020204030204" pitchFamily="34" charset="0"/>
              <a:cs typeface="Times New Roman" panose="02020603050405020304" pitchFamily="18" charset="0"/>
            </a:endParaRPr>
          </a:p>
          <a:p>
            <a:pPr algn="just"/>
            <a:r>
              <a:rPr lang="es-MX" sz="1700" b="1" dirty="0">
                <a:solidFill>
                  <a:srgbClr val="212529"/>
                </a:solidFill>
              </a:rPr>
              <a:t>“Tesis PC.XVI.A. J/4 A (11a.):</a:t>
            </a:r>
          </a:p>
          <a:p>
            <a:pPr algn="just"/>
            <a:endParaRPr lang="es-MX" sz="1700" dirty="0">
              <a:solidFill>
                <a:srgbClr val="212529"/>
              </a:solidFill>
            </a:endParaRPr>
          </a:p>
          <a:p>
            <a:pPr algn="just"/>
            <a:r>
              <a:rPr lang="es-MX" sz="1700" b="1" i="1" dirty="0">
                <a:solidFill>
                  <a:srgbClr val="212529"/>
                </a:solidFill>
              </a:rPr>
              <a:t>IMPUESTO AL VALOR AGREGADO. EL ANÁLISIS DE LOS ARTÍCULOS 1o.-B Y 5o., FRACCIÓN III, DE LA LEY RELATIVA, NO DA LUGAR A INTERPRETAR QUE EN LA DEVOLUCIÓN DE SALDO A FAVOR, LA FIGURA EXTINTIVA DE LA COMPENSACIÓN, APLICABLE EN EL DERECHO CIVIL, SEA UN MEDIO DE PAGO PARA ACREDITAR DICHO IMPUESTO (LEGISLACIÓN VIGENTE EN LOS EJERCICIOS FISCALES 2019 Y 2020).</a:t>
            </a:r>
          </a:p>
          <a:p>
            <a:pPr algn="just"/>
            <a:endParaRPr lang="es-MX" sz="1700" i="1" dirty="0"/>
          </a:p>
          <a:p>
            <a:pPr algn="just"/>
            <a:r>
              <a:rPr lang="es-MX" sz="1700" i="1" dirty="0"/>
              <a:t>Justificación: De conformidad con lo dispuesto en los artículos 1o.-B y 5o., fracción III, de la Ley del Impuesto al Valor Agregado, la figura de la compensación, aplicable en el ámbito civil, si bien es una forma de extinción de las obligaciones que desde el punto de vista tributario puede dar lugar a establecer cuándo nace la obligación de pagar el impuesto al valor agregado, lo cierto es que, en sí misma considerada, no da lugar al acreditamiento, pues para ello es necesario demostrar que el impuesto haya sido efectivamente pagado en el mes de que se trate, esto es, que haya sido enterado a la hacienda pública;</a:t>
            </a:r>
            <a:endParaRPr lang="es-MX" sz="1700" dirty="0">
              <a:ea typeface="Calibri" panose="020F0502020204030204" pitchFamily="34" charset="0"/>
              <a:cs typeface="Times New Roman" panose="02020603050405020304" pitchFamily="18" charset="0"/>
            </a:endParaRPr>
          </a:p>
        </p:txBody>
      </p:sp>
      <p:sp>
        <p:nvSpPr>
          <p:cNvPr id="4" name="Rectángulo 3">
            <a:extLst>
              <a:ext uri="{FF2B5EF4-FFF2-40B4-BE49-F238E27FC236}">
                <a16:creationId xmlns:a16="http://schemas.microsoft.com/office/drawing/2014/main" id="{58FFD0F5-6E1F-4ECC-B6D9-379AA678376F}"/>
              </a:ext>
            </a:extLst>
          </p:cNvPr>
          <p:cNvSpPr/>
          <p:nvPr/>
        </p:nvSpPr>
        <p:spPr>
          <a:xfrm>
            <a:off x="1113183" y="290436"/>
            <a:ext cx="9965634" cy="707886"/>
          </a:xfrm>
          <a:prstGeom prst="rect">
            <a:avLst/>
          </a:prstGeom>
        </p:spPr>
        <p:txBody>
          <a:bodyPr wrap="square">
            <a:spAutoFit/>
          </a:bodyPr>
          <a:lstStyle/>
          <a:p>
            <a:pPr algn="ctr">
              <a:spcAft>
                <a:spcPts val="800"/>
              </a:spcAft>
            </a:pPr>
            <a:r>
              <a:rPr lang="es-MX" sz="4000" b="1" dirty="0">
                <a:ea typeface="Calibri" panose="020F0502020204030204" pitchFamily="34" charset="0"/>
                <a:cs typeface="Times New Roman" panose="02020603050405020304" pitchFamily="18" charset="0"/>
              </a:rPr>
              <a:t>Tesis jurisprudencial PC.XVI.A. J/4 A (11a.)</a:t>
            </a:r>
          </a:p>
        </p:txBody>
      </p:sp>
    </p:spTree>
    <p:extLst>
      <p:ext uri="{BB962C8B-B14F-4D97-AF65-F5344CB8AC3E}">
        <p14:creationId xmlns:p14="http://schemas.microsoft.com/office/powerpoint/2010/main" val="2000706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7F776A58-A3B8-467B-BE38-798AF2668C80}"/>
              </a:ext>
            </a:extLst>
          </p:cNvPr>
          <p:cNvSpPr/>
          <p:nvPr/>
        </p:nvSpPr>
        <p:spPr>
          <a:xfrm>
            <a:off x="597382" y="1145464"/>
            <a:ext cx="10997236" cy="4355038"/>
          </a:xfrm>
          <a:prstGeom prst="rect">
            <a:avLst/>
          </a:prstGeom>
        </p:spPr>
        <p:txBody>
          <a:bodyPr wrap="square">
            <a:spAutoFit/>
          </a:bodyPr>
          <a:lstStyle/>
          <a:p>
            <a:pPr algn="just"/>
            <a:r>
              <a:rPr lang="es-MX" sz="1700" i="1" dirty="0"/>
              <a:t>(…) siendo que, además, la fracción VI, incisos a) y b), del artículo 25 de la Ley de Ingresos de la Federación para el Ejercicio Fiscal de 2019, así como el texto vigente a partir del año 2020 de los artículos 23, primer párrafo, del Código Fiscal de la Federación y 6o., párrafos primero y segundo, de la Ley del Impuesto al Valor Agregado, establecen que los contribuyentes únicamente pueden optar por compensar las cantidades que tengan a su favor, contra las que estén obligados a pagar por adeudo propio, siempre que ambas deriven de un mismo impuesto, incluyendo sus accesorios, por lo cual, la compensación únicamente puede ser empleada para el pago de obligaciones fiscales, cuando el contribuyente tenga el carácter de acreedor y deudor de la autoridad hacendaria, y no respecto de otro contribuyente. Tan es así que, sobre el particular, el diverso artículo 2192, fracción VIII, del Código Civil Federal, incluso prevé que la señalada figura de la compensación no tiene lugar cuando las deudas tienen relación con obligaciones fiscales, y en el caso, la legislación tributaria aplicable no la autoriza expresamente.”</a:t>
            </a:r>
          </a:p>
          <a:p>
            <a:pPr algn="just"/>
            <a:endParaRPr lang="es-MX" sz="1700" i="1" dirty="0"/>
          </a:p>
          <a:p>
            <a:pPr algn="just"/>
            <a:r>
              <a:rPr lang="es-MX" b="1" dirty="0"/>
              <a:t>Contradicción de tesis 3/2022. Entre las sustentadas por los Tribunales Colegiados Primero y Segundo, ambos en  Materia Administrativa del Décimo Sexto Circuito. 14 de junio de 2022. Unanimidad de cinco votos de la Magistrada Renata </a:t>
            </a:r>
            <a:r>
              <a:rPr lang="es-MX" b="1" dirty="0" err="1"/>
              <a:t>Giliola</a:t>
            </a:r>
            <a:r>
              <a:rPr lang="es-MX" b="1" dirty="0"/>
              <a:t> Suárez Téllez y los Magistrados Arturo Hernández Torres, Ariel Alberto Rojas Caballero, José Gerardo Mendoza Gutiérrez y Jorge Humberto Benítez Pimienta. Ponente: Arturo Hernández Torres. Secretario: Luis Ángel Ramírez Alfaro.</a:t>
            </a:r>
          </a:p>
        </p:txBody>
      </p:sp>
    </p:spTree>
    <p:extLst>
      <p:ext uri="{BB962C8B-B14F-4D97-AF65-F5344CB8AC3E}">
        <p14:creationId xmlns:p14="http://schemas.microsoft.com/office/powerpoint/2010/main" val="3789187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8D653B63-2FAA-4822-8069-4AB1ADB56A52}"/>
              </a:ext>
            </a:extLst>
          </p:cNvPr>
          <p:cNvSpPr/>
          <p:nvPr/>
        </p:nvSpPr>
        <p:spPr>
          <a:xfrm>
            <a:off x="530087" y="1510749"/>
            <a:ext cx="11131826" cy="4883388"/>
          </a:xfrm>
          <a:prstGeom prst="rect">
            <a:avLst/>
          </a:prstGeom>
        </p:spPr>
        <p:txBody>
          <a:bodyPr wrap="square">
            <a:spAutoFit/>
          </a:bodyPr>
          <a:lstStyle/>
          <a:p>
            <a:pPr algn="just">
              <a:spcAft>
                <a:spcPts val="800"/>
              </a:spcAft>
            </a:pPr>
            <a:r>
              <a:rPr lang="es-MX" dirty="0">
                <a:ea typeface="Calibri" panose="020F0502020204030204" pitchFamily="34" charset="0"/>
                <a:cs typeface="Times New Roman" panose="02020603050405020304" pitchFamily="18" charset="0"/>
              </a:rPr>
              <a:t>El 15 de abril de 2021 fue aprobada la Tesis VIII-P-2aS-729, la cual deriva del Juicio Contencioso Administrativo Núm. 379/16-03-01-8/2810/16-S2-07-04 resuelto por la Segunda Sección de la Sala Superior del Tribunal Federal de Justicia Administrativa.</a:t>
            </a:r>
          </a:p>
          <a:p>
            <a:pPr algn="just">
              <a:spcAft>
                <a:spcPts val="800"/>
              </a:spcAft>
            </a:pPr>
            <a:endParaRPr lang="es-MX" sz="1000" dirty="0">
              <a:ea typeface="Calibri" panose="020F0502020204030204" pitchFamily="34" charset="0"/>
              <a:cs typeface="Times New Roman" panose="02020603050405020304" pitchFamily="18" charset="0"/>
            </a:endParaRPr>
          </a:p>
          <a:p>
            <a:pPr algn="just"/>
            <a:r>
              <a:rPr lang="es-MX" b="1" i="1" dirty="0"/>
              <a:t>“IMPUESTO AL VALOR AGREGADO. SU MECÁNICA SE BASA EN EL SISTEMA DE FLUJO DE EFECTIVO.- </a:t>
            </a:r>
          </a:p>
          <a:p>
            <a:pPr algn="just"/>
            <a:endParaRPr lang="es-MX" b="1" i="1" dirty="0"/>
          </a:p>
          <a:p>
            <a:pPr algn="just"/>
            <a:r>
              <a:rPr lang="es-MX" i="1" dirty="0"/>
              <a:t>Dicho sistema fue incorporado, a través del Artículo Séptimo Transitorio de la Ley de Ingresos para el ejercicio fiscal de 2002, ello para armonizar ese tributo con la Ley del Impuesto sobre la Renta publicada el 01 de enero de 2002, y en 2003 fue añadido en los artículos 1, 1o.-B y 5, fracciones II y III, de la Ley del Impuesto al Valor Agregado. Así, en el proceso legislativo fue expuesto que ese sistema consiste en que el impuesto se causa hasta en el momento en que los contribuyentes efectivamente cobran la contraprestación, en consecuencia, el impuesto se traslada cuando el sujeto jurídico cobra al sujeto económico el impuesto trasladado calculado sobre el monto de lo efectivamente cobrado; razón por la cual el sujeto económico podrá acreditarlo hasta que lo pague. Así, el legislador indicó que el aludido tiene como beneficio neutralizar el impuesto al valor agregado, ya que su pago debe realizarse hasta que se obtenga el ingreso evitando que se pague sobre el principio de devengamiento, con lo cual son reducidos los problemas de liquidez, pues los contribuyentes ya no están obligados a pagar el impuesto a pesar de no haber recibido las contraprestaciones de los actos o actividades gravadas.(…)</a:t>
            </a:r>
            <a:endParaRPr lang="es-MX" i="1" dirty="0">
              <a:ea typeface="Calibri" panose="020F0502020204030204" pitchFamily="34" charset="0"/>
              <a:cs typeface="Times New Roman" panose="02020603050405020304" pitchFamily="18" charset="0"/>
            </a:endParaRPr>
          </a:p>
        </p:txBody>
      </p:sp>
      <p:sp>
        <p:nvSpPr>
          <p:cNvPr id="4" name="Rectángulo 3">
            <a:extLst>
              <a:ext uri="{FF2B5EF4-FFF2-40B4-BE49-F238E27FC236}">
                <a16:creationId xmlns:a16="http://schemas.microsoft.com/office/drawing/2014/main" id="{47666EA7-0A32-45E3-A44D-58D4E844D294}"/>
              </a:ext>
            </a:extLst>
          </p:cNvPr>
          <p:cNvSpPr/>
          <p:nvPr/>
        </p:nvSpPr>
        <p:spPr>
          <a:xfrm>
            <a:off x="1113183" y="290436"/>
            <a:ext cx="9965634" cy="707886"/>
          </a:xfrm>
          <a:prstGeom prst="rect">
            <a:avLst/>
          </a:prstGeom>
        </p:spPr>
        <p:txBody>
          <a:bodyPr wrap="square">
            <a:spAutoFit/>
          </a:bodyPr>
          <a:lstStyle/>
          <a:p>
            <a:pPr algn="ctr">
              <a:spcAft>
                <a:spcPts val="800"/>
              </a:spcAft>
            </a:pPr>
            <a:r>
              <a:rPr lang="es-MX" sz="4000" b="1" dirty="0">
                <a:ea typeface="Calibri" panose="020F0502020204030204" pitchFamily="34" charset="0"/>
                <a:cs typeface="Times New Roman" panose="02020603050405020304" pitchFamily="18" charset="0"/>
              </a:rPr>
              <a:t>Tesis VIII-P-2aS-729</a:t>
            </a:r>
          </a:p>
        </p:txBody>
      </p:sp>
    </p:spTree>
    <p:extLst>
      <p:ext uri="{BB962C8B-B14F-4D97-AF65-F5344CB8AC3E}">
        <p14:creationId xmlns:p14="http://schemas.microsoft.com/office/powerpoint/2010/main" val="3096497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4537B61-2916-4254-9C63-CD18F05E155D}"/>
              </a:ext>
            </a:extLst>
          </p:cNvPr>
          <p:cNvSpPr/>
          <p:nvPr/>
        </p:nvSpPr>
        <p:spPr>
          <a:xfrm>
            <a:off x="679173" y="732754"/>
            <a:ext cx="10833653" cy="5100948"/>
          </a:xfrm>
          <a:prstGeom prst="rect">
            <a:avLst/>
          </a:prstGeom>
        </p:spPr>
        <p:txBody>
          <a:bodyPr wrap="square">
            <a:spAutoFit/>
          </a:bodyPr>
          <a:lstStyle/>
          <a:p>
            <a:pPr algn="just">
              <a:lnSpc>
                <a:spcPct val="107000"/>
              </a:lnSpc>
              <a:spcAft>
                <a:spcPts val="800"/>
              </a:spcAft>
            </a:pPr>
            <a:r>
              <a:rPr lang="es-MX" i="1" dirty="0">
                <a:ea typeface="Calibri" panose="020F0502020204030204" pitchFamily="34" charset="0"/>
                <a:cs typeface="Times New Roman" panose="02020603050405020304" pitchFamily="18" charset="0"/>
              </a:rPr>
              <a:t>(…)</a:t>
            </a:r>
            <a:r>
              <a:rPr lang="es-MX" i="1" dirty="0"/>
              <a:t> A esta interpretación histórica debe añadirse que de la interpretación literal y financiera del sistema de flujo de efectivo se infiere que debe existir movimiento financiero, externalización -desplazamiento- de dinero, del patrimonio del sujeto económico al sujeto jurídico, lo cual no acontece si no es entregado dinero (efectivo).</a:t>
            </a:r>
            <a:r>
              <a:rPr lang="es-MX" i="1" dirty="0">
                <a:ea typeface="Calibri" panose="020F0502020204030204" pitchFamily="34" charset="0"/>
                <a:cs typeface="Times New Roman" panose="02020603050405020304" pitchFamily="18" charset="0"/>
              </a:rPr>
              <a:t> Esto es, si la obligación del sujeto económico es pagar una cantidad de dinero, por el principio del flujo de efectivo, entonces, la obligación solo puede cumplirse con la entrega financiera de dinero y no en especie u otra forma de extinción de las obligaciones. Además, si el segundo párrafo del artículo 1 de dicha Ley dispone que el impuesto en ningún caso debe formar parte de los valores que sirvieron para su base, entonces, se corrobora que el ámbito material de aplicación del artículo 1o.-B de esa normativa solo son las contraprestaciones, es decir, no es aplicable al impuesto causado y trasladado. Finalmente, en términos del Código Civil Federal, de aplicación supletoria en materia fiscal, el pago es un efecto de las obligaciones y no una forma de su extinción, ya que está regulado en el "Capítulo I del Título Cuarto Efectos de las Obligaciones. I. Efectos de las obligaciones entre las partes", y no el "Título Quinto. Extinción de las obligaciones", el cual solo prevé la compensación, la confusión de derechos, la remisión de deuda y la novación, ya que nuestra legislación civil sigue el modelo del Código Civil Suizo. De ahí que, si el sujeto económico no es deudor del sujeto jurídico, entonces, debe pagar el impuesto trasladado en los términos exactos ordenados por la Ley del Impuesto al Valor Agregado, es decir, efectivo, y no mediante una forma de extinción de las obligaciones, puesto que la causación y el pago del impuesto deriva de la ley y no de lo pactado por las particulares en sus operaciones.”</a:t>
            </a:r>
            <a:endParaRPr lang="es-MX" sz="1600" i="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1528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7C92E7-3355-46B5-A199-859FAB5497C8}"/>
              </a:ext>
            </a:extLst>
          </p:cNvPr>
          <p:cNvSpPr/>
          <p:nvPr/>
        </p:nvSpPr>
        <p:spPr>
          <a:xfrm>
            <a:off x="679173" y="600232"/>
            <a:ext cx="10833653" cy="564385"/>
          </a:xfrm>
          <a:prstGeom prst="rect">
            <a:avLst/>
          </a:prstGeom>
        </p:spPr>
        <p:txBody>
          <a:bodyPr wrap="square">
            <a:spAutoFit/>
          </a:bodyPr>
          <a:lstStyle/>
          <a:p>
            <a:pPr algn="ctr">
              <a:lnSpc>
                <a:spcPct val="107000"/>
              </a:lnSpc>
              <a:spcAft>
                <a:spcPts val="800"/>
              </a:spcAft>
            </a:pPr>
            <a:r>
              <a:rPr lang="es-MX" sz="3000" b="1" dirty="0">
                <a:effectLst/>
                <a:ea typeface="Calibri" panose="020F0502020204030204" pitchFamily="34" charset="0"/>
                <a:cs typeface="Times New Roman" panose="02020603050405020304" pitchFamily="18" charset="0"/>
              </a:rPr>
              <a:t>CONTRAPRESTACIONES EFECTIVAMENTE PAGADAS</a:t>
            </a:r>
          </a:p>
        </p:txBody>
      </p:sp>
      <p:sp>
        <p:nvSpPr>
          <p:cNvPr id="3" name="Rectángulo 2">
            <a:extLst>
              <a:ext uri="{FF2B5EF4-FFF2-40B4-BE49-F238E27FC236}">
                <a16:creationId xmlns:a16="http://schemas.microsoft.com/office/drawing/2014/main" id="{D6B0AAAA-1F3A-4658-9036-D059927B47CB}"/>
              </a:ext>
            </a:extLst>
          </p:cNvPr>
          <p:cNvSpPr/>
          <p:nvPr/>
        </p:nvSpPr>
        <p:spPr>
          <a:xfrm>
            <a:off x="679172" y="1850996"/>
            <a:ext cx="10833653" cy="3984104"/>
          </a:xfrm>
          <a:prstGeom prst="rect">
            <a:avLst/>
          </a:prstGeom>
        </p:spPr>
        <p:txBody>
          <a:bodyPr wrap="square">
            <a:spAutoFit/>
          </a:bodyPr>
          <a:lstStyle/>
          <a:p>
            <a:pPr algn="just">
              <a:lnSpc>
                <a:spcPct val="107000"/>
              </a:lnSpc>
              <a:spcAft>
                <a:spcPts val="800"/>
              </a:spcAft>
            </a:pPr>
            <a:r>
              <a:rPr lang="es-MX" sz="2500" i="1" dirty="0"/>
              <a:t>“</a:t>
            </a:r>
            <a:r>
              <a:rPr lang="es-MX" sz="2500" b="1" i="1" dirty="0"/>
              <a:t>Artículo 1o.-B.- </a:t>
            </a:r>
            <a:r>
              <a:rPr lang="es-MX" sz="2500" i="1" dirty="0"/>
              <a:t>Para los efectos de esta Ley se consideran </a:t>
            </a:r>
            <a:r>
              <a:rPr lang="es-MX" sz="2500" b="1" i="1" dirty="0"/>
              <a:t>efectivamente cobradas las contraprestaciones</a:t>
            </a:r>
            <a:r>
              <a:rPr lang="es-MX" sz="2500" i="1" dirty="0"/>
              <a:t> cuando se reciban en efectivo, en bienes o en servicios, aun cuando aquéllas correspondan a anticipos, depósitos o a cualquier otro concepto sin importar el nombre con el que se les designe, </a:t>
            </a:r>
            <a:r>
              <a:rPr lang="es-MX" sz="2500" b="1" i="1" dirty="0"/>
              <a:t>o bien, cuando el interés del acreedor queda satisfecho</a:t>
            </a:r>
            <a:r>
              <a:rPr lang="es-MX" sz="2500" i="1" dirty="0"/>
              <a:t> mediante cualquier </a:t>
            </a:r>
            <a:r>
              <a:rPr lang="es-MX" sz="2500" b="1" i="1" dirty="0"/>
              <a:t>forma de extinción de las obligaciones que den lugar a las contraprestaciones</a:t>
            </a:r>
            <a:r>
              <a:rPr lang="es-MX" sz="2500" i="1" dirty="0"/>
              <a:t>.”</a:t>
            </a:r>
            <a:r>
              <a:rPr lang="es-MX" sz="2500" dirty="0"/>
              <a:t>  (LIVA)</a:t>
            </a:r>
          </a:p>
          <a:p>
            <a:pPr algn="just">
              <a:lnSpc>
                <a:spcPct val="107000"/>
              </a:lnSpc>
              <a:spcAft>
                <a:spcPts val="800"/>
              </a:spcAft>
            </a:pPr>
            <a:endParaRPr lang="es-MX" sz="25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s-MX" sz="2500" b="1" dirty="0">
                <a:ea typeface="Calibri" panose="020F0502020204030204" pitchFamily="34" charset="0"/>
                <a:cs typeface="Times New Roman" panose="02020603050405020304" pitchFamily="18" charset="0"/>
              </a:rPr>
              <a:t>La compensación</a:t>
            </a:r>
            <a:r>
              <a:rPr lang="es-MX" sz="2500" dirty="0">
                <a:ea typeface="Calibri" panose="020F0502020204030204" pitchFamily="34" charset="0"/>
                <a:cs typeface="Times New Roman" panose="02020603050405020304" pitchFamily="18" charset="0"/>
              </a:rPr>
              <a:t> se ha utilizado como una de las formas de extinción de las obligaciones a través de la cual el interés del acreedor queda satisfecho.</a:t>
            </a:r>
            <a:endParaRPr lang="es-MX" sz="2500" b="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1434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0B64DB7E-902D-466F-9A19-960303181CB1}"/>
              </a:ext>
            </a:extLst>
          </p:cNvPr>
          <p:cNvSpPr/>
          <p:nvPr/>
        </p:nvSpPr>
        <p:spPr>
          <a:xfrm>
            <a:off x="679173" y="639989"/>
            <a:ext cx="10833653" cy="1058367"/>
          </a:xfrm>
          <a:prstGeom prst="rect">
            <a:avLst/>
          </a:prstGeom>
        </p:spPr>
        <p:txBody>
          <a:bodyPr wrap="square">
            <a:spAutoFit/>
          </a:bodyPr>
          <a:lstStyle/>
          <a:p>
            <a:pPr algn="ctr">
              <a:lnSpc>
                <a:spcPct val="107000"/>
              </a:lnSpc>
              <a:spcAft>
                <a:spcPts val="800"/>
              </a:spcAft>
            </a:pPr>
            <a:r>
              <a:rPr lang="es-MX" sz="3000" b="1" dirty="0">
                <a:ea typeface="Calibri" panose="020F0502020204030204" pitchFamily="34" charset="0"/>
                <a:cs typeface="Times New Roman" panose="02020603050405020304" pitchFamily="18" charset="0"/>
              </a:rPr>
              <a:t>INTERPRETACIÓN  DEL TRIBUNAL FEDERAL DE JUSTICIA ADMINISTRATIVA</a:t>
            </a:r>
            <a:endParaRPr lang="es-MX" sz="3000" b="1" dirty="0">
              <a:effectLst/>
              <a:ea typeface="Calibri" panose="020F0502020204030204" pitchFamily="34" charset="0"/>
              <a:cs typeface="Times New Roman" panose="02020603050405020304" pitchFamily="18" charset="0"/>
            </a:endParaRPr>
          </a:p>
        </p:txBody>
      </p:sp>
      <p:sp>
        <p:nvSpPr>
          <p:cNvPr id="4" name="Rectángulo 3">
            <a:extLst>
              <a:ext uri="{FF2B5EF4-FFF2-40B4-BE49-F238E27FC236}">
                <a16:creationId xmlns:a16="http://schemas.microsoft.com/office/drawing/2014/main" id="{4828838A-1924-42D9-AE03-84961FA46326}"/>
              </a:ext>
            </a:extLst>
          </p:cNvPr>
          <p:cNvSpPr/>
          <p:nvPr/>
        </p:nvSpPr>
        <p:spPr>
          <a:xfrm>
            <a:off x="679173" y="2473849"/>
            <a:ext cx="10833653" cy="2954335"/>
          </a:xfrm>
          <a:prstGeom prst="rect">
            <a:avLst/>
          </a:prstGeom>
        </p:spPr>
        <p:txBody>
          <a:bodyPr wrap="square">
            <a:spAutoFit/>
          </a:bodyPr>
          <a:lstStyle/>
          <a:p>
            <a:pPr algn="just">
              <a:lnSpc>
                <a:spcPct val="107000"/>
              </a:lnSpc>
              <a:spcAft>
                <a:spcPts val="800"/>
              </a:spcAft>
            </a:pPr>
            <a:r>
              <a:rPr lang="es-MX" sz="2500" dirty="0"/>
              <a:t>El artículo 1-B de la LIVA se basa única y exclusivamente en la contraprestación.</a:t>
            </a:r>
          </a:p>
          <a:p>
            <a:pPr algn="just">
              <a:lnSpc>
                <a:spcPct val="107000"/>
              </a:lnSpc>
              <a:spcAft>
                <a:spcPts val="800"/>
              </a:spcAft>
            </a:pPr>
            <a:endParaRPr lang="es-MX" sz="2500" dirty="0"/>
          </a:p>
          <a:p>
            <a:pPr marL="800100" lvl="1" indent="-342900" algn="just">
              <a:lnSpc>
                <a:spcPct val="107000"/>
              </a:lnSpc>
              <a:spcAft>
                <a:spcPts val="800"/>
              </a:spcAft>
              <a:buFont typeface="Arial" panose="020B0604020202020204" pitchFamily="34" charset="0"/>
              <a:buChar char="•"/>
            </a:pPr>
            <a:r>
              <a:rPr lang="es-MX" sz="2500" dirty="0"/>
              <a:t>Interpretación gramatical y estricta.</a:t>
            </a:r>
          </a:p>
          <a:p>
            <a:pPr marL="800100" lvl="1" indent="-342900" algn="just">
              <a:lnSpc>
                <a:spcPct val="107000"/>
              </a:lnSpc>
              <a:spcAft>
                <a:spcPts val="800"/>
              </a:spcAft>
              <a:buFont typeface="Arial" panose="020B0604020202020204" pitchFamily="34" charset="0"/>
              <a:buChar char="•"/>
            </a:pPr>
            <a:r>
              <a:rPr lang="es-MX" sz="2500" dirty="0"/>
              <a:t>Distinción entre contraprestación “efectivamente cobrada” (momento) e impuesto “efectivamente pagado” (requisito).</a:t>
            </a:r>
          </a:p>
          <a:p>
            <a:pPr marL="800100" lvl="1" indent="-342900" algn="just">
              <a:lnSpc>
                <a:spcPct val="107000"/>
              </a:lnSpc>
              <a:spcAft>
                <a:spcPts val="800"/>
              </a:spcAft>
              <a:buFont typeface="Arial" panose="020B0604020202020204" pitchFamily="34" charset="0"/>
              <a:buChar char="•"/>
            </a:pPr>
            <a:r>
              <a:rPr lang="es-MX" sz="2500" dirty="0"/>
              <a:t>No se aplica una interpretación conforme, ni pro persona.</a:t>
            </a:r>
          </a:p>
        </p:txBody>
      </p:sp>
    </p:spTree>
    <p:extLst>
      <p:ext uri="{BB962C8B-B14F-4D97-AF65-F5344CB8AC3E}">
        <p14:creationId xmlns:p14="http://schemas.microsoft.com/office/powerpoint/2010/main" val="355081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846A3F9-A644-47E1-A5ED-EA09B780187E}"/>
              </a:ext>
            </a:extLst>
          </p:cNvPr>
          <p:cNvSpPr>
            <a:spLocks noGrp="1"/>
          </p:cNvSpPr>
          <p:nvPr>
            <p:ph type="ctrTitle"/>
          </p:nvPr>
        </p:nvSpPr>
        <p:spPr>
          <a:xfrm>
            <a:off x="1524000" y="2235200"/>
            <a:ext cx="9144000" cy="2387600"/>
          </a:xfrm>
        </p:spPr>
        <p:txBody>
          <a:bodyPr>
            <a:normAutofit fontScale="90000"/>
          </a:bodyPr>
          <a:lstStyle/>
          <a:p>
            <a:r>
              <a:rPr lang="es-MX" b="1" dirty="0">
                <a:latin typeface="+mn-lt"/>
              </a:rPr>
              <a:t>SUSTANCIA ECONÓMICA</a:t>
            </a:r>
            <a:br>
              <a:rPr lang="es-MX" b="1" dirty="0">
                <a:latin typeface="+mn-lt"/>
              </a:rPr>
            </a:br>
            <a:r>
              <a:rPr lang="es-MX" b="1" dirty="0">
                <a:latin typeface="+mn-lt"/>
              </a:rPr>
              <a:t>-</a:t>
            </a:r>
            <a:br>
              <a:rPr lang="es-MX" b="1" dirty="0">
                <a:latin typeface="+mn-lt"/>
              </a:rPr>
            </a:br>
            <a:r>
              <a:rPr lang="es-MX" b="1" dirty="0">
                <a:latin typeface="+mn-lt"/>
              </a:rPr>
              <a:t>TESIS VIII-CASE-REF-35 Y VIII-CASE-REF-36</a:t>
            </a:r>
          </a:p>
        </p:txBody>
      </p:sp>
    </p:spTree>
    <p:extLst>
      <p:ext uri="{BB962C8B-B14F-4D97-AF65-F5344CB8AC3E}">
        <p14:creationId xmlns:p14="http://schemas.microsoft.com/office/powerpoint/2010/main" val="29971584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0458024-C8C8-4650-98ED-BE2E211166AA}"/>
              </a:ext>
            </a:extLst>
          </p:cNvPr>
          <p:cNvSpPr/>
          <p:nvPr/>
        </p:nvSpPr>
        <p:spPr>
          <a:xfrm>
            <a:off x="679172" y="639989"/>
            <a:ext cx="10833653" cy="1058367"/>
          </a:xfrm>
          <a:prstGeom prst="rect">
            <a:avLst/>
          </a:prstGeom>
        </p:spPr>
        <p:txBody>
          <a:bodyPr wrap="square">
            <a:spAutoFit/>
          </a:bodyPr>
          <a:lstStyle/>
          <a:p>
            <a:pPr algn="ctr">
              <a:lnSpc>
                <a:spcPct val="107000"/>
              </a:lnSpc>
              <a:spcAft>
                <a:spcPts val="800"/>
              </a:spcAft>
            </a:pPr>
            <a:r>
              <a:rPr lang="es-MX" sz="3000" b="1" dirty="0">
                <a:ea typeface="Calibri" panose="020F0502020204030204" pitchFamily="34" charset="0"/>
                <a:cs typeface="Times New Roman" panose="02020603050405020304" pitchFamily="18" charset="0"/>
              </a:rPr>
              <a:t>INTERPRETACIÓN DE LA PROCURADURÍA DE LA DEFENSA DEL CONTRIBUYENTE</a:t>
            </a:r>
            <a:endParaRPr lang="es-MX" sz="3000" b="1" dirty="0">
              <a:effectLst/>
              <a:ea typeface="Calibri" panose="020F0502020204030204" pitchFamily="34" charset="0"/>
              <a:cs typeface="Times New Roman" panose="02020603050405020304" pitchFamily="18" charset="0"/>
            </a:endParaRPr>
          </a:p>
        </p:txBody>
      </p:sp>
      <p:sp>
        <p:nvSpPr>
          <p:cNvPr id="3" name="Rectángulo 2">
            <a:extLst>
              <a:ext uri="{FF2B5EF4-FFF2-40B4-BE49-F238E27FC236}">
                <a16:creationId xmlns:a16="http://schemas.microsoft.com/office/drawing/2014/main" id="{40673361-AC5B-4D45-A9CE-33EB8D52EC38}"/>
              </a:ext>
            </a:extLst>
          </p:cNvPr>
          <p:cNvSpPr/>
          <p:nvPr/>
        </p:nvSpPr>
        <p:spPr>
          <a:xfrm>
            <a:off x="987285" y="2912837"/>
            <a:ext cx="10217426" cy="1925848"/>
          </a:xfrm>
          <a:prstGeom prst="rect">
            <a:avLst/>
          </a:prstGeom>
        </p:spPr>
        <p:txBody>
          <a:bodyPr wrap="square">
            <a:spAutoFit/>
          </a:bodyPr>
          <a:lstStyle/>
          <a:p>
            <a:pPr algn="just">
              <a:lnSpc>
                <a:spcPct val="107000"/>
              </a:lnSpc>
              <a:spcAft>
                <a:spcPts val="800"/>
              </a:spcAft>
            </a:pPr>
            <a:r>
              <a:rPr lang="es-MX" sz="2500" dirty="0"/>
              <a:t>Criterios 2/2021/CTN/CS-SPD y 3/2021/CTN/CS-SPDC:</a:t>
            </a:r>
          </a:p>
          <a:p>
            <a:pPr algn="just">
              <a:lnSpc>
                <a:spcPct val="107000"/>
              </a:lnSpc>
              <a:spcAft>
                <a:spcPts val="800"/>
              </a:spcAft>
            </a:pPr>
            <a:endParaRPr lang="es-MX" sz="2500" dirty="0"/>
          </a:p>
          <a:p>
            <a:pPr marL="342900" indent="-342900" algn="just">
              <a:lnSpc>
                <a:spcPct val="107000"/>
              </a:lnSpc>
              <a:spcAft>
                <a:spcPts val="800"/>
              </a:spcAft>
              <a:buFont typeface="Arial" panose="020B0604020202020204" pitchFamily="34" charset="0"/>
              <a:buChar char="•"/>
            </a:pPr>
            <a:r>
              <a:rPr lang="es-MX" sz="2500" dirty="0"/>
              <a:t>El artículo 1-B de la LIVA sí engloba tanto la contraprestación como el impuesto.</a:t>
            </a:r>
          </a:p>
        </p:txBody>
      </p:sp>
    </p:spTree>
    <p:extLst>
      <p:ext uri="{BB962C8B-B14F-4D97-AF65-F5344CB8AC3E}">
        <p14:creationId xmlns:p14="http://schemas.microsoft.com/office/powerpoint/2010/main" val="2047269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7413D97D-0E12-4258-9B6D-73627168261D}"/>
              </a:ext>
            </a:extLst>
          </p:cNvPr>
          <p:cNvSpPr/>
          <p:nvPr/>
        </p:nvSpPr>
        <p:spPr>
          <a:xfrm>
            <a:off x="679173" y="772511"/>
            <a:ext cx="10833653" cy="564385"/>
          </a:xfrm>
          <a:prstGeom prst="rect">
            <a:avLst/>
          </a:prstGeom>
        </p:spPr>
        <p:txBody>
          <a:bodyPr wrap="square">
            <a:spAutoFit/>
          </a:bodyPr>
          <a:lstStyle/>
          <a:p>
            <a:pPr algn="ctr">
              <a:lnSpc>
                <a:spcPct val="107000"/>
              </a:lnSpc>
              <a:spcAft>
                <a:spcPts val="800"/>
              </a:spcAft>
            </a:pPr>
            <a:r>
              <a:rPr lang="es-MX" sz="3000" b="1" dirty="0">
                <a:ea typeface="Calibri" panose="020F0502020204030204" pitchFamily="34" charset="0"/>
                <a:cs typeface="Times New Roman" panose="02020603050405020304" pitchFamily="18" charset="0"/>
              </a:rPr>
              <a:t>INTERPRETACIÓN  DEL PLENO DEL DÉCIMO SEXTO CIRCUITO</a:t>
            </a:r>
            <a:endParaRPr lang="es-MX" sz="3000" b="1" dirty="0">
              <a:effectLst/>
              <a:ea typeface="Calibri" panose="020F0502020204030204" pitchFamily="34" charset="0"/>
              <a:cs typeface="Times New Roman" panose="02020603050405020304" pitchFamily="18" charset="0"/>
            </a:endParaRPr>
          </a:p>
        </p:txBody>
      </p:sp>
      <p:sp>
        <p:nvSpPr>
          <p:cNvPr id="4" name="Rectángulo 3">
            <a:extLst>
              <a:ext uri="{FF2B5EF4-FFF2-40B4-BE49-F238E27FC236}">
                <a16:creationId xmlns:a16="http://schemas.microsoft.com/office/drawing/2014/main" id="{AEFFBE89-BDA1-4B75-A214-B55FD6965BF6}"/>
              </a:ext>
            </a:extLst>
          </p:cNvPr>
          <p:cNvSpPr/>
          <p:nvPr/>
        </p:nvSpPr>
        <p:spPr>
          <a:xfrm>
            <a:off x="679173" y="2102787"/>
            <a:ext cx="10833653" cy="3468578"/>
          </a:xfrm>
          <a:prstGeom prst="rect">
            <a:avLst/>
          </a:prstGeom>
        </p:spPr>
        <p:txBody>
          <a:bodyPr wrap="square">
            <a:spAutoFit/>
          </a:bodyPr>
          <a:lstStyle/>
          <a:p>
            <a:pPr algn="just">
              <a:lnSpc>
                <a:spcPct val="107000"/>
              </a:lnSpc>
              <a:spcAft>
                <a:spcPts val="800"/>
              </a:spcAft>
            </a:pPr>
            <a:r>
              <a:rPr lang="es-MX" sz="2500" dirty="0"/>
              <a:t>El IVA </a:t>
            </a:r>
            <a:r>
              <a:rPr lang="es-MX" sz="2500" b="1" u="sng" dirty="0"/>
              <a:t>no se puede compensar</a:t>
            </a:r>
            <a:r>
              <a:rPr lang="es-MX" sz="2500" dirty="0"/>
              <a:t> entre particulares:</a:t>
            </a:r>
          </a:p>
          <a:p>
            <a:pPr algn="just">
              <a:lnSpc>
                <a:spcPct val="107000"/>
              </a:lnSpc>
              <a:spcAft>
                <a:spcPts val="800"/>
              </a:spcAft>
            </a:pPr>
            <a:endParaRPr lang="es-MX" sz="2500" dirty="0"/>
          </a:p>
          <a:p>
            <a:pPr marL="914400" lvl="1" indent="-457200" algn="just">
              <a:lnSpc>
                <a:spcPct val="107000"/>
              </a:lnSpc>
              <a:spcAft>
                <a:spcPts val="800"/>
              </a:spcAft>
              <a:buFont typeface="+mj-lt"/>
              <a:buAutoNum type="arabicPeriod"/>
            </a:pPr>
            <a:r>
              <a:rPr lang="es-MX" sz="2500" dirty="0"/>
              <a:t>Sólo se paga efectivamente cuando se entera al SAT.</a:t>
            </a:r>
          </a:p>
          <a:p>
            <a:pPr marL="914400" lvl="1" indent="-457200" algn="just">
              <a:lnSpc>
                <a:spcPct val="107000"/>
              </a:lnSpc>
              <a:spcAft>
                <a:spcPts val="800"/>
              </a:spcAft>
              <a:buFont typeface="+mj-lt"/>
              <a:buAutoNum type="arabicPeriod"/>
            </a:pPr>
            <a:r>
              <a:rPr lang="es-MX" sz="2500" dirty="0"/>
              <a:t>El artículo 1-B de la LIVA únicamente regula el momento de causación (Jurisprudencia de la SCJN).</a:t>
            </a:r>
          </a:p>
          <a:p>
            <a:pPr marL="914400" lvl="1" indent="-457200" algn="just">
              <a:lnSpc>
                <a:spcPct val="107000"/>
              </a:lnSpc>
              <a:spcAft>
                <a:spcPts val="800"/>
              </a:spcAft>
              <a:buFont typeface="+mj-lt"/>
              <a:buAutoNum type="arabicPeriod"/>
            </a:pPr>
            <a:r>
              <a:rPr lang="es-MX" sz="2500" dirty="0"/>
              <a:t>La compensación universal fiscal está prohibida.</a:t>
            </a:r>
          </a:p>
          <a:p>
            <a:pPr marL="914400" lvl="1" indent="-457200" algn="just">
              <a:lnSpc>
                <a:spcPct val="107000"/>
              </a:lnSpc>
              <a:spcAft>
                <a:spcPts val="800"/>
              </a:spcAft>
              <a:buFont typeface="+mj-lt"/>
              <a:buAutoNum type="arabicPeriod"/>
            </a:pPr>
            <a:r>
              <a:rPr lang="es-MX" sz="2500" dirty="0"/>
              <a:t>El Código Civil prohíbe la compensación de deudas fiscales.</a:t>
            </a:r>
          </a:p>
        </p:txBody>
      </p:sp>
    </p:spTree>
    <p:extLst>
      <p:ext uri="{BB962C8B-B14F-4D97-AF65-F5344CB8AC3E}">
        <p14:creationId xmlns:p14="http://schemas.microsoft.com/office/powerpoint/2010/main" val="255439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35013A0-00EF-49A6-B9EB-A11D739CB9F9}"/>
              </a:ext>
            </a:extLst>
          </p:cNvPr>
          <p:cNvSpPr/>
          <p:nvPr/>
        </p:nvSpPr>
        <p:spPr>
          <a:xfrm>
            <a:off x="679172" y="613485"/>
            <a:ext cx="10833653" cy="564385"/>
          </a:xfrm>
          <a:prstGeom prst="rect">
            <a:avLst/>
          </a:prstGeom>
        </p:spPr>
        <p:txBody>
          <a:bodyPr wrap="square">
            <a:spAutoFit/>
          </a:bodyPr>
          <a:lstStyle/>
          <a:p>
            <a:pPr algn="ctr">
              <a:lnSpc>
                <a:spcPct val="107000"/>
              </a:lnSpc>
              <a:spcAft>
                <a:spcPts val="800"/>
              </a:spcAft>
            </a:pPr>
            <a:r>
              <a:rPr lang="es-MX" sz="3000" b="1" dirty="0">
                <a:effectLst/>
                <a:ea typeface="Calibri" panose="020F0502020204030204" pitchFamily="34" charset="0"/>
                <a:cs typeface="Times New Roman" panose="02020603050405020304" pitchFamily="18" charset="0"/>
              </a:rPr>
              <a:t>PROBLEMÁTICAS Y ALTERNATIVAS</a:t>
            </a:r>
          </a:p>
        </p:txBody>
      </p:sp>
      <p:sp>
        <p:nvSpPr>
          <p:cNvPr id="3" name="Rectángulo 2">
            <a:extLst>
              <a:ext uri="{FF2B5EF4-FFF2-40B4-BE49-F238E27FC236}">
                <a16:creationId xmlns:a16="http://schemas.microsoft.com/office/drawing/2014/main" id="{86E6CDD8-6B55-4CC9-B233-752E76CCA5D9}"/>
              </a:ext>
            </a:extLst>
          </p:cNvPr>
          <p:cNvSpPr/>
          <p:nvPr/>
        </p:nvSpPr>
        <p:spPr>
          <a:xfrm>
            <a:off x="679172" y="1837744"/>
            <a:ext cx="10833653" cy="3984104"/>
          </a:xfrm>
          <a:prstGeom prst="rect">
            <a:avLst/>
          </a:prstGeom>
        </p:spPr>
        <p:txBody>
          <a:bodyPr wrap="square">
            <a:spAutoFit/>
          </a:bodyPr>
          <a:lstStyle/>
          <a:p>
            <a:pPr algn="just">
              <a:lnSpc>
                <a:spcPct val="107000"/>
              </a:lnSpc>
              <a:spcAft>
                <a:spcPts val="800"/>
              </a:spcAft>
            </a:pPr>
            <a:r>
              <a:rPr lang="es-MX" sz="2500" dirty="0"/>
              <a:t>Ha existido discusión en el foro sobre la obligatoriedad de la Jurisprudencia por el artículo primero transitorio, fracción II, de la última reforma a la Ley de Amparo que los Plenos Regionales sustituirán a los Plenos de Circuito en un plazo de 18 meses:</a:t>
            </a:r>
          </a:p>
          <a:p>
            <a:pPr algn="just">
              <a:lnSpc>
                <a:spcPct val="107000"/>
              </a:lnSpc>
              <a:spcAft>
                <a:spcPts val="800"/>
              </a:spcAft>
            </a:pPr>
            <a:endParaRPr lang="es-MX" sz="2500" dirty="0"/>
          </a:p>
          <a:p>
            <a:pPr algn="just">
              <a:lnSpc>
                <a:spcPct val="107000"/>
              </a:lnSpc>
              <a:spcAft>
                <a:spcPts val="800"/>
              </a:spcAft>
            </a:pPr>
            <a:r>
              <a:rPr lang="es-MX" sz="2500" i="1" dirty="0"/>
              <a:t>“Artículo 217. La jurisprudencia que establezcan los plenos regionales es obligatoria para todas las autoridades jurisdiccionales de la Federación y de las entidades federativas de su región, salvo para la Suprema Corte de Justicia de la Nación y los plenos regionales…”</a:t>
            </a:r>
          </a:p>
        </p:txBody>
      </p:sp>
    </p:spTree>
    <p:extLst>
      <p:ext uri="{BB962C8B-B14F-4D97-AF65-F5344CB8AC3E}">
        <p14:creationId xmlns:p14="http://schemas.microsoft.com/office/powerpoint/2010/main" val="2153587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8AA5763D-0073-452A-8749-2761F918E655}"/>
              </a:ext>
            </a:extLst>
          </p:cNvPr>
          <p:cNvSpPr/>
          <p:nvPr/>
        </p:nvSpPr>
        <p:spPr>
          <a:xfrm>
            <a:off x="530087" y="1205951"/>
            <a:ext cx="11131826" cy="5016758"/>
          </a:xfrm>
          <a:prstGeom prst="rect">
            <a:avLst/>
          </a:prstGeom>
        </p:spPr>
        <p:txBody>
          <a:bodyPr wrap="square">
            <a:spAutoFit/>
          </a:bodyPr>
          <a:lstStyle/>
          <a:p>
            <a:pPr algn="just">
              <a:spcAft>
                <a:spcPts val="800"/>
              </a:spcAft>
            </a:pPr>
            <a:r>
              <a:rPr lang="es-MX" sz="2000" dirty="0">
                <a:ea typeface="Calibri" panose="020F0502020204030204" pitchFamily="34" charset="0"/>
                <a:cs typeface="Times New Roman" panose="02020603050405020304" pitchFamily="18" charset="0"/>
              </a:rPr>
              <a:t>El 13 de enero de 2022 fue aprobada la Tesis IX-P-2aS-13, la cual surge del Juicio Contencioso Administrativo Núm. 44/19-ERF-01-2/425/20-S2-07-04 resuelto por la Segunda Sección de la Sala Superior del Tribunal Federal de Justicia Administrativa.</a:t>
            </a:r>
          </a:p>
          <a:p>
            <a:pPr algn="just">
              <a:spcAft>
                <a:spcPts val="800"/>
              </a:spcAft>
            </a:pPr>
            <a:endParaRPr lang="es-MX" sz="2000" i="1" dirty="0">
              <a:ea typeface="Calibri" panose="020F0502020204030204" pitchFamily="34" charset="0"/>
              <a:cs typeface="Times New Roman" panose="02020603050405020304" pitchFamily="18" charset="0"/>
            </a:endParaRPr>
          </a:p>
          <a:p>
            <a:pPr algn="just">
              <a:spcAft>
                <a:spcPts val="800"/>
              </a:spcAft>
            </a:pPr>
            <a:r>
              <a:rPr lang="es-MX" sz="2000" i="1" dirty="0">
                <a:ea typeface="Calibri" panose="020F0502020204030204" pitchFamily="34" charset="0"/>
                <a:cs typeface="Times New Roman" panose="02020603050405020304" pitchFamily="18" charset="0"/>
              </a:rPr>
              <a:t>“</a:t>
            </a:r>
            <a:r>
              <a:rPr lang="es-MX" sz="2000" b="1" i="1" dirty="0">
                <a:ea typeface="Calibri" panose="020F0502020204030204" pitchFamily="34" charset="0"/>
                <a:cs typeface="Times New Roman" panose="02020603050405020304" pitchFamily="18" charset="0"/>
              </a:rPr>
              <a:t>IMPUESTO AL VALOR AGREGADO. NO ES APLICABLE EL PRINCIPIO DE SIMETRÍA FISCAL ENTRE EL TRIBUTO CAUSADO Y CUANDO SE CONSIDERAN EFECTIVAMENTE COBRADAS LAS CONTRAPRESTACIONES.</a:t>
            </a:r>
          </a:p>
          <a:p>
            <a:pPr algn="just">
              <a:spcAft>
                <a:spcPts val="800"/>
              </a:spcAft>
            </a:pPr>
            <a:r>
              <a:rPr lang="es-MX" sz="2000" i="1" dirty="0">
                <a:ea typeface="Calibri" panose="020F0502020204030204" pitchFamily="34" charset="0"/>
                <a:cs typeface="Times New Roman" panose="02020603050405020304" pitchFamily="18" charset="0"/>
              </a:rPr>
              <a:t>En términos de la ejecutoria de la tesis de jurisprudencia P./J. 118/2010, la simetría fiscal es un principio de política tributaria que vincula a los contribuyentes respecto a sus ingresos y gastos en el sentido de que su acumulación para uno implica su deducción para el otro; sin embargo por sí solo no es una garantía constitucional justiciable. En este contexto, el artículo 1o.-B de la Ley del Impuesto al Valor Agregado dispone que se consideran cobradas efectivamente las contraprestaciones, entre otros supuestos, cuando el interés del acreedor queda satisfecho mediante cualquier forma de extinción de las obligaciones; mientras que la fracción III del artículo 5 estatuye que uno de los requisitos para el acreditamiento del impuesto trasladado es su pago efectivo en el mes de que se trate.(…)</a:t>
            </a:r>
          </a:p>
        </p:txBody>
      </p:sp>
      <p:sp>
        <p:nvSpPr>
          <p:cNvPr id="4" name="Rectángulo 3">
            <a:extLst>
              <a:ext uri="{FF2B5EF4-FFF2-40B4-BE49-F238E27FC236}">
                <a16:creationId xmlns:a16="http://schemas.microsoft.com/office/drawing/2014/main" id="{E97D3705-020C-495B-A523-182B889C8FD2}"/>
              </a:ext>
            </a:extLst>
          </p:cNvPr>
          <p:cNvSpPr/>
          <p:nvPr/>
        </p:nvSpPr>
        <p:spPr>
          <a:xfrm>
            <a:off x="1113183" y="290436"/>
            <a:ext cx="9965634" cy="707886"/>
          </a:xfrm>
          <a:prstGeom prst="rect">
            <a:avLst/>
          </a:prstGeom>
        </p:spPr>
        <p:txBody>
          <a:bodyPr wrap="square">
            <a:spAutoFit/>
          </a:bodyPr>
          <a:lstStyle/>
          <a:p>
            <a:pPr algn="ctr">
              <a:spcAft>
                <a:spcPts val="800"/>
              </a:spcAft>
            </a:pPr>
            <a:r>
              <a:rPr lang="es-MX" sz="4000" b="1" dirty="0">
                <a:ea typeface="Calibri" panose="020F0502020204030204" pitchFamily="34" charset="0"/>
                <a:cs typeface="Times New Roman" panose="02020603050405020304" pitchFamily="18" charset="0"/>
              </a:rPr>
              <a:t>Tesis IX-P-2aS-13</a:t>
            </a:r>
          </a:p>
        </p:txBody>
      </p:sp>
    </p:spTree>
    <p:extLst>
      <p:ext uri="{BB962C8B-B14F-4D97-AF65-F5344CB8AC3E}">
        <p14:creationId xmlns:p14="http://schemas.microsoft.com/office/powerpoint/2010/main" val="3761511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976BF91-3956-47BD-9018-26460912F38B}"/>
              </a:ext>
            </a:extLst>
          </p:cNvPr>
          <p:cNvSpPr/>
          <p:nvPr/>
        </p:nvSpPr>
        <p:spPr>
          <a:xfrm>
            <a:off x="530087" y="371334"/>
            <a:ext cx="11131826" cy="5909310"/>
          </a:xfrm>
          <a:prstGeom prst="rect">
            <a:avLst/>
          </a:prstGeom>
        </p:spPr>
        <p:txBody>
          <a:bodyPr wrap="square">
            <a:spAutoFit/>
          </a:bodyPr>
          <a:lstStyle/>
          <a:p>
            <a:pPr algn="just">
              <a:spcAft>
                <a:spcPts val="800"/>
              </a:spcAft>
            </a:pPr>
            <a:r>
              <a:rPr lang="es-MX" i="1" dirty="0">
                <a:ea typeface="Calibri" panose="020F0502020204030204" pitchFamily="34" charset="0"/>
                <a:cs typeface="Times New Roman" panose="02020603050405020304" pitchFamily="18" charset="0"/>
              </a:rPr>
              <a:t>(…) Así, los artículos 1o.-B y 5, fracción III no pueden interpretarse, con base en el principio de simetría fiscal, en el sentido de que el impuesto trasladado puede ser cubierto por el sujeto económico (quien adquiere o recibe el servicio) al sujeto jurídico (quien vende o presta el servicio) mediante cualquier forma de extinción de las obligaciones, ya que no es una garantía constitucional a favor de los contribuyentes, sino un principio de política tributaria aplicable a la acumulación y deducción, el cual no comprende las contraprestaciones efectivamente cobradas y por ende no obliga a definir de la misma forma "efectivamente cobrado" y "efectivamente pagado". Además, en términos de la ejecutoria de la tesis de jurisprudencia P./J. 118/2010, la interpretación diferente de ambos preceptos no genera afectación alguna al sujeto económico, pues la forma en que se consideran efectivamente cobradas las contraprestaciones para el sujeto jurídico no transciende a la mecánica de sus derechos y obligaciones, máxime que no están en situaciones jurídicas fiscales comparables, ya que están en dos momentos diferentes de la mecánica del impuesto al valor agregado como tributo </a:t>
            </a:r>
            <a:r>
              <a:rPr lang="es-MX" i="1" dirty="0" err="1">
                <a:ea typeface="Calibri" panose="020F0502020204030204" pitchFamily="34" charset="0"/>
                <a:cs typeface="Times New Roman" panose="02020603050405020304" pitchFamily="18" charset="0"/>
              </a:rPr>
              <a:t>plurifásico</a:t>
            </a:r>
            <a:r>
              <a:rPr lang="es-MX" i="1" dirty="0">
                <a:ea typeface="Calibri" panose="020F0502020204030204" pitchFamily="34" charset="0"/>
                <a:cs typeface="Times New Roman" panose="02020603050405020304" pitchFamily="18" charset="0"/>
              </a:rPr>
              <a:t>. De ahí que, el sujeto económico solo puede plantear cuestiones atinentes a la fracción III del artículo 5, pues se refiere a uno de los requisitos que debe cumplir para acreditar el impuesto que le fue trasladado. Sostener lo contrario implicaría modificar el sentido de ambas disposiciones, lo cual no es permitido por el artículo 5 del Código Fiscal de la Federación, pues estaríamos en presencia de una interpretación contra </a:t>
            </a:r>
            <a:r>
              <a:rPr lang="es-MX" i="1" dirty="0" err="1">
                <a:ea typeface="Calibri" panose="020F0502020204030204" pitchFamily="34" charset="0"/>
                <a:cs typeface="Times New Roman" panose="02020603050405020304" pitchFamily="18" charset="0"/>
              </a:rPr>
              <a:t>legem</a:t>
            </a:r>
            <a:r>
              <a:rPr lang="es-MX" i="1" dirty="0">
                <a:ea typeface="Calibri" panose="020F0502020204030204" pitchFamily="34" charset="0"/>
                <a:cs typeface="Times New Roman" panose="02020603050405020304" pitchFamily="18" charset="0"/>
              </a:rPr>
              <a:t> aditiva, ya que el ámbito material de aplicación del artículo 1o.-B se limita a las contraprestaciones, máxime que entre ambos sujetos no existe una relación de acreedor y deudor respecto al impuesto trasladado. A su vez, la prohibición de la aplicación analógica en materia tributaria también rige a los particulares para impedir que obtengan beneficios que no les corresponden, habida cuenta que el acreditamiento es un elemento esencial para la valoración de la base gravable. Finalmente, en el marco de las tesis 1a./J. 104/2013 (10a.), 1a. CCVII/2018 (10a.) y 1a. CCLXIII/2018 (10a.), la interpretación conforme y el principio pro persona no permiten atribuir a dicha normativa un significado y sentido que no tiene en términos de los métodos de interpretación jurídica.”</a:t>
            </a:r>
          </a:p>
        </p:txBody>
      </p:sp>
    </p:spTree>
    <p:extLst>
      <p:ext uri="{BB962C8B-B14F-4D97-AF65-F5344CB8AC3E}">
        <p14:creationId xmlns:p14="http://schemas.microsoft.com/office/powerpoint/2010/main" val="1309743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0041A2EF-7A42-438A-B507-3F76CA8BF939}"/>
              </a:ext>
            </a:extLst>
          </p:cNvPr>
          <p:cNvSpPr>
            <a:spLocks noGrp="1"/>
          </p:cNvSpPr>
          <p:nvPr>
            <p:ph type="ctrTitle"/>
          </p:nvPr>
        </p:nvSpPr>
        <p:spPr>
          <a:xfrm>
            <a:off x="1524000" y="1444487"/>
            <a:ext cx="9144000" cy="3388140"/>
          </a:xfrm>
        </p:spPr>
        <p:txBody>
          <a:bodyPr>
            <a:noAutofit/>
          </a:bodyPr>
          <a:lstStyle/>
          <a:p>
            <a:r>
              <a:rPr lang="es-MX" sz="4600" b="1" dirty="0">
                <a:latin typeface="+mn-lt"/>
              </a:rPr>
              <a:t>CONFIGURACIÓN DE LA MEDIACIÓN MERCANTIL COMO BENEFICIO EMPRESARIAL</a:t>
            </a:r>
            <a:br>
              <a:rPr lang="es-MX" sz="4600" b="1" dirty="0">
                <a:latin typeface="+mn-lt"/>
              </a:rPr>
            </a:br>
            <a:r>
              <a:rPr lang="es-MX" sz="4600" b="1" dirty="0">
                <a:latin typeface="+mn-lt"/>
              </a:rPr>
              <a:t>-</a:t>
            </a:r>
            <a:br>
              <a:rPr lang="es-MX" sz="4600" b="1" dirty="0">
                <a:latin typeface="+mn-lt"/>
              </a:rPr>
            </a:br>
            <a:r>
              <a:rPr lang="es-MX" sz="4600" b="1" dirty="0">
                <a:latin typeface="+mn-lt"/>
              </a:rPr>
              <a:t>TESIS IX-P-SS-36</a:t>
            </a:r>
          </a:p>
        </p:txBody>
      </p:sp>
    </p:spTree>
    <p:extLst>
      <p:ext uri="{BB962C8B-B14F-4D97-AF65-F5344CB8AC3E}">
        <p14:creationId xmlns:p14="http://schemas.microsoft.com/office/powerpoint/2010/main" val="1343349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08A3695E-C895-48E0-A57E-AAE005BF50FD}"/>
              </a:ext>
            </a:extLst>
          </p:cNvPr>
          <p:cNvSpPr/>
          <p:nvPr/>
        </p:nvSpPr>
        <p:spPr>
          <a:xfrm>
            <a:off x="530087" y="1391482"/>
            <a:ext cx="11131826" cy="4611519"/>
          </a:xfrm>
          <a:prstGeom prst="rect">
            <a:avLst/>
          </a:prstGeom>
        </p:spPr>
        <p:txBody>
          <a:bodyPr wrap="square">
            <a:spAutoFit/>
          </a:bodyPr>
          <a:lstStyle/>
          <a:p>
            <a:pPr algn="just">
              <a:spcAft>
                <a:spcPts val="800"/>
              </a:spcAft>
            </a:pPr>
            <a:r>
              <a:rPr lang="es-MX" dirty="0">
                <a:ea typeface="Calibri" panose="020F0502020204030204" pitchFamily="34" charset="0"/>
                <a:cs typeface="Times New Roman" panose="02020603050405020304" pitchFamily="18" charset="0"/>
              </a:rPr>
              <a:t>El 09 de marzo de 2022 fue aprobada la Tesis IX-P-SS-36, la cual deriva del Juicio Contencioso Administrativo Núm. 1271/15-04-01-2/OT/1596/18-PL-03-04 resuelto por el Pleno Jurisdiccional de la Sala Superior del Tribunal Federal de Justicia Administrativa.</a:t>
            </a:r>
          </a:p>
          <a:p>
            <a:pPr algn="just">
              <a:spcAft>
                <a:spcPts val="800"/>
              </a:spcAft>
            </a:pPr>
            <a:endParaRPr lang="es-MX" sz="1500" dirty="0">
              <a:ea typeface="Calibri" panose="020F0502020204030204" pitchFamily="34" charset="0"/>
              <a:cs typeface="Times New Roman" panose="02020603050405020304" pitchFamily="18" charset="0"/>
            </a:endParaRPr>
          </a:p>
          <a:p>
            <a:pPr algn="just">
              <a:spcAft>
                <a:spcPts val="800"/>
              </a:spcAft>
            </a:pPr>
            <a:r>
              <a:rPr lang="es-MX" b="1" i="1" dirty="0">
                <a:ea typeface="Calibri" panose="020F0502020204030204" pitchFamily="34" charset="0"/>
                <a:cs typeface="Times New Roman" panose="02020603050405020304" pitchFamily="18" charset="0"/>
              </a:rPr>
              <a:t>“IX-P-SS-36</a:t>
            </a:r>
          </a:p>
          <a:p>
            <a:pPr algn="just">
              <a:spcAft>
                <a:spcPts val="800"/>
              </a:spcAft>
            </a:pPr>
            <a:endParaRPr lang="es-MX" b="1" i="1" dirty="0">
              <a:ea typeface="Calibri" panose="020F0502020204030204" pitchFamily="34" charset="0"/>
              <a:cs typeface="Times New Roman" panose="02020603050405020304" pitchFamily="18" charset="0"/>
            </a:endParaRPr>
          </a:p>
          <a:p>
            <a:pPr algn="just">
              <a:spcAft>
                <a:spcPts val="800"/>
              </a:spcAft>
            </a:pPr>
            <a:r>
              <a:rPr lang="es-MX" b="1" i="1" dirty="0">
                <a:ea typeface="Calibri" panose="020F0502020204030204" pitchFamily="34" charset="0"/>
                <a:cs typeface="Times New Roman" panose="02020603050405020304" pitchFamily="18" charset="0"/>
              </a:rPr>
              <a:t>MEDIACIÓN MERCANTIL. CONFIGURA UN BENEFICIO EMPRESARIAL PARA EFECTOS DEL CONVENIO ENTRE EL GOBIERNO DE LOS ESTADOS UNIDOS MEXICANOS Y EL GOBIERNO DE CANADÁ PARA EVITAR LA DOBLE IMPOSICIÓN Y PREVENIR LA EVASIÓN FISCAL EN MATERIA DEL IMPUESTO SOBRE LA RENTA.- </a:t>
            </a:r>
            <a:r>
              <a:rPr lang="es-MX" i="1" dirty="0">
                <a:ea typeface="Calibri" panose="020F0502020204030204" pitchFamily="34" charset="0"/>
                <a:cs typeface="Times New Roman" panose="02020603050405020304" pitchFamily="18" charset="0"/>
              </a:rPr>
              <a:t>El término de “beneficio empresarial” no es definido por el Convenio entre el Gobierno de los Estados Unidos Mexicanos y el Gobierno de Canadá para Evitar la Doble Imposición y Prevenir la Evasión Fiscal en Materia de Impuesto sobre la Renta, por tanto, de acuerdo con lo establecido en el artículo 3 numeral 2, del Modelo del Convenio de Impuestos Sobre la Renta y Sobre el Patrimonio de la Organización para la Cooperación y el Desarrollo Económico, se puede acudir a la legislación nacional del Estado Parte, relativa a los impuestos que son objeto del Convenio, razón por la cual la Regla I.2.1.22 de la Resolución Miscelánea Fiscal de 2009, indica que se entenderá por “beneficios empresariales”, (…)</a:t>
            </a:r>
          </a:p>
        </p:txBody>
      </p:sp>
      <p:sp>
        <p:nvSpPr>
          <p:cNvPr id="4" name="Rectángulo 3">
            <a:extLst>
              <a:ext uri="{FF2B5EF4-FFF2-40B4-BE49-F238E27FC236}">
                <a16:creationId xmlns:a16="http://schemas.microsoft.com/office/drawing/2014/main" id="{92193317-28D4-44E8-AD94-8D22E3CAC749}"/>
              </a:ext>
            </a:extLst>
          </p:cNvPr>
          <p:cNvSpPr/>
          <p:nvPr/>
        </p:nvSpPr>
        <p:spPr>
          <a:xfrm>
            <a:off x="1113183" y="290436"/>
            <a:ext cx="9965634" cy="707886"/>
          </a:xfrm>
          <a:prstGeom prst="rect">
            <a:avLst/>
          </a:prstGeom>
        </p:spPr>
        <p:txBody>
          <a:bodyPr wrap="square">
            <a:spAutoFit/>
          </a:bodyPr>
          <a:lstStyle/>
          <a:p>
            <a:pPr algn="ctr">
              <a:spcAft>
                <a:spcPts val="800"/>
              </a:spcAft>
            </a:pPr>
            <a:r>
              <a:rPr lang="es-MX" sz="4000" b="1" dirty="0">
                <a:ea typeface="Calibri" panose="020F0502020204030204" pitchFamily="34" charset="0"/>
                <a:cs typeface="Times New Roman" panose="02020603050405020304" pitchFamily="18" charset="0"/>
              </a:rPr>
              <a:t>Tesis IX-P-SS-36</a:t>
            </a:r>
          </a:p>
        </p:txBody>
      </p:sp>
    </p:spTree>
    <p:extLst>
      <p:ext uri="{BB962C8B-B14F-4D97-AF65-F5344CB8AC3E}">
        <p14:creationId xmlns:p14="http://schemas.microsoft.com/office/powerpoint/2010/main" val="21951063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C5AF9EB-ED74-4367-82A2-7C80810A8C6E}"/>
              </a:ext>
            </a:extLst>
          </p:cNvPr>
          <p:cNvSpPr/>
          <p:nvPr/>
        </p:nvSpPr>
        <p:spPr>
          <a:xfrm>
            <a:off x="705678" y="241780"/>
            <a:ext cx="10780643" cy="6042680"/>
          </a:xfrm>
          <a:prstGeom prst="rect">
            <a:avLst/>
          </a:prstGeom>
        </p:spPr>
        <p:txBody>
          <a:bodyPr wrap="square">
            <a:spAutoFit/>
          </a:bodyPr>
          <a:lstStyle/>
          <a:p>
            <a:pPr algn="just">
              <a:spcAft>
                <a:spcPts val="800"/>
              </a:spcAft>
            </a:pPr>
            <a:r>
              <a:rPr lang="es-MX" sz="2000" i="1" dirty="0">
                <a:ea typeface="Calibri" panose="020F0502020204030204" pitchFamily="34" charset="0"/>
                <a:cs typeface="Times New Roman" panose="02020603050405020304" pitchFamily="18" charset="0"/>
              </a:rPr>
              <a:t>(…) a los ingresos que se obtengan por la realización de las actividades a que se refiere el artículo 16 del Código Fiscal de la Federación, que en su fracción I, donde refiere como actividades empresariales las comerciales que son las que de conformidad con las leyes federales tienen ese carácter y no están comprendidas en las fracciones subsecuentes; así, el artículo 75 del Código de Comercio, refiere como actos de comercio, entre otras, las operaciones de mediación en negocios mercantiles (fracción XIII). Por lo tanto, la mediación mercantil sí se reputa como una actividad comercial susceptible de que le resulte aplicable la prerrogativa prevista en el numeral 7 del Convenio entre el Gobierno de los Estados Unidos Mexicanos y el Gobierno de Canadá para evitar la doble imposición y prevenir la evasión fiscal en materia de Impuesto sobre la Renta, en términos de los artículos 5° de la Ley del Impuesto sobre la Renta y 6° de su Reglamento.”</a:t>
            </a:r>
          </a:p>
          <a:p>
            <a:pPr algn="just">
              <a:spcAft>
                <a:spcPts val="800"/>
              </a:spcAft>
            </a:pPr>
            <a:endParaRPr lang="es-MX" sz="2000" i="1" dirty="0">
              <a:ea typeface="Calibri" panose="020F0502020204030204" pitchFamily="34" charset="0"/>
              <a:cs typeface="Times New Roman" panose="02020603050405020304" pitchFamily="18" charset="0"/>
            </a:endParaRPr>
          </a:p>
          <a:p>
            <a:pPr algn="just">
              <a:spcAft>
                <a:spcPts val="800"/>
              </a:spcAft>
            </a:pPr>
            <a:r>
              <a:rPr lang="es-MX" sz="2000" dirty="0">
                <a:ea typeface="Calibri" panose="020F0502020204030204" pitchFamily="34" charset="0"/>
                <a:cs typeface="Times New Roman" panose="02020603050405020304" pitchFamily="18" charset="0"/>
              </a:rPr>
              <a:t>El Magistrado Ponente determinó que, respecto del Juicio Contencioso Administrativo Núm. 1271/15-04-01-2/OT/1596/18-PL-03-04, uno de los servicios que la parte actora prestó fueron los de MEDIACIÓN MERCANTIL.</a:t>
            </a:r>
          </a:p>
          <a:p>
            <a:pPr algn="just">
              <a:spcAft>
                <a:spcPts val="800"/>
              </a:spcAft>
            </a:pPr>
            <a:endParaRPr lang="es-MX" sz="2000" dirty="0">
              <a:ea typeface="Calibri" panose="020F0502020204030204" pitchFamily="34" charset="0"/>
              <a:cs typeface="Times New Roman" panose="02020603050405020304" pitchFamily="18" charset="0"/>
            </a:endParaRPr>
          </a:p>
          <a:p>
            <a:pPr algn="just">
              <a:spcAft>
                <a:spcPts val="800"/>
              </a:spcAft>
            </a:pPr>
            <a:r>
              <a:rPr lang="es-MX" sz="2000" dirty="0">
                <a:ea typeface="Calibri" panose="020F0502020204030204" pitchFamily="34" charset="0"/>
                <a:cs typeface="Times New Roman" panose="02020603050405020304" pitchFamily="18" charset="0"/>
              </a:rPr>
              <a:t>Lo anterior porque la prestación del servicio tenía la </a:t>
            </a:r>
            <a:r>
              <a:rPr lang="es-MX" sz="2000" b="1" i="1" dirty="0">
                <a:ea typeface="Calibri" panose="020F0502020204030204" pitchFamily="34" charset="0"/>
                <a:cs typeface="Times New Roman" panose="02020603050405020304" pitchFamily="18" charset="0"/>
              </a:rPr>
              <a:t>“finalidad primordial de buscar clientes con proyectos mineros en proceso de ejecución, para su posible acercamiento y contratación con la actora por los servicios mineros que esta ofertaba en México”</a:t>
            </a:r>
            <a:r>
              <a:rPr lang="es-MX" sz="2000" b="1" dirty="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861880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504E8CD6-A710-43CB-863D-666BFB109938}"/>
              </a:ext>
            </a:extLst>
          </p:cNvPr>
          <p:cNvSpPr/>
          <p:nvPr/>
        </p:nvSpPr>
        <p:spPr>
          <a:xfrm>
            <a:off x="815009" y="902231"/>
            <a:ext cx="10561982" cy="4708981"/>
          </a:xfrm>
          <a:prstGeom prst="rect">
            <a:avLst/>
          </a:prstGeom>
        </p:spPr>
        <p:txBody>
          <a:bodyPr wrap="square">
            <a:spAutoFit/>
          </a:bodyPr>
          <a:lstStyle/>
          <a:p>
            <a:pPr algn="just">
              <a:spcAft>
                <a:spcPts val="800"/>
              </a:spcAft>
            </a:pPr>
            <a:r>
              <a:rPr lang="es-MX" sz="2000" dirty="0">
                <a:ea typeface="Calibri" panose="020F0502020204030204" pitchFamily="34" charset="0"/>
                <a:cs typeface="Times New Roman" panose="02020603050405020304" pitchFamily="18" charset="0"/>
              </a:rPr>
              <a:t>Criterio de configuración de la MEDIACIÓN MERCANTIL como BENEFICIO EMPRESARIAL:</a:t>
            </a:r>
          </a:p>
          <a:p>
            <a:pPr algn="just">
              <a:spcAft>
                <a:spcPts val="800"/>
              </a:spcAft>
            </a:pPr>
            <a:endParaRPr lang="es-MX" sz="2000" dirty="0">
              <a:ea typeface="Calibri" panose="020F0502020204030204" pitchFamily="34" charset="0"/>
              <a:cs typeface="Times New Roman" panose="02020603050405020304" pitchFamily="18" charset="0"/>
            </a:endParaRPr>
          </a:p>
          <a:p>
            <a:pPr marL="342900" indent="-342900" algn="just">
              <a:spcAft>
                <a:spcPts val="800"/>
              </a:spcAft>
              <a:buFont typeface="Arial" panose="020B0604020202020204" pitchFamily="34" charset="0"/>
              <a:buChar char="•"/>
            </a:pPr>
            <a:r>
              <a:rPr lang="es-MX" sz="2000" dirty="0">
                <a:ea typeface="Calibri" panose="020F0502020204030204" pitchFamily="34" charset="0"/>
                <a:cs typeface="Times New Roman" panose="02020603050405020304" pitchFamily="18" charset="0"/>
              </a:rPr>
              <a:t>Respecto al artículo 7 del Convenio para Evitar la Doble Tributación celebrado entre México y Canadá (Convenio), ni el Convenio ni el Modelo de Convenio OCDE definen el término “Beneficios Empresariales”.</a:t>
            </a:r>
          </a:p>
          <a:p>
            <a:pPr marL="342900" indent="-342900" algn="just">
              <a:spcAft>
                <a:spcPts val="800"/>
              </a:spcAft>
              <a:buFont typeface="Arial" panose="020B0604020202020204" pitchFamily="34" charset="0"/>
              <a:buChar char="•"/>
            </a:pPr>
            <a:endParaRPr lang="es-MX" sz="2000" dirty="0">
              <a:ea typeface="Calibri" panose="020F0502020204030204" pitchFamily="34" charset="0"/>
              <a:cs typeface="Times New Roman" panose="02020603050405020304" pitchFamily="18" charset="0"/>
            </a:endParaRPr>
          </a:p>
          <a:p>
            <a:pPr marL="342900" indent="-342900" algn="just">
              <a:spcAft>
                <a:spcPts val="800"/>
              </a:spcAft>
              <a:buFont typeface="Arial" panose="020B0604020202020204" pitchFamily="34" charset="0"/>
              <a:buChar char="•"/>
            </a:pPr>
            <a:r>
              <a:rPr lang="es-MX" sz="2000" dirty="0">
                <a:ea typeface="Calibri" panose="020F0502020204030204" pitchFamily="34" charset="0"/>
                <a:cs typeface="Times New Roman" panose="02020603050405020304" pitchFamily="18" charset="0"/>
              </a:rPr>
              <a:t>Acorde al artículo 3.2  del Convenio y el Modelo, en caso de que exista un término no definido, se acudirá a la legislación nacional del Estado que aplica el Convenio para delimitar el concepto.</a:t>
            </a:r>
          </a:p>
          <a:p>
            <a:pPr marL="342900" indent="-342900" algn="just">
              <a:spcAft>
                <a:spcPts val="800"/>
              </a:spcAft>
              <a:buFont typeface="Arial" panose="020B0604020202020204" pitchFamily="34" charset="0"/>
              <a:buChar char="•"/>
            </a:pPr>
            <a:endParaRPr lang="es-MX" sz="2000" dirty="0">
              <a:ea typeface="Calibri" panose="020F0502020204030204" pitchFamily="34" charset="0"/>
              <a:cs typeface="Times New Roman" panose="02020603050405020304" pitchFamily="18" charset="0"/>
            </a:endParaRPr>
          </a:p>
          <a:p>
            <a:pPr marL="342900" indent="-342900" algn="just">
              <a:spcAft>
                <a:spcPts val="800"/>
              </a:spcAft>
              <a:buFont typeface="Arial" panose="020B0604020202020204" pitchFamily="34" charset="0"/>
              <a:buChar char="•"/>
            </a:pPr>
            <a:r>
              <a:rPr lang="es-MX" sz="2000" dirty="0">
                <a:ea typeface="Calibri" panose="020F0502020204030204" pitchFamily="34" charset="0"/>
                <a:cs typeface="Times New Roman" panose="02020603050405020304" pitchFamily="18" charset="0"/>
              </a:rPr>
              <a:t>La Regla I.2.1.22 de la Resolución Miscelánea Fiscal (2009) establece que, para los efectos de los Tratados para Evitar la Doble Tributación celebrados por México, se entenderá por el término “beneficios empresariales” a los ingresos que se obtengan por la realización de las actividades a que se refiere el artículo 16 del Código Fiscal de la Federación (CFF).</a:t>
            </a:r>
          </a:p>
        </p:txBody>
      </p:sp>
    </p:spTree>
    <p:extLst>
      <p:ext uri="{BB962C8B-B14F-4D97-AF65-F5344CB8AC3E}">
        <p14:creationId xmlns:p14="http://schemas.microsoft.com/office/powerpoint/2010/main" val="25919573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64B41D1F-DF31-404E-AD8E-E9C01E9A228D}"/>
              </a:ext>
            </a:extLst>
          </p:cNvPr>
          <p:cNvSpPr/>
          <p:nvPr/>
        </p:nvSpPr>
        <p:spPr>
          <a:xfrm>
            <a:off x="815009" y="735091"/>
            <a:ext cx="10561982" cy="5324535"/>
          </a:xfrm>
          <a:prstGeom prst="rect">
            <a:avLst/>
          </a:prstGeom>
        </p:spPr>
        <p:txBody>
          <a:bodyPr wrap="square">
            <a:spAutoFit/>
          </a:bodyPr>
          <a:lstStyle/>
          <a:p>
            <a:pPr marL="342900" indent="-342900" algn="just">
              <a:buFont typeface="Arial" panose="020B0604020202020204" pitchFamily="34" charset="0"/>
              <a:buChar char="•"/>
            </a:pPr>
            <a:r>
              <a:rPr lang="es-MX" sz="2000" dirty="0">
                <a:ea typeface="Calibri" panose="020F0502020204030204" pitchFamily="34" charset="0"/>
                <a:cs typeface="Times New Roman" panose="02020603050405020304" pitchFamily="18" charset="0"/>
              </a:rPr>
              <a:t>Actividades empresariales acorde al artículo 16 del CFF:</a:t>
            </a:r>
          </a:p>
          <a:p>
            <a:pPr marL="800100" lvl="1" indent="-342900" algn="just">
              <a:buFont typeface="Courier New" panose="02070309020205020404" pitchFamily="49" charset="0"/>
              <a:buChar char="o"/>
            </a:pPr>
            <a:endParaRPr lang="es-MX" sz="2000" dirty="0">
              <a:ea typeface="Calibri" panose="020F0502020204030204" pitchFamily="34" charset="0"/>
              <a:cs typeface="Times New Roman" panose="02020603050405020304" pitchFamily="18" charset="0"/>
            </a:endParaRPr>
          </a:p>
          <a:p>
            <a:pPr marL="800100" lvl="1" indent="-342900" algn="just">
              <a:buFont typeface="Courier New" panose="02070309020205020404" pitchFamily="49" charset="0"/>
              <a:buChar char="o"/>
            </a:pPr>
            <a:r>
              <a:rPr lang="es-MX" sz="2000" dirty="0">
                <a:ea typeface="Calibri" panose="020F0502020204030204" pitchFamily="34" charset="0"/>
                <a:cs typeface="Times New Roman" panose="02020603050405020304" pitchFamily="18" charset="0"/>
              </a:rPr>
              <a:t>Comerciales.</a:t>
            </a:r>
          </a:p>
          <a:p>
            <a:pPr marL="800100" lvl="1" indent="-342900" algn="just">
              <a:buFont typeface="Courier New" panose="02070309020205020404" pitchFamily="49" charset="0"/>
              <a:buChar char="o"/>
            </a:pPr>
            <a:r>
              <a:rPr lang="es-MX" sz="2000" dirty="0">
                <a:ea typeface="Calibri" panose="020F0502020204030204" pitchFamily="34" charset="0"/>
                <a:cs typeface="Times New Roman" panose="02020603050405020304" pitchFamily="18" charset="0"/>
              </a:rPr>
              <a:t>Industriales.</a:t>
            </a:r>
          </a:p>
          <a:p>
            <a:pPr marL="800100" lvl="1" indent="-342900" algn="just">
              <a:buFont typeface="Courier New" panose="02070309020205020404" pitchFamily="49" charset="0"/>
              <a:buChar char="o"/>
            </a:pPr>
            <a:r>
              <a:rPr lang="es-MX" sz="2000" dirty="0">
                <a:ea typeface="Calibri" panose="020F0502020204030204" pitchFamily="34" charset="0"/>
                <a:cs typeface="Times New Roman" panose="02020603050405020304" pitchFamily="18" charset="0"/>
              </a:rPr>
              <a:t>Agrícolas.</a:t>
            </a:r>
          </a:p>
          <a:p>
            <a:pPr marL="800100" lvl="1" indent="-342900" algn="just">
              <a:buFont typeface="Courier New" panose="02070309020205020404" pitchFamily="49" charset="0"/>
              <a:buChar char="o"/>
            </a:pPr>
            <a:r>
              <a:rPr lang="es-MX" sz="2000" dirty="0">
                <a:ea typeface="Calibri" panose="020F0502020204030204" pitchFamily="34" charset="0"/>
                <a:cs typeface="Times New Roman" panose="02020603050405020304" pitchFamily="18" charset="0"/>
              </a:rPr>
              <a:t>Ganaderas.</a:t>
            </a:r>
          </a:p>
          <a:p>
            <a:pPr marL="800100" lvl="1" indent="-342900" algn="just">
              <a:buFont typeface="Courier New" panose="02070309020205020404" pitchFamily="49" charset="0"/>
              <a:buChar char="o"/>
            </a:pPr>
            <a:r>
              <a:rPr lang="es-MX" sz="2000" dirty="0">
                <a:ea typeface="Calibri" panose="020F0502020204030204" pitchFamily="34" charset="0"/>
                <a:cs typeface="Times New Roman" panose="02020603050405020304" pitchFamily="18" charset="0"/>
              </a:rPr>
              <a:t>Pesqueras.</a:t>
            </a:r>
          </a:p>
          <a:p>
            <a:pPr marL="800100" lvl="1" indent="-342900" algn="just">
              <a:buFont typeface="Courier New" panose="02070309020205020404" pitchFamily="49" charset="0"/>
              <a:buChar char="o"/>
            </a:pPr>
            <a:r>
              <a:rPr lang="es-MX" sz="2000" dirty="0">
                <a:ea typeface="Calibri" panose="020F0502020204030204" pitchFamily="34" charset="0"/>
                <a:cs typeface="Times New Roman" panose="02020603050405020304" pitchFamily="18" charset="0"/>
              </a:rPr>
              <a:t>Silvícolas.</a:t>
            </a:r>
          </a:p>
          <a:p>
            <a:pPr marL="342900" indent="-342900" algn="just">
              <a:buFont typeface="Arial" panose="020B0604020202020204" pitchFamily="34" charset="0"/>
              <a:buChar char="•"/>
            </a:pPr>
            <a:endParaRPr lang="es-MX" sz="2000" dirty="0">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es-MX" sz="2000" dirty="0">
                <a:ea typeface="Calibri" panose="020F0502020204030204" pitchFamily="34" charset="0"/>
                <a:cs typeface="Times New Roman" panose="02020603050405020304" pitchFamily="18" charset="0"/>
              </a:rPr>
              <a:t>Remisión al artículo 75 del Código de Comercio que en su fracción XIII establece las operaciones de mediación de negocios mercantiles como acto de comercio.</a:t>
            </a:r>
          </a:p>
          <a:p>
            <a:pPr marL="342900" indent="-342900" algn="just">
              <a:buFont typeface="Arial" panose="020B0604020202020204" pitchFamily="34" charset="0"/>
              <a:buChar char="•"/>
            </a:pPr>
            <a:endParaRPr lang="es-MX" sz="2000" dirty="0">
              <a:ea typeface="Calibri" panose="020F0502020204030204" pitchFamily="34" charset="0"/>
              <a:cs typeface="Times New Roman" panose="02020603050405020304" pitchFamily="18" charset="0"/>
            </a:endParaRPr>
          </a:p>
          <a:p>
            <a:pPr algn="just"/>
            <a:r>
              <a:rPr lang="es-MX" sz="2000" dirty="0">
                <a:ea typeface="Calibri" panose="020F0502020204030204" pitchFamily="34" charset="0"/>
                <a:cs typeface="Times New Roman" panose="02020603050405020304" pitchFamily="18" charset="0"/>
              </a:rPr>
              <a:t>Por lo tanto, la MEDIACIÓN MERCANTIL, sí configura un BENEFICIO EMPRESARIAL puesto que se reputa como una actividad comercial en términos de lo establecido en la fracción XIII del artículo 75 del Código de Comercio y, por lo tanto, corresponde a una actividad empresarial en términos del artículo 16, fracción I, del Código Fiscal de la Federación y, en consecuencia, susceptible de que se le aplique la prerrogativa prevista en el artículo 7 del Convenio.</a:t>
            </a:r>
          </a:p>
        </p:txBody>
      </p:sp>
    </p:spTree>
    <p:extLst>
      <p:ext uri="{BB962C8B-B14F-4D97-AF65-F5344CB8AC3E}">
        <p14:creationId xmlns:p14="http://schemas.microsoft.com/office/powerpoint/2010/main" val="649702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B17B85D-4C88-4081-A044-CB2D466DC300}"/>
              </a:ext>
            </a:extLst>
          </p:cNvPr>
          <p:cNvSpPr txBox="1"/>
          <p:nvPr/>
        </p:nvSpPr>
        <p:spPr>
          <a:xfrm>
            <a:off x="965384" y="1602328"/>
            <a:ext cx="10261232" cy="4237057"/>
          </a:xfrm>
          <a:prstGeom prst="rect">
            <a:avLst/>
          </a:prstGeom>
          <a:noFill/>
        </p:spPr>
        <p:txBody>
          <a:bodyPr wrap="square" rtlCol="0">
            <a:spAutoFit/>
          </a:bodyPr>
          <a:lstStyle/>
          <a:p>
            <a:pPr algn="just">
              <a:spcAft>
                <a:spcPts val="800"/>
              </a:spcAft>
            </a:pPr>
            <a:r>
              <a:rPr lang="es-MX" sz="2500" dirty="0">
                <a:ea typeface="Calibri" panose="020F0502020204030204" pitchFamily="34" charset="0"/>
                <a:cs typeface="Times New Roman" panose="02020603050405020304" pitchFamily="18" charset="0"/>
              </a:rPr>
              <a:t>La doctrina denominada “</a:t>
            </a:r>
            <a:r>
              <a:rPr lang="es-MX" sz="2500" i="1" dirty="0" err="1">
                <a:ea typeface="Calibri" panose="020F0502020204030204" pitchFamily="34" charset="0"/>
                <a:cs typeface="Times New Roman" panose="02020603050405020304" pitchFamily="18" charset="0"/>
              </a:rPr>
              <a:t>sham</a:t>
            </a:r>
            <a:r>
              <a:rPr lang="es-MX" sz="2500" i="1" dirty="0">
                <a:ea typeface="Calibri" panose="020F0502020204030204" pitchFamily="34" charset="0"/>
                <a:cs typeface="Times New Roman" panose="02020603050405020304" pitchFamily="18" charset="0"/>
              </a:rPr>
              <a:t> doctrine” </a:t>
            </a:r>
            <a:r>
              <a:rPr lang="es-MX" sz="2500" dirty="0">
                <a:ea typeface="Calibri" panose="020F0502020204030204" pitchFamily="34" charset="0"/>
                <a:cs typeface="Times New Roman" panose="02020603050405020304" pitchFamily="18" charset="0"/>
              </a:rPr>
              <a:t>se ha desarrollado principalmente en jurisdicciones de </a:t>
            </a:r>
            <a:r>
              <a:rPr lang="es-MX" sz="2500" i="1" dirty="0" err="1">
                <a:ea typeface="Calibri" panose="020F0502020204030204" pitchFamily="34" charset="0"/>
                <a:cs typeface="Times New Roman" panose="02020603050405020304" pitchFamily="18" charset="0"/>
              </a:rPr>
              <a:t>Common</a:t>
            </a:r>
            <a:r>
              <a:rPr lang="es-MX" sz="2500" i="1" dirty="0">
                <a:ea typeface="Calibri" panose="020F0502020204030204" pitchFamily="34" charset="0"/>
                <a:cs typeface="Times New Roman" panose="02020603050405020304" pitchFamily="18" charset="0"/>
              </a:rPr>
              <a:t> </a:t>
            </a:r>
            <a:r>
              <a:rPr lang="es-MX" sz="2500" i="1" dirty="0" err="1">
                <a:ea typeface="Calibri" panose="020F0502020204030204" pitchFamily="34" charset="0"/>
                <a:cs typeface="Times New Roman" panose="02020603050405020304" pitchFamily="18" charset="0"/>
              </a:rPr>
              <a:t>Law</a:t>
            </a:r>
            <a:r>
              <a:rPr lang="es-MX" sz="2500" dirty="0">
                <a:ea typeface="Calibri" panose="020F0502020204030204" pitchFamily="34" charset="0"/>
                <a:cs typeface="Times New Roman" panose="02020603050405020304" pitchFamily="18" charset="0"/>
              </a:rPr>
              <a:t> y es posible identificar las principales doctrinas componentes de la </a:t>
            </a:r>
            <a:r>
              <a:rPr lang="es-MX" sz="2500" i="1" dirty="0">
                <a:ea typeface="Calibri" panose="020F0502020204030204" pitchFamily="34" charset="0"/>
                <a:cs typeface="Times New Roman" panose="02020603050405020304" pitchFamily="18" charset="0"/>
              </a:rPr>
              <a:t>“</a:t>
            </a:r>
            <a:r>
              <a:rPr lang="es-MX" sz="2500" i="1" dirty="0" err="1">
                <a:ea typeface="Calibri" panose="020F0502020204030204" pitchFamily="34" charset="0"/>
                <a:cs typeface="Times New Roman" panose="02020603050405020304" pitchFamily="18" charset="0"/>
              </a:rPr>
              <a:t>sham</a:t>
            </a:r>
            <a:r>
              <a:rPr lang="es-MX" sz="2500" i="1" dirty="0">
                <a:ea typeface="Calibri" panose="020F0502020204030204" pitchFamily="34" charset="0"/>
                <a:cs typeface="Times New Roman" panose="02020603050405020304" pitchFamily="18" charset="0"/>
              </a:rPr>
              <a:t> doctrine”</a:t>
            </a:r>
            <a:r>
              <a:rPr lang="es-MX" sz="2500" dirty="0">
                <a:ea typeface="Calibri" panose="020F0502020204030204" pitchFamily="34" charset="0"/>
                <a:cs typeface="Times New Roman" panose="02020603050405020304" pitchFamily="18" charset="0"/>
              </a:rPr>
              <a:t> tales como:</a:t>
            </a:r>
          </a:p>
          <a:p>
            <a:pPr marL="800100" lvl="1" indent="-342900" algn="just">
              <a:buFont typeface="Symbol" panose="05050102010706020507" pitchFamily="18" charset="2"/>
              <a:buChar char=""/>
            </a:pPr>
            <a:r>
              <a:rPr lang="es-MX" sz="2500" dirty="0">
                <a:ea typeface="Calibri" panose="020F0502020204030204" pitchFamily="34" charset="0"/>
                <a:cs typeface="Times New Roman" panose="02020603050405020304" pitchFamily="18" charset="0"/>
              </a:rPr>
              <a:t>Sustancia sobre forma (</a:t>
            </a:r>
            <a:r>
              <a:rPr lang="es-MX" sz="2500" dirty="0" err="1">
                <a:ea typeface="Calibri" panose="020F0502020204030204" pitchFamily="34" charset="0"/>
                <a:cs typeface="Times New Roman" panose="02020603050405020304" pitchFamily="18" charset="0"/>
              </a:rPr>
              <a:t>substance</a:t>
            </a:r>
            <a:r>
              <a:rPr lang="es-MX" sz="2500" dirty="0">
                <a:ea typeface="Calibri" panose="020F0502020204030204" pitchFamily="34" charset="0"/>
                <a:cs typeface="Times New Roman" panose="02020603050405020304" pitchFamily="18" charset="0"/>
              </a:rPr>
              <a:t> </a:t>
            </a:r>
            <a:r>
              <a:rPr lang="es-MX" sz="2500" dirty="0" err="1">
                <a:ea typeface="Calibri" panose="020F0502020204030204" pitchFamily="34" charset="0"/>
                <a:cs typeface="Times New Roman" panose="02020603050405020304" pitchFamily="18" charset="0"/>
              </a:rPr>
              <a:t>over</a:t>
            </a:r>
            <a:r>
              <a:rPr lang="es-MX" sz="2500" dirty="0">
                <a:ea typeface="Calibri" panose="020F0502020204030204" pitchFamily="34" charset="0"/>
                <a:cs typeface="Times New Roman" panose="02020603050405020304" pitchFamily="18" charset="0"/>
              </a:rPr>
              <a:t> </a:t>
            </a:r>
            <a:r>
              <a:rPr lang="es-MX" sz="2500" dirty="0" err="1">
                <a:ea typeface="Calibri" panose="020F0502020204030204" pitchFamily="34" charset="0"/>
                <a:cs typeface="Times New Roman" panose="02020603050405020304" pitchFamily="18" charset="0"/>
              </a:rPr>
              <a:t>form</a:t>
            </a:r>
            <a:r>
              <a:rPr lang="es-MX" sz="2500" dirty="0">
                <a:ea typeface="Calibri" panose="020F0502020204030204" pitchFamily="34" charset="0"/>
                <a:cs typeface="Times New Roman" panose="02020603050405020304" pitchFamily="18" charset="0"/>
              </a:rPr>
              <a:t>).</a:t>
            </a:r>
          </a:p>
          <a:p>
            <a:pPr marL="800100" lvl="1" indent="-342900" algn="just">
              <a:buFont typeface="Symbol" panose="05050102010706020507" pitchFamily="18" charset="2"/>
              <a:buChar char=""/>
            </a:pPr>
            <a:r>
              <a:rPr lang="es-MX" sz="2500" dirty="0">
                <a:ea typeface="Calibri" panose="020F0502020204030204" pitchFamily="34" charset="0"/>
                <a:cs typeface="Times New Roman" panose="02020603050405020304" pitchFamily="18" charset="0"/>
              </a:rPr>
              <a:t>Razón de negocios (</a:t>
            </a:r>
            <a:r>
              <a:rPr lang="es-MX" sz="2500" dirty="0" err="1">
                <a:ea typeface="Calibri" panose="020F0502020204030204" pitchFamily="34" charset="0"/>
                <a:cs typeface="Times New Roman" panose="02020603050405020304" pitchFamily="18" charset="0"/>
              </a:rPr>
              <a:t>bussines</a:t>
            </a:r>
            <a:r>
              <a:rPr lang="es-MX" sz="2500" dirty="0">
                <a:ea typeface="Calibri" panose="020F0502020204030204" pitchFamily="34" charset="0"/>
                <a:cs typeface="Times New Roman" panose="02020603050405020304" pitchFamily="18" charset="0"/>
              </a:rPr>
              <a:t> </a:t>
            </a:r>
            <a:r>
              <a:rPr lang="es-MX" sz="2500" dirty="0" err="1">
                <a:ea typeface="Calibri" panose="020F0502020204030204" pitchFamily="34" charset="0"/>
                <a:cs typeface="Times New Roman" panose="02020603050405020304" pitchFamily="18" charset="0"/>
              </a:rPr>
              <a:t>purpose</a:t>
            </a:r>
            <a:r>
              <a:rPr lang="es-MX" sz="2500" dirty="0">
                <a:ea typeface="Calibri" panose="020F0502020204030204" pitchFamily="34" charset="0"/>
                <a:cs typeface="Times New Roman" panose="02020603050405020304" pitchFamily="18" charset="0"/>
              </a:rPr>
              <a:t>).</a:t>
            </a:r>
          </a:p>
          <a:p>
            <a:pPr marL="800100" lvl="1" indent="-342900" algn="just">
              <a:buFont typeface="Symbol" panose="05050102010706020507" pitchFamily="18" charset="2"/>
              <a:buChar char=""/>
            </a:pPr>
            <a:r>
              <a:rPr lang="es-MX" sz="2500" dirty="0">
                <a:ea typeface="Calibri" panose="020F0502020204030204" pitchFamily="34" charset="0"/>
                <a:cs typeface="Times New Roman" panose="02020603050405020304" pitchFamily="18" charset="0"/>
              </a:rPr>
              <a:t>Sustancia económica (</a:t>
            </a:r>
            <a:r>
              <a:rPr lang="es-MX" sz="2500" dirty="0" err="1">
                <a:ea typeface="Calibri" panose="020F0502020204030204" pitchFamily="34" charset="0"/>
                <a:cs typeface="Times New Roman" panose="02020603050405020304" pitchFamily="18" charset="0"/>
              </a:rPr>
              <a:t>economic</a:t>
            </a:r>
            <a:r>
              <a:rPr lang="es-MX" sz="2500" dirty="0">
                <a:ea typeface="Calibri" panose="020F0502020204030204" pitchFamily="34" charset="0"/>
                <a:cs typeface="Times New Roman" panose="02020603050405020304" pitchFamily="18" charset="0"/>
              </a:rPr>
              <a:t> </a:t>
            </a:r>
            <a:r>
              <a:rPr lang="es-MX" sz="2500" dirty="0" err="1">
                <a:ea typeface="Calibri" panose="020F0502020204030204" pitchFamily="34" charset="0"/>
                <a:cs typeface="Times New Roman" panose="02020603050405020304" pitchFamily="18" charset="0"/>
              </a:rPr>
              <a:t>substance</a:t>
            </a:r>
            <a:r>
              <a:rPr lang="es-MX" sz="2500" dirty="0">
                <a:ea typeface="Calibri" panose="020F0502020204030204" pitchFamily="34" charset="0"/>
                <a:cs typeface="Times New Roman" panose="02020603050405020304" pitchFamily="18" charset="0"/>
              </a:rPr>
              <a:t>).</a:t>
            </a:r>
          </a:p>
          <a:p>
            <a:pPr marL="800100" lvl="1" indent="-342900" algn="just">
              <a:buFont typeface="Symbol" panose="05050102010706020507" pitchFamily="18" charset="2"/>
              <a:buChar char=""/>
            </a:pPr>
            <a:r>
              <a:rPr lang="es-MX" sz="2500" dirty="0" err="1">
                <a:ea typeface="Calibri" panose="020F0502020204030204" pitchFamily="34" charset="0"/>
                <a:cs typeface="Times New Roman" panose="02020603050405020304" pitchFamily="18" charset="0"/>
              </a:rPr>
              <a:t>Sham</a:t>
            </a:r>
            <a:r>
              <a:rPr lang="es-MX" sz="2500" dirty="0">
                <a:ea typeface="Calibri" panose="020F0502020204030204" pitchFamily="34" charset="0"/>
                <a:cs typeface="Times New Roman" panose="02020603050405020304" pitchFamily="18" charset="0"/>
              </a:rPr>
              <a:t> </a:t>
            </a:r>
            <a:r>
              <a:rPr lang="es-MX" sz="2500" dirty="0" err="1">
                <a:ea typeface="Calibri" panose="020F0502020204030204" pitchFamily="34" charset="0"/>
                <a:cs typeface="Times New Roman" panose="02020603050405020304" pitchFamily="18" charset="0"/>
              </a:rPr>
              <a:t>transaction</a:t>
            </a:r>
            <a:r>
              <a:rPr lang="es-MX" sz="2500" dirty="0">
                <a:ea typeface="Calibri" panose="020F0502020204030204" pitchFamily="34" charset="0"/>
                <a:cs typeface="Times New Roman" panose="02020603050405020304" pitchFamily="18" charset="0"/>
              </a:rPr>
              <a:t>.</a:t>
            </a:r>
          </a:p>
          <a:p>
            <a:pPr marL="800100" lvl="1" indent="-342900" algn="just">
              <a:spcAft>
                <a:spcPts val="800"/>
              </a:spcAft>
              <a:buFont typeface="Symbol" panose="05050102010706020507" pitchFamily="18" charset="2"/>
              <a:buChar char=""/>
            </a:pPr>
            <a:r>
              <a:rPr lang="es-MX" sz="2500" dirty="0">
                <a:ea typeface="Calibri" panose="020F0502020204030204" pitchFamily="34" charset="0"/>
                <a:cs typeface="Times New Roman" panose="02020603050405020304" pitchFamily="18" charset="0"/>
              </a:rPr>
              <a:t>Step </a:t>
            </a:r>
            <a:r>
              <a:rPr lang="es-MX" sz="2500" dirty="0" err="1">
                <a:ea typeface="Calibri" panose="020F0502020204030204" pitchFamily="34" charset="0"/>
                <a:cs typeface="Times New Roman" panose="02020603050405020304" pitchFamily="18" charset="0"/>
              </a:rPr>
              <a:t>transaction</a:t>
            </a:r>
            <a:r>
              <a:rPr lang="es-MX" sz="2500" dirty="0">
                <a:ea typeface="Calibri" panose="020F0502020204030204" pitchFamily="34" charset="0"/>
                <a:cs typeface="Times New Roman" panose="02020603050405020304" pitchFamily="18" charset="0"/>
              </a:rPr>
              <a:t>.</a:t>
            </a:r>
          </a:p>
          <a:p>
            <a:pPr algn="just">
              <a:spcAft>
                <a:spcPts val="800"/>
              </a:spcAft>
            </a:pPr>
            <a:r>
              <a:rPr lang="es-MX" sz="2800" dirty="0">
                <a:ea typeface="Calibri" panose="020F0502020204030204" pitchFamily="34" charset="0"/>
                <a:cs typeface="Times New Roman" panose="02020603050405020304" pitchFamily="18" charset="0"/>
              </a:rPr>
              <a:t>Un análisis de las doctrinas anteriores nos llevaría a establecer, de manera general, que:</a:t>
            </a:r>
          </a:p>
        </p:txBody>
      </p:sp>
    </p:spTree>
    <p:extLst>
      <p:ext uri="{BB962C8B-B14F-4D97-AF65-F5344CB8AC3E}">
        <p14:creationId xmlns:p14="http://schemas.microsoft.com/office/powerpoint/2010/main" val="37326374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9D81A33A-03FF-49A5-BB5D-D73E4DE4A377}"/>
              </a:ext>
            </a:extLst>
          </p:cNvPr>
          <p:cNvSpPr/>
          <p:nvPr/>
        </p:nvSpPr>
        <p:spPr>
          <a:xfrm>
            <a:off x="702365" y="1358026"/>
            <a:ext cx="10787270" cy="4524315"/>
          </a:xfrm>
          <a:prstGeom prst="rect">
            <a:avLst/>
          </a:prstGeom>
        </p:spPr>
        <p:txBody>
          <a:bodyPr wrap="square">
            <a:spAutoFit/>
          </a:bodyPr>
          <a:lstStyle/>
          <a:p>
            <a:pPr algn="just"/>
            <a:r>
              <a:rPr lang="es-MX" dirty="0">
                <a:ea typeface="Calibri" panose="020F0502020204030204" pitchFamily="34" charset="0"/>
                <a:cs typeface="Times New Roman" panose="02020603050405020304" pitchFamily="18" charset="0"/>
              </a:rPr>
              <a:t>El 16 de noviembre de 2016  fue aprobara la Tesis VIII-P-SS-31, la cual surge del Juicio Contencioso Administrativo Núm. 2892/14-03-01-2/811/15-PL-02-04 resuelto por el Pleno Jurisdiccional de la Sala Superior del Tribunal Federal de Justicia Administrativa.</a:t>
            </a:r>
            <a:endParaRPr lang="es-MX" dirty="0"/>
          </a:p>
          <a:p>
            <a:pPr algn="just"/>
            <a:endParaRPr lang="es-MX" i="1" dirty="0"/>
          </a:p>
          <a:p>
            <a:pPr algn="just"/>
            <a:r>
              <a:rPr lang="es-MX" b="1" i="1" dirty="0"/>
              <a:t>“INGRESOS DERIVADOS DE CONTRATOS DE PUBLICIDAD. NO CONSTITUYEN BENEFICIOS EMPRESARIALES PARA EFECTOS DEL CONVENIO ENTRE EL GOBIERNO DE LOS ESTADOS UNIDOS MEXICANOS Y EL GOBIERNO DE LOS ESTADOS UNIDOS DE AMÉRICA PARA EVITAR LA DOBLE IMPOSICIÓN E IMPEDIR LA EVASIÓN FISCAL EN MATERIA DE IMPUESTOS SOBRE LA RENTA.- </a:t>
            </a:r>
            <a:r>
              <a:rPr lang="es-MX" i="1" dirty="0"/>
              <a:t>El artículo 7° párrafo primero, del Convenio entre el Gobierno de los Estados Unidos Mexicanos y el Gobierno de los Estados Unidos de América para Evitar la Doble Imposición e Impedir la Evasión Fiscal en Materia de Impuestos sobre la Renta, dispone que: “Los beneficios de una empresa de un Estado Contratante solamente pueden someterse a imposición en este Estado”, de cuyo enunciado “beneficios de una empresa” se advierte que comprende a los ingresos o utilidades susceptibles de gravamen en el Estado contratante; en relación a lo anterior, el artículo 3° punto 2, de dicho Convenio, señala que: “Para la aplicación del Convenio por un Estado Contratante, cualquier expresión no definida en el mismo tendrá, a menos que de su contexto se infiera una interpretación diferente, el significado que se le atribuya por la legislación de este Estado relativa a los impuestos que son objeto del Convenio.”;(…)</a:t>
            </a:r>
          </a:p>
        </p:txBody>
      </p:sp>
      <p:sp>
        <p:nvSpPr>
          <p:cNvPr id="5" name="Rectángulo 4">
            <a:extLst>
              <a:ext uri="{FF2B5EF4-FFF2-40B4-BE49-F238E27FC236}">
                <a16:creationId xmlns:a16="http://schemas.microsoft.com/office/drawing/2014/main" id="{95CAA2E8-F2CB-459D-9CEA-1B2C639C89BA}"/>
              </a:ext>
            </a:extLst>
          </p:cNvPr>
          <p:cNvSpPr/>
          <p:nvPr/>
        </p:nvSpPr>
        <p:spPr>
          <a:xfrm>
            <a:off x="1113183" y="290436"/>
            <a:ext cx="9965634" cy="707886"/>
          </a:xfrm>
          <a:prstGeom prst="rect">
            <a:avLst/>
          </a:prstGeom>
        </p:spPr>
        <p:txBody>
          <a:bodyPr wrap="square">
            <a:spAutoFit/>
          </a:bodyPr>
          <a:lstStyle/>
          <a:p>
            <a:pPr algn="ctr">
              <a:spcAft>
                <a:spcPts val="800"/>
              </a:spcAft>
            </a:pPr>
            <a:r>
              <a:rPr lang="es-MX" sz="4000" b="1" dirty="0">
                <a:ea typeface="Calibri" panose="020F0502020204030204" pitchFamily="34" charset="0"/>
                <a:cs typeface="Times New Roman" panose="02020603050405020304" pitchFamily="18" charset="0"/>
              </a:rPr>
              <a:t>Tesis VIII-P-SS-31</a:t>
            </a:r>
          </a:p>
        </p:txBody>
      </p:sp>
    </p:spTree>
    <p:extLst>
      <p:ext uri="{BB962C8B-B14F-4D97-AF65-F5344CB8AC3E}">
        <p14:creationId xmlns:p14="http://schemas.microsoft.com/office/powerpoint/2010/main" val="28986079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B7E7DAE-A349-4289-82D0-8AF72776BD8F}"/>
              </a:ext>
            </a:extLst>
          </p:cNvPr>
          <p:cNvSpPr/>
          <p:nvPr/>
        </p:nvSpPr>
        <p:spPr>
          <a:xfrm>
            <a:off x="861391" y="419200"/>
            <a:ext cx="10469217" cy="5909310"/>
          </a:xfrm>
          <a:prstGeom prst="rect">
            <a:avLst/>
          </a:prstGeom>
        </p:spPr>
        <p:txBody>
          <a:bodyPr wrap="square">
            <a:spAutoFit/>
          </a:bodyPr>
          <a:lstStyle/>
          <a:p>
            <a:pPr algn="just"/>
            <a:r>
              <a:rPr lang="es-MX" i="1" dirty="0"/>
              <a:t>en ese sentido, considerando que las partes pactaron que respecto de los conceptos no definidos en el Convenio se estaría a la definición prevista en la legislación interna de cada país, y del análisis integral a los artículos 167 primer párrafo y 175fracción VI, de la Ley del Impuesto sobre la Renta vigente a partir del 1° de enero de 2014 (artículos 200 primer párrafo y 210 fracción VI, de la Ley del Impuesto sobre la Renta vigente hasta el 31 de diciembre de 2013), se desprende que se considerarán ingresos por actividades empresariales los señalados en el artículo 16 del Código Fiscal de la Federación, con excepción entre otros, de los ingresos derivados de contratos de publicidad; de ahí, que los mismos no puedan considerarse como ingresos por actividades empresariales, y por tanto tampoco, como beneficios empresariales para efectos del Convenio en mención.”</a:t>
            </a:r>
          </a:p>
          <a:p>
            <a:pPr algn="just"/>
            <a:endParaRPr lang="es-MX" i="1" dirty="0"/>
          </a:p>
          <a:p>
            <a:pPr algn="just"/>
            <a:r>
              <a:rPr lang="es-MX" dirty="0"/>
              <a:t>Criterio de exclusión de ingresos para efectos de la aplicación del artículo 7 del Convenio:</a:t>
            </a:r>
          </a:p>
          <a:p>
            <a:pPr algn="just"/>
            <a:endParaRPr lang="es-MX" dirty="0"/>
          </a:p>
          <a:p>
            <a:pPr marL="342900" indent="-342900" algn="just">
              <a:buFont typeface="Arial" panose="020B0604020202020204" pitchFamily="34" charset="0"/>
              <a:buChar char="•"/>
            </a:pPr>
            <a:r>
              <a:rPr lang="es-MX" dirty="0"/>
              <a:t>La Regla I.2.1.22 de la RMF 2009 establece que se entenderá por el término “Beneficios Empresariales” a los ingresos que se obtengan por la realización de las actividades a que se refiere el artículo 16 del CFF.</a:t>
            </a:r>
          </a:p>
          <a:p>
            <a:pPr marL="342900" indent="-342900" algn="just">
              <a:buFont typeface="Arial" panose="020B0604020202020204" pitchFamily="34" charset="0"/>
              <a:buChar char="•"/>
            </a:pPr>
            <a:endParaRPr lang="es-MX" dirty="0"/>
          </a:p>
          <a:p>
            <a:pPr marL="342900" indent="-342900" algn="just">
              <a:buFont typeface="Arial" panose="020B0604020202020204" pitchFamily="34" charset="0"/>
              <a:buChar char="•"/>
            </a:pPr>
            <a:r>
              <a:rPr lang="es-MX" dirty="0"/>
              <a:t>El artículo 175, fracción VI, de la LISR establece que, para efectos del Título V, se considerarán ingresos por actividades empresariales los ingresos derivados de las actividades a que se refiere el artículo 16 del Código Fiscal de la Federación.</a:t>
            </a:r>
          </a:p>
          <a:p>
            <a:pPr algn="just"/>
            <a:endParaRPr lang="es-MX" dirty="0"/>
          </a:p>
          <a:p>
            <a:pPr marL="342900" indent="-342900" algn="just">
              <a:buFont typeface="Arial" panose="020B0604020202020204" pitchFamily="34" charset="0"/>
              <a:buChar char="•"/>
            </a:pPr>
            <a:r>
              <a:rPr lang="es-MX" dirty="0"/>
              <a:t>Asimismo, establece que no se consideran incluidos en dichas actividades empresariales los ingresos a que se refieren los artículos 153 al 173 de la LISR.</a:t>
            </a:r>
          </a:p>
          <a:p>
            <a:pPr marL="342900" indent="-342900" algn="just">
              <a:buFont typeface="Arial" panose="020B0604020202020204" pitchFamily="34" charset="0"/>
              <a:buChar char="•"/>
            </a:pPr>
            <a:endParaRPr lang="es-MX" dirty="0"/>
          </a:p>
        </p:txBody>
      </p:sp>
    </p:spTree>
    <p:extLst>
      <p:ext uri="{BB962C8B-B14F-4D97-AF65-F5344CB8AC3E}">
        <p14:creationId xmlns:p14="http://schemas.microsoft.com/office/powerpoint/2010/main" val="3377942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9FF1192-9F7A-4529-8F2A-AFFEF1AB414E}"/>
              </a:ext>
            </a:extLst>
          </p:cNvPr>
          <p:cNvSpPr/>
          <p:nvPr/>
        </p:nvSpPr>
        <p:spPr>
          <a:xfrm>
            <a:off x="702365" y="1358026"/>
            <a:ext cx="10787270" cy="4832092"/>
          </a:xfrm>
          <a:prstGeom prst="rect">
            <a:avLst/>
          </a:prstGeom>
        </p:spPr>
        <p:txBody>
          <a:bodyPr wrap="square">
            <a:spAutoFit/>
          </a:bodyPr>
          <a:lstStyle/>
          <a:p>
            <a:pPr algn="just"/>
            <a:r>
              <a:rPr lang="es-MX" sz="1700" dirty="0">
                <a:ea typeface="Calibri" panose="020F0502020204030204" pitchFamily="34" charset="0"/>
                <a:cs typeface="Times New Roman" panose="02020603050405020304" pitchFamily="18" charset="0"/>
              </a:rPr>
              <a:t>66/ISR/N - Beneficios empresariales para los efectos de los tratados para evitar la doble tributación y su relación con el artículo 175, fracción VI de la Ley del ISR.</a:t>
            </a:r>
          </a:p>
          <a:p>
            <a:pPr algn="just"/>
            <a:endParaRPr lang="es-MX" sz="1500" dirty="0">
              <a:ea typeface="Calibri" panose="020F0502020204030204" pitchFamily="34" charset="0"/>
              <a:cs typeface="Times New Roman" panose="02020603050405020304" pitchFamily="18" charset="0"/>
            </a:endParaRPr>
          </a:p>
          <a:p>
            <a:pPr algn="just"/>
            <a:r>
              <a:rPr lang="es-MX" sz="1500" i="1" dirty="0">
                <a:ea typeface="Calibri" panose="020F0502020204030204" pitchFamily="34" charset="0"/>
                <a:cs typeface="Times New Roman" panose="02020603050405020304" pitchFamily="18" charset="0"/>
              </a:rPr>
              <a:t>“La regla 2.1.36. de la RMF vigente o aquella que la sustituya establece que para efectos de los tratados para evitar la doble imposición, la expresión “beneficios empresariales” significa los ingresos generados por las actividades referidas en el artículo 16 del CFF. </a:t>
            </a:r>
          </a:p>
          <a:p>
            <a:pPr algn="just"/>
            <a:endParaRPr lang="es-MX" sz="1500" i="1" dirty="0">
              <a:ea typeface="Calibri" panose="020F0502020204030204" pitchFamily="34" charset="0"/>
              <a:cs typeface="Times New Roman" panose="02020603050405020304" pitchFamily="18" charset="0"/>
            </a:endParaRPr>
          </a:p>
          <a:p>
            <a:pPr algn="just"/>
            <a:r>
              <a:rPr lang="es-MX" sz="1500" i="1" dirty="0">
                <a:ea typeface="Calibri" panose="020F0502020204030204" pitchFamily="34" charset="0"/>
                <a:cs typeface="Times New Roman" panose="02020603050405020304" pitchFamily="18" charset="0"/>
              </a:rPr>
              <a:t>Por su parte, los artículos de definiciones generales de los tratados para evitar la doble tributación que México tiene en vigor establecen que para la aplicación de dichos tratados cualquier término o expresión no definida tendrá, a menos que de su contexto se infiera una interpretación distinta, el significado que le atribuya la legislación interna relativa a los impuestos que son objeto del tratado. </a:t>
            </a:r>
          </a:p>
          <a:p>
            <a:pPr algn="just"/>
            <a:endParaRPr lang="es-MX" sz="1500" i="1" dirty="0">
              <a:ea typeface="Calibri" panose="020F0502020204030204" pitchFamily="34" charset="0"/>
              <a:cs typeface="Times New Roman" panose="02020603050405020304" pitchFamily="18" charset="0"/>
            </a:endParaRPr>
          </a:p>
          <a:p>
            <a:pPr algn="just"/>
            <a:r>
              <a:rPr lang="es-MX" sz="1500" i="1" dirty="0">
                <a:ea typeface="Calibri" panose="020F0502020204030204" pitchFamily="34" charset="0"/>
                <a:cs typeface="Times New Roman" panose="02020603050405020304" pitchFamily="18" charset="0"/>
              </a:rPr>
              <a:t>Al respecto, el artículo 175, fracción VI de la Ley del ISR establece que se considerarán ingresos por actividades empresariales los derivados de las actividades a que se refiere el artículo 16 del CFF y que no se entienden comprendidos los ingresos a que se refieren los artículos 153 al 173 de la referida Ley. </a:t>
            </a:r>
            <a:r>
              <a:rPr lang="es-MX" sz="1500" b="1" i="1" dirty="0">
                <a:ea typeface="Calibri" panose="020F0502020204030204" pitchFamily="34" charset="0"/>
                <a:cs typeface="Times New Roman" panose="02020603050405020304" pitchFamily="18" charset="0"/>
              </a:rPr>
              <a:t>Sin embargo, dicha disposición establece expresamente que este supuesto sólo es aplicable para efectos del Título V del mismo ordenamiento.</a:t>
            </a:r>
          </a:p>
          <a:p>
            <a:pPr algn="just"/>
            <a:endParaRPr lang="es-MX" sz="1500" i="1" dirty="0">
              <a:ea typeface="Calibri" panose="020F0502020204030204" pitchFamily="34" charset="0"/>
              <a:cs typeface="Times New Roman" panose="02020603050405020304" pitchFamily="18" charset="0"/>
            </a:endParaRPr>
          </a:p>
          <a:p>
            <a:pPr algn="just"/>
            <a:r>
              <a:rPr lang="es-MX" sz="1500" b="1" i="1" dirty="0">
                <a:ea typeface="Calibri" panose="020F0502020204030204" pitchFamily="34" charset="0"/>
                <a:cs typeface="Times New Roman" panose="02020603050405020304" pitchFamily="18" charset="0"/>
              </a:rPr>
              <a:t>Consecuentemente, para fines de los tratados para evitar la doble imposición celebrados por México será la regla 2.1.36. de la RMF o aquella que la sustituya la disposición de nuestro derecho interno que define “beneficios empresariales”. </a:t>
            </a:r>
          </a:p>
          <a:p>
            <a:pPr algn="just"/>
            <a:endParaRPr lang="es-MX" sz="1500" b="1" i="1" dirty="0">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pPr>
            <a:r>
              <a:rPr lang="es-MX" sz="1700" dirty="0">
                <a:ea typeface="Calibri" panose="020F0502020204030204" pitchFamily="34" charset="0"/>
                <a:cs typeface="Times New Roman" panose="02020603050405020304" pitchFamily="18" charset="0"/>
              </a:rPr>
              <a:t>La exclusión que establece la fracción VI del artículo 175 de la LISR es, específica y únicamente, para efectos del Título V de la LISR.</a:t>
            </a:r>
          </a:p>
        </p:txBody>
      </p:sp>
      <p:sp>
        <p:nvSpPr>
          <p:cNvPr id="4" name="Rectángulo 3">
            <a:extLst>
              <a:ext uri="{FF2B5EF4-FFF2-40B4-BE49-F238E27FC236}">
                <a16:creationId xmlns:a16="http://schemas.microsoft.com/office/drawing/2014/main" id="{A4F4B60C-44A8-4351-9E83-5EEAC00AA761}"/>
              </a:ext>
            </a:extLst>
          </p:cNvPr>
          <p:cNvSpPr/>
          <p:nvPr/>
        </p:nvSpPr>
        <p:spPr>
          <a:xfrm>
            <a:off x="1113183" y="290436"/>
            <a:ext cx="9965634" cy="553998"/>
          </a:xfrm>
          <a:prstGeom prst="rect">
            <a:avLst/>
          </a:prstGeom>
        </p:spPr>
        <p:txBody>
          <a:bodyPr wrap="square">
            <a:spAutoFit/>
          </a:bodyPr>
          <a:lstStyle/>
          <a:p>
            <a:pPr algn="ctr">
              <a:spcAft>
                <a:spcPts val="800"/>
              </a:spcAft>
            </a:pPr>
            <a:r>
              <a:rPr lang="es-MX" sz="3000" b="1" dirty="0">
                <a:ea typeface="Calibri" panose="020F0502020204030204" pitchFamily="34" charset="0"/>
                <a:cs typeface="Times New Roman" panose="02020603050405020304" pitchFamily="18" charset="0"/>
              </a:rPr>
              <a:t>Criterio 66/ISR/N del Servicio de Administración Tributaria</a:t>
            </a:r>
          </a:p>
        </p:txBody>
      </p:sp>
    </p:spTree>
    <p:extLst>
      <p:ext uri="{BB962C8B-B14F-4D97-AF65-F5344CB8AC3E}">
        <p14:creationId xmlns:p14="http://schemas.microsoft.com/office/powerpoint/2010/main" val="11632844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CCA5CE-50E7-4150-B16C-8FC4E805BD67}"/>
              </a:ext>
            </a:extLst>
          </p:cNvPr>
          <p:cNvSpPr>
            <a:spLocks noGrp="1"/>
          </p:cNvSpPr>
          <p:nvPr>
            <p:ph type="title"/>
          </p:nvPr>
        </p:nvSpPr>
        <p:spPr>
          <a:xfrm>
            <a:off x="838200" y="2303107"/>
            <a:ext cx="10515600" cy="1325563"/>
          </a:xfrm>
        </p:spPr>
        <p:txBody>
          <a:bodyPr anchor="ctr"/>
          <a:lstStyle/>
          <a:p>
            <a:pPr algn="ctr"/>
            <a:r>
              <a:rPr lang="es-MX" sz="10000" dirty="0">
                <a:latin typeface="+mn-lt"/>
              </a:rPr>
              <a:t>¡GRACIAS!</a:t>
            </a:r>
            <a:br>
              <a:rPr lang="es-MX" sz="10000" dirty="0">
                <a:latin typeface="+mn-lt"/>
              </a:rPr>
            </a:br>
            <a:br>
              <a:rPr lang="es-MX" sz="10000" dirty="0">
                <a:latin typeface="+mn-lt"/>
              </a:rPr>
            </a:br>
            <a:r>
              <a:rPr lang="es-MX" sz="4000" dirty="0">
                <a:latin typeface="+mn-lt"/>
              </a:rPr>
              <a:t>Alejandro Calderon Aguilera </a:t>
            </a:r>
            <a:br>
              <a:rPr lang="es-MX" sz="4000" dirty="0">
                <a:latin typeface="+mn-lt"/>
              </a:rPr>
            </a:br>
            <a:r>
              <a:rPr lang="es-MX" sz="4000" dirty="0">
                <a:latin typeface="+mn-lt"/>
                <a:hlinkClick r:id="rId2"/>
              </a:rPr>
              <a:t>alejandro.calderon@cgctax.com</a:t>
            </a:r>
            <a:r>
              <a:rPr lang="es-MX" sz="4000" dirty="0">
                <a:latin typeface="+mn-lt"/>
              </a:rPr>
              <a:t> </a:t>
            </a:r>
            <a:endParaRPr lang="es-MX" sz="10000" dirty="0">
              <a:latin typeface="+mn-lt"/>
            </a:endParaRPr>
          </a:p>
        </p:txBody>
      </p:sp>
    </p:spTree>
    <p:extLst>
      <p:ext uri="{BB962C8B-B14F-4D97-AF65-F5344CB8AC3E}">
        <p14:creationId xmlns:p14="http://schemas.microsoft.com/office/powerpoint/2010/main" val="656591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74C7BAA-C443-435F-A26A-60332174A0C9}"/>
              </a:ext>
            </a:extLst>
          </p:cNvPr>
          <p:cNvSpPr txBox="1"/>
          <p:nvPr/>
        </p:nvSpPr>
        <p:spPr>
          <a:xfrm>
            <a:off x="888937" y="1834123"/>
            <a:ext cx="10414126" cy="3836948"/>
          </a:xfrm>
          <a:prstGeom prst="rect">
            <a:avLst/>
          </a:prstGeom>
          <a:noFill/>
        </p:spPr>
        <p:txBody>
          <a:bodyPr wrap="square" rtlCol="0">
            <a:spAutoFit/>
          </a:bodyPr>
          <a:lstStyle/>
          <a:p>
            <a:pPr marL="342900" indent="-342900" algn="just">
              <a:spcAft>
                <a:spcPts val="800"/>
              </a:spcAft>
              <a:buFont typeface="Wingdings" panose="05000000000000000000" pitchFamily="2" charset="2"/>
              <a:buChar char="Ø"/>
            </a:pPr>
            <a:r>
              <a:rPr lang="es-MX" sz="2300" dirty="0">
                <a:ea typeface="Calibri" panose="020F0502020204030204" pitchFamily="34" charset="0"/>
                <a:cs typeface="Times New Roman" panose="02020603050405020304" pitchFamily="18" charset="0"/>
              </a:rPr>
              <a:t>La doctrina de la “Razón de Negocios” enfatiza el análisis del elemento subjetivo consistente en la “intención” de la obtención del beneficio económico de la transacción vs. el beneficio fiscal buscado u obtenido. </a:t>
            </a:r>
          </a:p>
          <a:p>
            <a:pPr marL="342900" indent="-342900" algn="just">
              <a:spcAft>
                <a:spcPts val="800"/>
              </a:spcAft>
              <a:buFont typeface="Wingdings" panose="05000000000000000000" pitchFamily="2" charset="2"/>
              <a:buChar char="Ø"/>
            </a:pPr>
            <a:endParaRPr lang="es-MX" sz="2300" dirty="0">
              <a:ea typeface="Calibri" panose="020F0502020204030204" pitchFamily="34" charset="0"/>
              <a:cs typeface="Times New Roman" panose="02020603050405020304" pitchFamily="18" charset="0"/>
            </a:endParaRPr>
          </a:p>
          <a:p>
            <a:pPr marL="342900" indent="-342900" algn="just">
              <a:spcAft>
                <a:spcPts val="800"/>
              </a:spcAft>
              <a:buFont typeface="Wingdings" panose="05000000000000000000" pitchFamily="2" charset="2"/>
              <a:buChar char="Ø"/>
            </a:pPr>
            <a:r>
              <a:rPr lang="es-MX" sz="2300" dirty="0">
                <a:ea typeface="Calibri" panose="020F0502020204030204" pitchFamily="34" charset="0"/>
                <a:cs typeface="Times New Roman" panose="02020603050405020304" pitchFamily="18" charset="0"/>
              </a:rPr>
              <a:t>La doctrina de la “Sustancia Económica” consta de dos factores 1) el objetivo y 2) el subjetivo. El primero tiene por objeto determinar </a:t>
            </a:r>
            <a:r>
              <a:rPr lang="es-MX" sz="2300" i="1" dirty="0">
                <a:ea typeface="Calibri" panose="020F0502020204030204" pitchFamily="34" charset="0"/>
                <a:cs typeface="Times New Roman" panose="02020603050405020304" pitchFamily="18" charset="0"/>
              </a:rPr>
              <a:t>de facto</a:t>
            </a:r>
            <a:r>
              <a:rPr lang="es-MX" sz="2300" dirty="0">
                <a:ea typeface="Calibri" panose="020F0502020204030204" pitchFamily="34" charset="0"/>
                <a:cs typeface="Times New Roman" panose="02020603050405020304" pitchFamily="18" charset="0"/>
              </a:rPr>
              <a:t> si se configuró un beneficio (no fiscal) comercial o cambio económico a través de una cierta operación y el segundo determina si hubo un motivo no fiscal (o al menos una motivación comercial adicional a los beneficios fiscales) por parte del contribuyente para llevar a cabo la operación.</a:t>
            </a:r>
          </a:p>
        </p:txBody>
      </p:sp>
    </p:spTree>
    <p:extLst>
      <p:ext uri="{BB962C8B-B14F-4D97-AF65-F5344CB8AC3E}">
        <p14:creationId xmlns:p14="http://schemas.microsoft.com/office/powerpoint/2010/main" val="3243130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9F1BDE-7F68-4434-8EE9-C85BF63F2C2F}"/>
              </a:ext>
            </a:extLst>
          </p:cNvPr>
          <p:cNvSpPr txBox="1"/>
          <p:nvPr/>
        </p:nvSpPr>
        <p:spPr>
          <a:xfrm>
            <a:off x="835928" y="1566078"/>
            <a:ext cx="10520143" cy="4196020"/>
          </a:xfrm>
          <a:prstGeom prst="rect">
            <a:avLst/>
          </a:prstGeom>
          <a:noFill/>
        </p:spPr>
        <p:txBody>
          <a:bodyPr wrap="square" rtlCol="0">
            <a:spAutoFit/>
          </a:bodyPr>
          <a:lstStyle/>
          <a:p>
            <a:pPr algn="just">
              <a:spcAft>
                <a:spcPts val="800"/>
              </a:spcAft>
            </a:pPr>
            <a:r>
              <a:rPr lang="es-MX" sz="2000" dirty="0">
                <a:ea typeface="Calibri" panose="020F0502020204030204" pitchFamily="34" charset="0"/>
                <a:cs typeface="Times New Roman" panose="02020603050405020304" pitchFamily="18" charset="0"/>
              </a:rPr>
              <a:t>En las doctrinas previas existe un núcleo en el acto elusivo conformado por diversos factores siendo:</a:t>
            </a:r>
          </a:p>
          <a:p>
            <a:pPr algn="just">
              <a:spcAft>
                <a:spcPts val="800"/>
              </a:spcAft>
            </a:pPr>
            <a:r>
              <a:rPr lang="es-MX" sz="2000" dirty="0">
                <a:ea typeface="Calibri" panose="020F0502020204030204" pitchFamily="34" charset="0"/>
                <a:cs typeface="Times New Roman" panose="02020603050405020304" pitchFamily="18" charset="0"/>
              </a:rPr>
              <a:t> 1) Un beneficio fiscal, como resultado de actos elusivos, con independencia de que coexista un beneficio económico.</a:t>
            </a:r>
          </a:p>
          <a:p>
            <a:pPr algn="just">
              <a:spcAft>
                <a:spcPts val="800"/>
              </a:spcAft>
            </a:pPr>
            <a:r>
              <a:rPr lang="es-MX" sz="2000" dirty="0">
                <a:ea typeface="Calibri" panose="020F0502020204030204" pitchFamily="34" charset="0"/>
                <a:cs typeface="Times New Roman" panose="02020603050405020304" pitchFamily="18" charset="0"/>
              </a:rPr>
              <a:t>2) La intención de las partes al celebrar la operación de obtener ese beneficio fiscal y la ponderación de las causas comerciales para realizar el acto. </a:t>
            </a:r>
          </a:p>
          <a:p>
            <a:pPr algn="just">
              <a:spcAft>
                <a:spcPts val="800"/>
              </a:spcAft>
            </a:pPr>
            <a:r>
              <a:rPr lang="es-MX" sz="2000" dirty="0">
                <a:ea typeface="Calibri" panose="020F0502020204030204" pitchFamily="34" charset="0"/>
                <a:cs typeface="Times New Roman" panose="02020603050405020304" pitchFamily="18" charset="0"/>
              </a:rPr>
              <a:t>En la norma mexicana, la  “Razón de negocios” solo es utilizada como un indicador de la existencia del acto elusivo, pero sin describirlo y que se hace recaer en la ausencia de ella. Esto implicaría, en principio, a la luz de las doctrinas mencionadas, enfatizar el aspecto objetivo (resultados) del acto elusivo y presume a partir de ahí la existencia del  acto elusivo.</a:t>
            </a:r>
          </a:p>
          <a:p>
            <a:pPr algn="just">
              <a:spcAft>
                <a:spcPts val="800"/>
              </a:spcAft>
            </a:pPr>
            <a:r>
              <a:rPr lang="es-MX" sz="2000" dirty="0">
                <a:ea typeface="Calibri" panose="020F0502020204030204" pitchFamily="34" charset="0"/>
                <a:cs typeface="Times New Roman" panose="02020603050405020304" pitchFamily="18" charset="0"/>
              </a:rPr>
              <a:t>El acto elusivo se configura de tres elementos: 1) La forma no es adecuada, normal o típica para el objetivo que se persigue , 2) La única razón o principal razón es obtener un beneficio fiscal no disponible y 3) no existe otra razón sustancial o válida para realizar dichos actos. </a:t>
            </a:r>
          </a:p>
        </p:txBody>
      </p:sp>
    </p:spTree>
    <p:extLst>
      <p:ext uri="{BB962C8B-B14F-4D97-AF65-F5344CB8AC3E}">
        <p14:creationId xmlns:p14="http://schemas.microsoft.com/office/powerpoint/2010/main" val="3468928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538D254-FFB7-4931-9BCF-130951F1BAFF}"/>
              </a:ext>
            </a:extLst>
          </p:cNvPr>
          <p:cNvSpPr txBox="1"/>
          <p:nvPr/>
        </p:nvSpPr>
        <p:spPr>
          <a:xfrm>
            <a:off x="603494" y="294382"/>
            <a:ext cx="10985011" cy="5918287"/>
          </a:xfrm>
          <a:prstGeom prst="rect">
            <a:avLst/>
          </a:prstGeom>
          <a:noFill/>
        </p:spPr>
        <p:txBody>
          <a:bodyPr wrap="square" rtlCol="0">
            <a:spAutoFit/>
          </a:bodyPr>
          <a:lstStyle/>
          <a:p>
            <a:pPr algn="just">
              <a:lnSpc>
                <a:spcPct val="150000"/>
              </a:lnSpc>
              <a:spcAft>
                <a:spcPts val="800"/>
              </a:spcAft>
            </a:pPr>
            <a:r>
              <a:rPr lang="es-MX" sz="2000" dirty="0">
                <a:ea typeface="Calibri" panose="020F0502020204030204" pitchFamily="34" charset="0"/>
                <a:cs typeface="Times New Roman" panose="02020603050405020304" pitchFamily="18" charset="0"/>
              </a:rPr>
              <a:t>El Tribunal Federal de Justicia Administrativa (TFJA) se ha pronunciado respecto del concepto de Sustancia Económica en las Tesis VIII-CASE-REF-35 y VIII-CASE-REF-36, que dicen lo siguiente:</a:t>
            </a:r>
          </a:p>
          <a:p>
            <a:pPr algn="just">
              <a:lnSpc>
                <a:spcPct val="150000"/>
              </a:lnSpc>
              <a:spcAft>
                <a:spcPts val="800"/>
              </a:spcAft>
            </a:pPr>
            <a:r>
              <a:rPr lang="es-MX" sz="1650" b="1" i="1" dirty="0">
                <a:ea typeface="Calibri" panose="020F0502020204030204" pitchFamily="34" charset="0"/>
                <a:cs typeface="Times New Roman" panose="02020603050405020304" pitchFamily="18" charset="0"/>
              </a:rPr>
              <a:t>“VIII-CASE-REF-35</a:t>
            </a:r>
            <a:endParaRPr lang="es-MX" sz="1650" dirty="0">
              <a:ea typeface="Calibri" panose="020F0502020204030204" pitchFamily="34" charset="0"/>
              <a:cs typeface="Times New Roman" panose="02020603050405020304" pitchFamily="18" charset="0"/>
            </a:endParaRPr>
          </a:p>
          <a:p>
            <a:pPr algn="just"/>
            <a:r>
              <a:rPr lang="es-MX" sz="1650" b="1" i="1" dirty="0">
                <a:ea typeface="Calibri" panose="020F0502020204030204" pitchFamily="34" charset="0"/>
              </a:rPr>
              <a:t>SUSTANCIA ECONÓMICA. ELEMENTOS PROBATORIOS RELEVANTES PARA ACREDITAR SU EXISTENCIA CUANDO SE PRETENDE DEMOSTRAR LA PROCEDENCIA DE UN EFECTO FISCAL FAVORABLE AL CONTRIBUYENTE.-</a:t>
            </a:r>
            <a:r>
              <a:rPr lang="es-MX" sz="1650" i="1" dirty="0">
                <a:ea typeface="Calibri" panose="020F0502020204030204" pitchFamily="34" charset="0"/>
              </a:rPr>
              <a:t> A fin de que los particulares puedan soportar el derecho a otorgar plenos efectos jurídicos y económicos a sus transacciones cuando </a:t>
            </a:r>
            <a:r>
              <a:rPr lang="es-MX" sz="1650" i="1" dirty="0">
                <a:solidFill>
                  <a:srgbClr val="FF0000"/>
                </a:solidFill>
                <a:ea typeface="Calibri" panose="020F0502020204030204" pitchFamily="34" charset="0"/>
              </a:rPr>
              <a:t>la autoridad hacendaria sostenga que se está ante operaciones ficticias</a:t>
            </a:r>
            <a:r>
              <a:rPr lang="es-MX" sz="1650" i="1" dirty="0">
                <a:ea typeface="Calibri" panose="020F0502020204030204" pitchFamily="34" charset="0"/>
              </a:rPr>
              <a:t>, esta Sala Especializada en Materia del Juicio de Resolución Exclusiva de Fondo ha reconocido a la </a:t>
            </a:r>
            <a:r>
              <a:rPr lang="es-MX" sz="1650" i="1" dirty="0">
                <a:solidFill>
                  <a:srgbClr val="FF0000"/>
                </a:solidFill>
                <a:ea typeface="Calibri" panose="020F0502020204030204" pitchFamily="34" charset="0"/>
              </a:rPr>
              <a:t>sustancia económica de las transacciones como un estándar objetivo</a:t>
            </a:r>
            <a:r>
              <a:rPr lang="es-MX" sz="1650" i="1" dirty="0">
                <a:ea typeface="Calibri" panose="020F0502020204030204" pitchFamily="34" charset="0"/>
              </a:rPr>
              <a:t>, confiable en tanto que puede ser demostrado fácticamente, con elementos materiales, como los que se enuncia a continuación. Como punto de partida, el soporte documental de las operaciones desde luego no debe ser ficticio, y los documentos correspondientes deben poder ser explicados o justificados en la búsqueda de una ganancia o en la realización de un valor económico. Por ende, debe valorarse que si </a:t>
            </a:r>
            <a:r>
              <a:rPr lang="es-MX" sz="1650" i="1" dirty="0">
                <a:solidFill>
                  <a:srgbClr val="FF0000"/>
                </a:solidFill>
                <a:ea typeface="Calibri" panose="020F0502020204030204" pitchFamily="34" charset="0"/>
              </a:rPr>
              <a:t>la sustancia económica se vincula con la modificación en la posición económica del particular</a:t>
            </a:r>
            <a:r>
              <a:rPr lang="es-MX" sz="1650" i="1" dirty="0">
                <a:ea typeface="Calibri" panose="020F0502020204030204" pitchFamily="34" charset="0"/>
              </a:rPr>
              <a:t>, guardando estrecha relación con la razonable posibilidad de obtener una ganancia, ello implica una serie de conductas observables en quien adquiere los bienes o recibe los servicios, como son: diligencia en la contratación, supervisión sobre el </a:t>
            </a:r>
            <a:r>
              <a:rPr lang="es-MX" sz="1650" i="1" dirty="0"/>
              <a:t>efectivo cumplimiento de los compromisos pactados, exigencia de resultados; </a:t>
            </a:r>
            <a:r>
              <a:rPr lang="es-MX" sz="1650" i="1" dirty="0">
                <a:ea typeface="Calibri" panose="020F0502020204030204" pitchFamily="34" charset="0"/>
                <a:cs typeface="Times New Roman" panose="02020603050405020304" pitchFamily="18" charset="0"/>
              </a:rPr>
              <a:t>bienes o servicios representan para quien paga por ellos. De manera más concreta, se aprecia que existen distintas </a:t>
            </a:r>
            <a:r>
              <a:rPr lang="es-MX" sz="1650" i="1" dirty="0">
                <a:solidFill>
                  <a:srgbClr val="FF0000"/>
                </a:solidFill>
                <a:ea typeface="Calibri" panose="020F0502020204030204" pitchFamily="34" charset="0"/>
                <a:cs typeface="Times New Roman" panose="02020603050405020304" pitchFamily="18" charset="0"/>
              </a:rPr>
              <a:t>fuentes de evidencia </a:t>
            </a:r>
            <a:r>
              <a:rPr lang="es-MX" sz="1650" i="1" dirty="0">
                <a:ea typeface="Calibri" panose="020F0502020204030204" pitchFamily="34" charset="0"/>
                <a:cs typeface="Times New Roman" panose="02020603050405020304" pitchFamily="18" charset="0"/>
              </a:rPr>
              <a:t>disponibles para las partes, como son: la relativa a la transacción propiamente dicha (elementos a partir de los cuales sea posible acreditar el proceso de decisión que llevó a la adquisición del bien o a la contratación del servicio, la existencia formalmente de un acuerdo entre las partes, los derechos y obligaciones que derivan de dicho acuerdo, así como los propósitos que se buscaban al contratar, y las consecuencias o efectos que tuvieron las transacciones respectivas, ya sea en la forma de fabricar, distribuir, administrar, etcétera);</a:t>
            </a:r>
            <a:r>
              <a:rPr lang="es-MX" sz="1650" i="1" dirty="0"/>
              <a:t> </a:t>
            </a:r>
            <a:endParaRPr lang="es-MX" sz="165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0478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E3E835B-830D-4A5E-A1D1-D676E6C0BB56}"/>
              </a:ext>
            </a:extLst>
          </p:cNvPr>
          <p:cNvSpPr txBox="1"/>
          <p:nvPr/>
        </p:nvSpPr>
        <p:spPr>
          <a:xfrm>
            <a:off x="835928" y="368676"/>
            <a:ext cx="10520143" cy="5866350"/>
          </a:xfrm>
          <a:prstGeom prst="rect">
            <a:avLst/>
          </a:prstGeom>
          <a:noFill/>
        </p:spPr>
        <p:txBody>
          <a:bodyPr wrap="square" rtlCol="0">
            <a:spAutoFit/>
          </a:bodyPr>
          <a:lstStyle/>
          <a:p>
            <a:pPr algn="just">
              <a:lnSpc>
                <a:spcPct val="150000"/>
              </a:lnSpc>
              <a:spcAft>
                <a:spcPts val="800"/>
              </a:spcAft>
            </a:pPr>
            <a:r>
              <a:rPr lang="es-MX" i="1" dirty="0">
                <a:ea typeface="Calibri" panose="020F0502020204030204" pitchFamily="34" charset="0"/>
                <a:cs typeface="Times New Roman" panose="02020603050405020304" pitchFamily="18" charset="0"/>
              </a:rPr>
              <a:t>las opiniones de expertos (peritajes que pudieran aportar elementos en relación con el impacto de las transacciones y el valor económico que representen los derechos y obligaciones que deriven de las transacciones correspondientes); así como algunos aspectos </a:t>
            </a:r>
            <a:r>
              <a:rPr lang="es-MX" i="1" dirty="0" err="1">
                <a:ea typeface="Calibri" panose="020F0502020204030204" pitchFamily="34" charset="0"/>
                <a:cs typeface="Times New Roman" panose="02020603050405020304" pitchFamily="18" charset="0"/>
              </a:rPr>
              <a:t>presuncionales</a:t>
            </a:r>
            <a:r>
              <a:rPr lang="es-MX" i="1" dirty="0">
                <a:ea typeface="Calibri" panose="020F0502020204030204" pitchFamily="34" charset="0"/>
                <a:cs typeface="Times New Roman" panose="02020603050405020304" pitchFamily="18" charset="0"/>
              </a:rPr>
              <a:t> o genéricos, relativos a patrones que se pudieran apreciar en cada caso (información con la que el contribuyente podría demostrar la pertinencia de la transacción o la existencia de algún patrón que evidencie lo idóneo o simplemente recomendables de la operación de que se trate en la rama o sector en la que opere el causante). </a:t>
            </a:r>
            <a:r>
              <a:rPr lang="es-MX" i="1" dirty="0">
                <a:solidFill>
                  <a:srgbClr val="FF0000"/>
                </a:solidFill>
                <a:ea typeface="Calibri" panose="020F0502020204030204" pitchFamily="34" charset="0"/>
                <a:cs typeface="Times New Roman" panose="02020603050405020304" pitchFamily="18" charset="0"/>
              </a:rPr>
              <a:t>Debe precisarse que dichos elementos se señalan de manera simplemente ilustrativa, con el propósito de que las partes que busquen desvirtuar o sostener la inexistencia de determinadas transacciones, puedan soportar tales pretensiones ante esta Sala</a:t>
            </a:r>
            <a:r>
              <a:rPr lang="es-MX" i="1" dirty="0">
                <a:ea typeface="Calibri" panose="020F0502020204030204" pitchFamily="34" charset="0"/>
                <a:cs typeface="Times New Roman" panose="02020603050405020304" pitchFamily="18" charset="0"/>
              </a:rPr>
              <a:t>. </a:t>
            </a:r>
            <a:r>
              <a:rPr lang="es-MX" i="1" dirty="0">
                <a:solidFill>
                  <a:srgbClr val="0070C0"/>
                </a:solidFill>
                <a:ea typeface="Calibri" panose="020F0502020204030204" pitchFamily="34" charset="0"/>
                <a:cs typeface="Times New Roman" panose="02020603050405020304" pitchFamily="18" charset="0"/>
              </a:rPr>
              <a:t>Igualmente, debe tomarse en cuenta que estas eventuales pruebas tienen en cada caso una particular forma de valoración, a veces conforme al sistema de la prueba libre, al de la prueba tasada, o conforme a la sana crítica, debiendo destacarse que la mayoría de las apuntadas son documentales privadas, motivo por el cual resultará relevante tener presente que, como tales, a efecto de ser eficaces para demostrar un extremo legal, deben ser adminiculadas con otros elementos de convicción, atento a lo dispuesto por el artículo 203 del Código Federal de Procedimientos Civiles. </a:t>
            </a:r>
            <a:endParaRPr lang="es-MX"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5738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058C9F0-92D9-4501-8874-9E88C98D7461}"/>
              </a:ext>
            </a:extLst>
          </p:cNvPr>
          <p:cNvSpPr txBox="1"/>
          <p:nvPr/>
        </p:nvSpPr>
        <p:spPr>
          <a:xfrm>
            <a:off x="835928" y="649222"/>
            <a:ext cx="10520143" cy="2542363"/>
          </a:xfrm>
          <a:prstGeom prst="rect">
            <a:avLst/>
          </a:prstGeom>
          <a:noFill/>
        </p:spPr>
        <p:txBody>
          <a:bodyPr wrap="square" rtlCol="0">
            <a:spAutoFit/>
          </a:bodyPr>
          <a:lstStyle/>
          <a:p>
            <a:pPr algn="just">
              <a:lnSpc>
                <a:spcPct val="150000"/>
              </a:lnSpc>
              <a:spcAft>
                <a:spcPts val="800"/>
              </a:spcAft>
            </a:pPr>
            <a:r>
              <a:rPr lang="es-MX" i="1" dirty="0">
                <a:solidFill>
                  <a:srgbClr val="0070C0"/>
                </a:solidFill>
                <a:ea typeface="Calibri" panose="020F0502020204030204" pitchFamily="34" charset="0"/>
                <a:cs typeface="Times New Roman" panose="02020603050405020304" pitchFamily="18" charset="0"/>
              </a:rPr>
              <a:t>Todo lo anterior, sin soslayar que, para que puedan ser tomadas en cuenta en esta sede las pruebas que lleguen a aportarse para contradecir lo afirmado por la autoridad en el sentido de que se trata de operaciones inexistentes, desde luego debe cumplirse con lo establecido en el artículo 58-24 de la Ley Federal de Procedimiento Contencioso Administrativo, por lo que debe tratarse de elementos probatorios que ya se hubieren ofrecido ante la autoridad hacendaria en el procedimiento de fiscalización o en el recurso de revocación, o bien, en el acuerdo conclusivo que se hubiere intentado.” </a:t>
            </a:r>
            <a:endParaRPr lang="es-MX" sz="1600" dirty="0">
              <a:solidFill>
                <a:srgbClr val="0070C0"/>
              </a:solidFill>
              <a:ea typeface="Calibri" panose="020F0502020204030204" pitchFamily="34" charset="0"/>
              <a:cs typeface="Times New Roman" panose="02020603050405020304" pitchFamily="18" charset="0"/>
            </a:endParaRPr>
          </a:p>
        </p:txBody>
      </p:sp>
      <p:sp>
        <p:nvSpPr>
          <p:cNvPr id="2" name="Rectángulo 1">
            <a:extLst>
              <a:ext uri="{FF2B5EF4-FFF2-40B4-BE49-F238E27FC236}">
                <a16:creationId xmlns:a16="http://schemas.microsoft.com/office/drawing/2014/main" id="{6163EE15-F8A7-44D2-AFF9-3190E1E4ABE8}"/>
              </a:ext>
            </a:extLst>
          </p:cNvPr>
          <p:cNvSpPr/>
          <p:nvPr/>
        </p:nvSpPr>
        <p:spPr>
          <a:xfrm>
            <a:off x="835928" y="3679667"/>
            <a:ext cx="10520143" cy="2352952"/>
          </a:xfrm>
          <a:prstGeom prst="rect">
            <a:avLst/>
          </a:prstGeom>
        </p:spPr>
        <p:txBody>
          <a:bodyPr wrap="square">
            <a:spAutoFit/>
          </a:bodyPr>
          <a:lstStyle/>
          <a:p>
            <a:pPr algn="just">
              <a:lnSpc>
                <a:spcPct val="150000"/>
              </a:lnSpc>
              <a:spcAft>
                <a:spcPts val="800"/>
              </a:spcAft>
            </a:pPr>
            <a:r>
              <a:rPr lang="es-MX" sz="2000" dirty="0">
                <a:ea typeface="Calibri" panose="020F0502020204030204" pitchFamily="34" charset="0"/>
                <a:cs typeface="Times New Roman" panose="02020603050405020304" pitchFamily="18" charset="0"/>
              </a:rPr>
              <a:t>Juicio Contencioso Administrativo Núm. 1/17-ERF-01-1.- Resuelto por la Sala Especializada en Materia del Juicio de Resolución Exclusiva de Fondo, Sala Auxiliar Metropolitana y Auxiliar en Materia de Pensiones Civiles del Tribunal Federal de Justicia Administrativa, el 2 de marzo de 2018, por unanimidad de votos.- Magistrado Instructor: Juan Carlos Roa Jacobo.- Secretario: Lic. José Ricardo Pérez Huerta.</a:t>
            </a:r>
          </a:p>
        </p:txBody>
      </p:sp>
    </p:spTree>
    <p:extLst>
      <p:ext uri="{BB962C8B-B14F-4D97-AF65-F5344CB8AC3E}">
        <p14:creationId xmlns:p14="http://schemas.microsoft.com/office/powerpoint/2010/main" val="524594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6EE007B-E1A1-46C0-AE23-AB23FE0532AB}"/>
              </a:ext>
            </a:extLst>
          </p:cNvPr>
          <p:cNvSpPr txBox="1"/>
          <p:nvPr/>
        </p:nvSpPr>
        <p:spPr>
          <a:xfrm>
            <a:off x="835928" y="520935"/>
            <a:ext cx="10520143" cy="5604098"/>
          </a:xfrm>
          <a:prstGeom prst="rect">
            <a:avLst/>
          </a:prstGeom>
          <a:noFill/>
        </p:spPr>
        <p:txBody>
          <a:bodyPr wrap="square" rtlCol="0">
            <a:spAutoFit/>
          </a:bodyPr>
          <a:lstStyle/>
          <a:p>
            <a:pPr algn="just">
              <a:lnSpc>
                <a:spcPct val="150000"/>
              </a:lnSpc>
              <a:spcAft>
                <a:spcPts val="800"/>
              </a:spcAft>
            </a:pPr>
            <a:r>
              <a:rPr lang="es-MX" sz="1900" b="1" i="1" dirty="0">
                <a:ea typeface="Calibri" panose="020F0502020204030204" pitchFamily="34" charset="0"/>
                <a:cs typeface="Times New Roman" panose="02020603050405020304" pitchFamily="18" charset="0"/>
              </a:rPr>
              <a:t>“VIII-CASE-REF-36</a:t>
            </a:r>
            <a:endParaRPr lang="es-MX" sz="1900" dirty="0">
              <a:ea typeface="Calibri" panose="020F0502020204030204" pitchFamily="34" charset="0"/>
              <a:cs typeface="Times New Roman" panose="02020603050405020304" pitchFamily="18" charset="0"/>
            </a:endParaRPr>
          </a:p>
          <a:p>
            <a:pPr algn="just"/>
            <a:r>
              <a:rPr lang="es-MX" sz="1900" b="1" i="1" dirty="0">
                <a:ea typeface="Calibri" panose="020F0502020204030204" pitchFamily="34" charset="0"/>
              </a:rPr>
              <a:t>SUSTANCIA ECONÓMICA. SU EXISTENCIA COMO PARÁMETRO OBJETIVO DEMOSTRATIVO DE LA MATERIALIDAD DE LAS TRANSACCIONES DE LOS CONTRIBUYENTES.</a:t>
            </a:r>
            <a:r>
              <a:rPr lang="es-MX" sz="1900" i="1" dirty="0">
                <a:ea typeface="Calibri" panose="020F0502020204030204" pitchFamily="34" charset="0"/>
              </a:rPr>
              <a:t>- A fin de que los particulares puedan sostener el derecho a otorgar plenos efectos jurídicos y económicos a sus operaciones en aquellos casos en los que la </a:t>
            </a:r>
            <a:r>
              <a:rPr lang="es-MX" sz="1900" i="1" dirty="0">
                <a:solidFill>
                  <a:srgbClr val="FF0000"/>
                </a:solidFill>
                <a:ea typeface="Calibri" panose="020F0502020204030204" pitchFamily="34" charset="0"/>
              </a:rPr>
              <a:t>autoridad hacendaria acuse su inexistencia en términos del artículo 69-B </a:t>
            </a:r>
            <a:r>
              <a:rPr lang="es-MX" sz="1900" i="1" dirty="0">
                <a:ea typeface="Calibri" panose="020F0502020204030204" pitchFamily="34" charset="0"/>
              </a:rPr>
              <a:t>del Código Fiscal de la Federación, tienen a su alcance un parámetro objetivo, como lo es acreditar que sus transacciones cuentan con la sustancia económica demandada o, cuando menos, incentivada por la realidad comercial del negocio de que se trate, o bien, por la realidad normativa o regulatoria, normalmente imbuida con consideraciones independientes a las fiscales, </a:t>
            </a:r>
            <a:r>
              <a:rPr lang="es-MX" sz="1900" i="1" dirty="0">
                <a:solidFill>
                  <a:srgbClr val="FF0000"/>
                </a:solidFill>
                <a:ea typeface="Calibri" panose="020F0502020204030204" pitchFamily="34" charset="0"/>
              </a:rPr>
              <a:t>y no formalizada exclusivamente a través de medios encaminados a disminuir la carga fiscal. </a:t>
            </a:r>
            <a:r>
              <a:rPr lang="es-MX" sz="1900" i="1" dirty="0">
                <a:ea typeface="Calibri" panose="020F0502020204030204" pitchFamily="34" charset="0"/>
                <a:cs typeface="Arial" panose="020B0604020202020204" pitchFamily="34" charset="0"/>
              </a:rPr>
              <a:t>Es decir, la sustancia económica se trata de un estándar objetivo, demostrable fácticamente, que puede apreciarse en aquellos casos en los que se altere significativamente la posición económica del contribuyente y que, por ende, no se limita únicamente a la demostración del pago de la contraprestación pactada, pues tales circunstancias pueden no bastar para acreditar una efectiva enajenación de bienes o una prestación de servicios. En otras palabras, los bienes adquiridos o los servicios recibidos deben ser existentes, genuinos, y deben traducirse en algún valor económico para el particular, el cual debe guardar una relación razonable con </a:t>
            </a:r>
            <a:r>
              <a:rPr lang="es-MX" sz="1900" i="1" dirty="0">
                <a:solidFill>
                  <a:srgbClr val="FF0000"/>
                </a:solidFill>
                <a:ea typeface="Calibri" panose="020F0502020204030204" pitchFamily="34" charset="0"/>
                <a:cs typeface="Arial" panose="020B0604020202020204" pitchFamily="34" charset="0"/>
              </a:rPr>
              <a:t>el cambio en la esfera jurídico patrimonial —derechos y obligaciones—, de tal manera que se justifique el efecto fiscal favorable al contribuyente —deducción, acreditamiento o cualesquiera otro—. </a:t>
            </a:r>
            <a:endParaRPr lang="es-MX" sz="1900" dirty="0">
              <a:solidFill>
                <a:srgbClr val="FF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6993446"/>
      </p:ext>
    </p:extLst>
  </p:cSld>
  <p:clrMapOvr>
    <a:masterClrMapping/>
  </p:clrMapOvr>
</p:sld>
</file>

<file path=ppt/theme/theme1.xml><?xml version="1.0" encoding="utf-8"?>
<a:theme xmlns:a="http://schemas.openxmlformats.org/drawingml/2006/main" name="PORTAD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EMA 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EMA 7">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TEMA 8">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6224</TotalTime>
  <Words>5900</Words>
  <Application>Microsoft Office PowerPoint</Application>
  <PresentationFormat>Panorámica</PresentationFormat>
  <Paragraphs>142</Paragraphs>
  <Slides>33</Slides>
  <Notes>0</Notes>
  <HiddenSlides>0</HiddenSlides>
  <MMClips>0</MMClips>
  <ScaleCrop>false</ScaleCrop>
  <HeadingPairs>
    <vt:vector size="6" baseType="variant">
      <vt:variant>
        <vt:lpstr>Fuentes usadas</vt:lpstr>
      </vt:variant>
      <vt:variant>
        <vt:i4>6</vt:i4>
      </vt:variant>
      <vt:variant>
        <vt:lpstr>Tema</vt:lpstr>
      </vt:variant>
      <vt:variant>
        <vt:i4>8</vt:i4>
      </vt:variant>
      <vt:variant>
        <vt:lpstr>Títulos de diapositiva</vt:lpstr>
      </vt:variant>
      <vt:variant>
        <vt:i4>33</vt:i4>
      </vt:variant>
    </vt:vector>
  </HeadingPairs>
  <TitlesOfParts>
    <vt:vector size="47" baseType="lpstr">
      <vt:lpstr>Arial</vt:lpstr>
      <vt:lpstr>Calibri</vt:lpstr>
      <vt:lpstr>Calibri Light</vt:lpstr>
      <vt:lpstr>Courier New</vt:lpstr>
      <vt:lpstr>Symbol</vt:lpstr>
      <vt:lpstr>Wingdings</vt:lpstr>
      <vt:lpstr>PORTADA</vt:lpstr>
      <vt:lpstr>TEMA 1</vt:lpstr>
      <vt:lpstr>TEMA 2</vt:lpstr>
      <vt:lpstr>TEMA 3</vt:lpstr>
      <vt:lpstr>TEMA 4</vt:lpstr>
      <vt:lpstr>TEMA 5</vt:lpstr>
      <vt:lpstr>TEMA 7</vt:lpstr>
      <vt:lpstr>TEMA 8</vt:lpstr>
      <vt:lpstr>Presentación de PowerPoint</vt:lpstr>
      <vt:lpstr>SUSTANCIA ECONÓMICA - TESIS VIII-CASE-REF-35 Y VIII-CASE-REF-36</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ACREDITAMIENTO DEL IMPUESTO AL VALOR AGREGADO - TESIS JURISPRUDENCIAL PC.XVI.A. J/4 A (11a.) Y VIII-P-2aS-729c</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CONFIGURACIÓN DE LA MEDIACIÓN MERCANTIL COMO BENEFICIO EMPRESARIAL - TESIS IX-P-SS-36</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¡GRACIAS!  Alejandro Calderon Aguilera  alejandro.calderon@cgctax.com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isabel.gutierrez</dc:creator>
  <cp:lastModifiedBy>Alejandro Calderon</cp:lastModifiedBy>
  <cp:revision>127</cp:revision>
  <dcterms:created xsi:type="dcterms:W3CDTF">2022-07-04T13:50:35Z</dcterms:created>
  <dcterms:modified xsi:type="dcterms:W3CDTF">2022-11-10T15:13:53Z</dcterms:modified>
</cp:coreProperties>
</file>