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9"/>
  </p:notesMasterIdLst>
  <p:sldIdLst>
    <p:sldId id="256" r:id="rId2"/>
    <p:sldId id="268" r:id="rId3"/>
    <p:sldId id="270" r:id="rId4"/>
    <p:sldId id="271" r:id="rId5"/>
    <p:sldId id="272" r:id="rId6"/>
    <p:sldId id="273" r:id="rId7"/>
    <p:sldId id="274" r:id="rId8"/>
    <p:sldId id="275" r:id="rId9"/>
    <p:sldId id="276" r:id="rId10"/>
    <p:sldId id="277" r:id="rId11"/>
    <p:sldId id="278" r:id="rId12"/>
    <p:sldId id="279" r:id="rId13"/>
    <p:sldId id="280" r:id="rId14"/>
    <p:sldId id="281" r:id="rId15"/>
    <p:sldId id="282" r:id="rId16"/>
    <p:sldId id="283" r:id="rId17"/>
    <p:sldId id="284" r:id="rId18"/>
    <p:sldId id="285" r:id="rId19"/>
    <p:sldId id="286" r:id="rId20"/>
    <p:sldId id="287" r:id="rId21"/>
    <p:sldId id="288" r:id="rId22"/>
    <p:sldId id="289" r:id="rId23"/>
    <p:sldId id="290" r:id="rId24"/>
    <p:sldId id="291" r:id="rId25"/>
    <p:sldId id="292" r:id="rId26"/>
    <p:sldId id="293" r:id="rId27"/>
    <p:sldId id="294" r:id="rId28"/>
  </p:sldIdLst>
  <p:sldSz cx="9144000" cy="6858000" type="screen4x3"/>
  <p:notesSz cx="6797675"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2600"/>
    <a:srgbClr val="408AD4"/>
    <a:srgbClr val="005493"/>
    <a:srgbClr val="98E1D7"/>
    <a:srgbClr val="FFF9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2838BEF-8BB2-4498-84A7-C5851F593DF1}" styleName="Estilo medio 4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0566"/>
    <p:restoredTop sz="94689"/>
  </p:normalViewPr>
  <p:slideViewPr>
    <p:cSldViewPr snapToGrid="0" snapToObjects="1">
      <p:cViewPr varScale="1">
        <p:scale>
          <a:sx n="90" d="100"/>
          <a:sy n="90" d="100"/>
        </p:scale>
        <p:origin x="189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49688" y="0"/>
            <a:ext cx="2946400" cy="495300"/>
          </a:xfrm>
          <a:prstGeom prst="rect">
            <a:avLst/>
          </a:prstGeom>
        </p:spPr>
        <p:txBody>
          <a:bodyPr vert="horz" lIns="91440" tIns="45720" rIns="91440" bIns="45720" rtlCol="0"/>
          <a:lstStyle>
            <a:lvl1pPr algn="r">
              <a:defRPr sz="1200"/>
            </a:lvl1pPr>
          </a:lstStyle>
          <a:p>
            <a:fld id="{B7856A17-4612-4592-937E-8E3FD043483C}" type="datetimeFigureOut">
              <a:rPr lang="es-MX" smtClean="0"/>
              <a:t>24/11/2022</a:t>
            </a:fld>
            <a:endParaRPr lang="es-MX"/>
          </a:p>
        </p:txBody>
      </p:sp>
      <p:sp>
        <p:nvSpPr>
          <p:cNvPr id="4" name="Marcador de imagen de diapositiva 3"/>
          <p:cNvSpPr>
            <a:spLocks noGrp="1" noRot="1" noChangeAspect="1"/>
          </p:cNvSpPr>
          <p:nvPr>
            <p:ph type="sldImg" idx="2"/>
          </p:nvPr>
        </p:nvSpPr>
        <p:spPr>
          <a:xfrm>
            <a:off x="1177925" y="1235075"/>
            <a:ext cx="4441825" cy="3332163"/>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79450" y="4751388"/>
            <a:ext cx="5438775" cy="3889375"/>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9378950"/>
            <a:ext cx="2946400" cy="495300"/>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49688" y="9378950"/>
            <a:ext cx="2946400" cy="495300"/>
          </a:xfrm>
          <a:prstGeom prst="rect">
            <a:avLst/>
          </a:prstGeom>
        </p:spPr>
        <p:txBody>
          <a:bodyPr vert="horz" lIns="91440" tIns="45720" rIns="91440" bIns="45720" rtlCol="0" anchor="b"/>
          <a:lstStyle>
            <a:lvl1pPr algn="r">
              <a:defRPr sz="1200"/>
            </a:lvl1pPr>
          </a:lstStyle>
          <a:p>
            <a:fld id="{2140F340-336B-4D2C-82F5-01BA1758E2B3}" type="slidenum">
              <a:rPr lang="es-MX" smtClean="0"/>
              <a:t>‹Nº›</a:t>
            </a:fld>
            <a:endParaRPr lang="es-MX"/>
          </a:p>
        </p:txBody>
      </p:sp>
    </p:spTree>
    <p:extLst>
      <p:ext uri="{BB962C8B-B14F-4D97-AF65-F5344CB8AC3E}">
        <p14:creationId xmlns:p14="http://schemas.microsoft.com/office/powerpoint/2010/main" val="4238015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44A3AD3-0732-E442-9899-10AF0195A7DC}" type="datetimeFigureOut">
              <a:rPr lang="en-US" smtClean="0"/>
              <a:t>11/24/2022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F06EED-14BD-1240-9E92-2E84AE6D26EF}" type="slidenum">
              <a:rPr lang="en-US" smtClean="0"/>
              <a:t>‹Nº›</a:t>
            </a:fld>
            <a:endParaRPr lang="en-US"/>
          </a:p>
        </p:txBody>
      </p:sp>
    </p:spTree>
    <p:extLst>
      <p:ext uri="{BB962C8B-B14F-4D97-AF65-F5344CB8AC3E}">
        <p14:creationId xmlns:p14="http://schemas.microsoft.com/office/powerpoint/2010/main" val="668488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4A3AD3-0732-E442-9899-10AF0195A7DC}" type="datetimeFigureOut">
              <a:rPr lang="en-US" smtClean="0"/>
              <a:t>11/24/2022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F06EED-14BD-1240-9E92-2E84AE6D26EF}" type="slidenum">
              <a:rPr lang="en-US" smtClean="0"/>
              <a:t>‹Nº›</a:t>
            </a:fld>
            <a:endParaRPr lang="en-US"/>
          </a:p>
        </p:txBody>
      </p:sp>
    </p:spTree>
    <p:extLst>
      <p:ext uri="{BB962C8B-B14F-4D97-AF65-F5344CB8AC3E}">
        <p14:creationId xmlns:p14="http://schemas.microsoft.com/office/powerpoint/2010/main" val="739545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4A3AD3-0732-E442-9899-10AF0195A7DC}" type="datetimeFigureOut">
              <a:rPr lang="en-US" smtClean="0"/>
              <a:t>11/24/2022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F06EED-14BD-1240-9E92-2E84AE6D26EF}" type="slidenum">
              <a:rPr lang="en-US" smtClean="0"/>
              <a:t>‹Nº›</a:t>
            </a:fld>
            <a:endParaRPr lang="en-US"/>
          </a:p>
        </p:txBody>
      </p:sp>
    </p:spTree>
    <p:extLst>
      <p:ext uri="{BB962C8B-B14F-4D97-AF65-F5344CB8AC3E}">
        <p14:creationId xmlns:p14="http://schemas.microsoft.com/office/powerpoint/2010/main" val="2615374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4A3AD3-0732-E442-9899-10AF0195A7DC}" type="datetimeFigureOut">
              <a:rPr lang="en-US" smtClean="0"/>
              <a:t>11/24/2022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F06EED-14BD-1240-9E92-2E84AE6D26EF}" type="slidenum">
              <a:rPr lang="en-US" smtClean="0"/>
              <a:t>‹Nº›</a:t>
            </a:fld>
            <a:endParaRPr lang="en-US"/>
          </a:p>
        </p:txBody>
      </p:sp>
    </p:spTree>
    <p:extLst>
      <p:ext uri="{BB962C8B-B14F-4D97-AF65-F5344CB8AC3E}">
        <p14:creationId xmlns:p14="http://schemas.microsoft.com/office/powerpoint/2010/main" val="3418306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4A3AD3-0732-E442-9899-10AF0195A7DC}" type="datetimeFigureOut">
              <a:rPr lang="en-US" smtClean="0"/>
              <a:t>11/24/2022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F06EED-14BD-1240-9E92-2E84AE6D26EF}" type="slidenum">
              <a:rPr lang="en-US" smtClean="0"/>
              <a:t>‹Nº›</a:t>
            </a:fld>
            <a:endParaRPr lang="en-US"/>
          </a:p>
        </p:txBody>
      </p:sp>
    </p:spTree>
    <p:extLst>
      <p:ext uri="{BB962C8B-B14F-4D97-AF65-F5344CB8AC3E}">
        <p14:creationId xmlns:p14="http://schemas.microsoft.com/office/powerpoint/2010/main" val="1719982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4A3AD3-0732-E442-9899-10AF0195A7DC}" type="datetimeFigureOut">
              <a:rPr lang="en-US" smtClean="0"/>
              <a:t>11/24/2022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F06EED-14BD-1240-9E92-2E84AE6D26EF}" type="slidenum">
              <a:rPr lang="en-US" smtClean="0"/>
              <a:t>‹Nº›</a:t>
            </a:fld>
            <a:endParaRPr lang="en-US"/>
          </a:p>
        </p:txBody>
      </p:sp>
    </p:spTree>
    <p:extLst>
      <p:ext uri="{BB962C8B-B14F-4D97-AF65-F5344CB8AC3E}">
        <p14:creationId xmlns:p14="http://schemas.microsoft.com/office/powerpoint/2010/main" val="4102348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4A3AD3-0732-E442-9899-10AF0195A7DC}" type="datetimeFigureOut">
              <a:rPr lang="en-US" smtClean="0"/>
              <a:t>11/24/2022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F06EED-14BD-1240-9E92-2E84AE6D26EF}" type="slidenum">
              <a:rPr lang="en-US" smtClean="0"/>
              <a:t>‹Nº›</a:t>
            </a:fld>
            <a:endParaRPr lang="en-US"/>
          </a:p>
        </p:txBody>
      </p:sp>
    </p:spTree>
    <p:extLst>
      <p:ext uri="{BB962C8B-B14F-4D97-AF65-F5344CB8AC3E}">
        <p14:creationId xmlns:p14="http://schemas.microsoft.com/office/powerpoint/2010/main" val="1572219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4A3AD3-0732-E442-9899-10AF0195A7DC}" type="datetimeFigureOut">
              <a:rPr lang="en-US" smtClean="0"/>
              <a:t>11/24/2022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F06EED-14BD-1240-9E92-2E84AE6D26EF}" type="slidenum">
              <a:rPr lang="en-US" smtClean="0"/>
              <a:t>‹Nº›</a:t>
            </a:fld>
            <a:endParaRPr lang="en-US"/>
          </a:p>
        </p:txBody>
      </p:sp>
    </p:spTree>
    <p:extLst>
      <p:ext uri="{BB962C8B-B14F-4D97-AF65-F5344CB8AC3E}">
        <p14:creationId xmlns:p14="http://schemas.microsoft.com/office/powerpoint/2010/main" val="2145302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4A3AD3-0732-E442-9899-10AF0195A7DC}" type="datetimeFigureOut">
              <a:rPr lang="en-US" smtClean="0"/>
              <a:t>11/24/2022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F06EED-14BD-1240-9E92-2E84AE6D26EF}" type="slidenum">
              <a:rPr lang="en-US" smtClean="0"/>
              <a:t>‹Nº›</a:t>
            </a:fld>
            <a:endParaRPr lang="en-US"/>
          </a:p>
        </p:txBody>
      </p:sp>
    </p:spTree>
    <p:extLst>
      <p:ext uri="{BB962C8B-B14F-4D97-AF65-F5344CB8AC3E}">
        <p14:creationId xmlns:p14="http://schemas.microsoft.com/office/powerpoint/2010/main" val="2776903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4A3AD3-0732-E442-9899-10AF0195A7DC}" type="datetimeFigureOut">
              <a:rPr lang="en-US" smtClean="0"/>
              <a:t>11/24/2022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F06EED-14BD-1240-9E92-2E84AE6D26EF}" type="slidenum">
              <a:rPr lang="en-US" smtClean="0"/>
              <a:t>‹Nº›</a:t>
            </a:fld>
            <a:endParaRPr lang="en-US"/>
          </a:p>
        </p:txBody>
      </p:sp>
    </p:spTree>
    <p:extLst>
      <p:ext uri="{BB962C8B-B14F-4D97-AF65-F5344CB8AC3E}">
        <p14:creationId xmlns:p14="http://schemas.microsoft.com/office/powerpoint/2010/main" val="2198369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4A3AD3-0732-E442-9899-10AF0195A7DC}" type="datetimeFigureOut">
              <a:rPr lang="en-US" smtClean="0"/>
              <a:t>11/24/2022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F06EED-14BD-1240-9E92-2E84AE6D26EF}" type="slidenum">
              <a:rPr lang="en-US" smtClean="0"/>
              <a:t>‹Nº›</a:t>
            </a:fld>
            <a:endParaRPr lang="en-US"/>
          </a:p>
        </p:txBody>
      </p:sp>
    </p:spTree>
    <p:extLst>
      <p:ext uri="{BB962C8B-B14F-4D97-AF65-F5344CB8AC3E}">
        <p14:creationId xmlns:p14="http://schemas.microsoft.com/office/powerpoint/2010/main" val="1090699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4A3AD3-0732-E442-9899-10AF0195A7DC}" type="datetimeFigureOut">
              <a:rPr lang="en-US" smtClean="0"/>
              <a:t>11/24/2022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F06EED-14BD-1240-9E92-2E84AE6D26EF}" type="slidenum">
              <a:rPr lang="en-US" smtClean="0"/>
              <a:t>‹Nº›</a:t>
            </a:fld>
            <a:endParaRPr lang="en-US"/>
          </a:p>
        </p:txBody>
      </p:sp>
    </p:spTree>
    <p:extLst>
      <p:ext uri="{BB962C8B-B14F-4D97-AF65-F5344CB8AC3E}">
        <p14:creationId xmlns:p14="http://schemas.microsoft.com/office/powerpoint/2010/main" val="58866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F0335683-8C66-E140-BE39-7CE6DBDC7E64}"/>
              </a:ext>
            </a:extLst>
          </p:cNvPr>
          <p:cNvSpPr>
            <a:spLocks noGrp="1" noChangeArrowheads="1"/>
          </p:cNvSpPr>
          <p:nvPr>
            <p:ph type="ctrTitle"/>
          </p:nvPr>
        </p:nvSpPr>
        <p:spPr>
          <a:xfrm>
            <a:off x="1869775" y="3025011"/>
            <a:ext cx="5622266" cy="1134665"/>
          </a:xfrm>
        </p:spPr>
        <p:txBody>
          <a:bodyPr>
            <a:normAutofit fontScale="90000"/>
          </a:bodyPr>
          <a:lstStyle/>
          <a:p>
            <a:br>
              <a:rPr lang="es-MX" altLang="en-US" sz="2100" b="1" dirty="0">
                <a:solidFill>
                  <a:schemeClr val="accent6">
                    <a:lumMod val="50000"/>
                  </a:schemeClr>
                </a:solidFill>
              </a:rPr>
            </a:br>
            <a:br>
              <a:rPr lang="es-MX" altLang="en-US" sz="2100" b="1" dirty="0">
                <a:solidFill>
                  <a:schemeClr val="accent6">
                    <a:lumMod val="50000"/>
                  </a:schemeClr>
                </a:solidFill>
              </a:rPr>
            </a:br>
            <a:br>
              <a:rPr lang="es-MX" altLang="en-US" sz="2100" b="1" dirty="0">
                <a:solidFill>
                  <a:schemeClr val="accent6">
                    <a:lumMod val="50000"/>
                  </a:schemeClr>
                </a:solidFill>
              </a:rPr>
            </a:br>
            <a:br>
              <a:rPr lang="es-MX" altLang="en-US" sz="2100" b="1" dirty="0">
                <a:solidFill>
                  <a:schemeClr val="accent6">
                    <a:lumMod val="50000"/>
                  </a:schemeClr>
                </a:solidFill>
              </a:rPr>
            </a:br>
            <a:br>
              <a:rPr lang="es-MX" altLang="en-US" sz="2100" b="1" dirty="0">
                <a:solidFill>
                  <a:schemeClr val="accent6">
                    <a:lumMod val="50000"/>
                  </a:schemeClr>
                </a:solidFill>
              </a:rPr>
            </a:br>
            <a:br>
              <a:rPr lang="es-MX" altLang="en-US" sz="2100" b="1" dirty="0">
                <a:solidFill>
                  <a:schemeClr val="accent6">
                    <a:lumMod val="50000"/>
                  </a:schemeClr>
                </a:solidFill>
              </a:rPr>
            </a:br>
            <a:br>
              <a:rPr lang="es-MX" altLang="en-US" sz="2100" b="1" dirty="0">
                <a:solidFill>
                  <a:schemeClr val="accent6">
                    <a:lumMod val="50000"/>
                  </a:schemeClr>
                </a:solidFill>
              </a:rPr>
            </a:br>
            <a:br>
              <a:rPr lang="es-MX" altLang="en-US" sz="2100" b="1" dirty="0">
                <a:solidFill>
                  <a:schemeClr val="accent6">
                    <a:lumMod val="50000"/>
                  </a:schemeClr>
                </a:solidFill>
              </a:rPr>
            </a:br>
            <a:br>
              <a:rPr lang="es-MX" altLang="en-US" sz="2100" b="1" dirty="0">
                <a:solidFill>
                  <a:schemeClr val="accent6">
                    <a:lumMod val="50000"/>
                  </a:schemeClr>
                </a:solidFill>
              </a:rPr>
            </a:br>
            <a:r>
              <a:rPr lang="es-ES_tradnl" altLang="en-US" sz="3000" b="1" dirty="0">
                <a:solidFill>
                  <a:schemeClr val="accent6">
                    <a:lumMod val="50000"/>
                  </a:schemeClr>
                </a:solidFill>
              </a:rPr>
              <a:t>Novedades y Retenciones en Materia Internacional que Impactan a la Minería</a:t>
            </a:r>
            <a:br>
              <a:rPr lang="es-MX" sz="2100" dirty="0">
                <a:latin typeface="Tahoma" panose="020B0604030504040204" pitchFamily="34" charset="0"/>
                <a:ea typeface="Times New Roman" panose="02020603050405020304" pitchFamily="18" charset="0"/>
              </a:rPr>
            </a:br>
            <a:r>
              <a:rPr lang="es-MX" altLang="en-US" sz="2100" b="1" dirty="0">
                <a:solidFill>
                  <a:schemeClr val="accent6">
                    <a:lumMod val="50000"/>
                  </a:schemeClr>
                </a:solidFill>
              </a:rPr>
              <a:t> </a:t>
            </a:r>
            <a:br>
              <a:rPr lang="es-MX" altLang="en-US" sz="2100" dirty="0">
                <a:solidFill>
                  <a:srgbClr val="000066"/>
                </a:solidFill>
              </a:rPr>
            </a:br>
            <a:endParaRPr lang="es-ES" altLang="en-US" sz="2100" dirty="0">
              <a:solidFill>
                <a:srgbClr val="000066"/>
              </a:solidFill>
            </a:endParaRPr>
          </a:p>
        </p:txBody>
      </p:sp>
      <p:pic>
        <p:nvPicPr>
          <p:cNvPr id="5" name="Picture 4">
            <a:extLst>
              <a:ext uri="{FF2B5EF4-FFF2-40B4-BE49-F238E27FC236}">
                <a16:creationId xmlns:a16="http://schemas.microsoft.com/office/drawing/2014/main" id="{CC904F2B-F62B-2A42-A7EF-7E7C9F63737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t="20389" r="1401" b="1"/>
          <a:stretch/>
        </p:blipFill>
        <p:spPr bwMode="auto">
          <a:xfrm>
            <a:off x="1" y="857250"/>
            <a:ext cx="3070151" cy="716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uadroTexto 8">
            <a:extLst>
              <a:ext uri="{FF2B5EF4-FFF2-40B4-BE49-F238E27FC236}">
                <a16:creationId xmlns:a16="http://schemas.microsoft.com/office/drawing/2014/main" id="{E455511B-D048-4F81-B2A8-48B9EFE67B9C}"/>
              </a:ext>
            </a:extLst>
          </p:cNvPr>
          <p:cNvSpPr txBox="1"/>
          <p:nvPr/>
        </p:nvSpPr>
        <p:spPr>
          <a:xfrm>
            <a:off x="7587949" y="5590147"/>
            <a:ext cx="1252266" cy="300082"/>
          </a:xfrm>
          <a:prstGeom prst="rect">
            <a:avLst/>
          </a:prstGeom>
          <a:noFill/>
        </p:spPr>
        <p:txBody>
          <a:bodyPr wrap="none" rtlCol="0">
            <a:spAutoFit/>
          </a:bodyPr>
          <a:lstStyle/>
          <a:p>
            <a:r>
              <a:rPr lang="es-MX" sz="1350" dirty="0"/>
              <a:t>Mauricio Bravo</a:t>
            </a:r>
          </a:p>
        </p:txBody>
      </p:sp>
      <p:pic>
        <p:nvPicPr>
          <p:cNvPr id="2" name="Picture 1">
            <a:extLst>
              <a:ext uri="{FF2B5EF4-FFF2-40B4-BE49-F238E27FC236}">
                <a16:creationId xmlns:a16="http://schemas.microsoft.com/office/drawing/2014/main" id="{C31B8B2B-AA52-9C10-03A7-EBE96F3289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74419" y="921605"/>
            <a:ext cx="1100469" cy="612967"/>
          </a:xfrm>
          <a:prstGeom prst="rect">
            <a:avLst/>
          </a:prstGeom>
        </p:spPr>
      </p:pic>
    </p:spTree>
    <p:extLst>
      <p:ext uri="{BB962C8B-B14F-4D97-AF65-F5344CB8AC3E}">
        <p14:creationId xmlns:p14="http://schemas.microsoft.com/office/powerpoint/2010/main" val="730449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6D012196-B31D-4322-A2C7-8BB01A652F23}"/>
              </a:ext>
            </a:extLst>
          </p:cNvPr>
          <p:cNvSpPr txBox="1"/>
          <p:nvPr/>
        </p:nvSpPr>
        <p:spPr>
          <a:xfrm flipH="1">
            <a:off x="444793" y="1725022"/>
            <a:ext cx="6131231" cy="507831"/>
          </a:xfrm>
          <a:prstGeom prst="rect">
            <a:avLst/>
          </a:prstGeom>
          <a:noFill/>
        </p:spPr>
        <p:txBody>
          <a:bodyPr wrap="square" rtlCol="0">
            <a:spAutoFit/>
          </a:bodyPr>
          <a:lstStyle/>
          <a:p>
            <a:r>
              <a:rPr lang="es-MX" sz="1350" b="1" dirty="0"/>
              <a:t>MULTILATERAL CONVENTION TO IMPLEMENT TAX TREATY RELATED MEASURES TO PREVENT BASE EROSION AND PROFIT SHIFTING (“MLI”)</a:t>
            </a:r>
          </a:p>
        </p:txBody>
      </p:sp>
      <p:graphicFrame>
        <p:nvGraphicFramePr>
          <p:cNvPr id="4" name="Tabla 3">
            <a:extLst>
              <a:ext uri="{FF2B5EF4-FFF2-40B4-BE49-F238E27FC236}">
                <a16:creationId xmlns:a16="http://schemas.microsoft.com/office/drawing/2014/main" id="{83EFCC46-C607-7E4C-9C87-FB5CB60C2404}"/>
              </a:ext>
            </a:extLst>
          </p:cNvPr>
          <p:cNvGraphicFramePr>
            <a:graphicFrameLocks noGrp="1"/>
          </p:cNvGraphicFramePr>
          <p:nvPr>
            <p:extLst>
              <p:ext uri="{D42A27DB-BD31-4B8C-83A1-F6EECF244321}">
                <p14:modId xmlns:p14="http://schemas.microsoft.com/office/powerpoint/2010/main" val="4272871670"/>
              </p:ext>
            </p:extLst>
          </p:nvPr>
        </p:nvGraphicFramePr>
        <p:xfrm>
          <a:off x="444791" y="2490182"/>
          <a:ext cx="8244165" cy="2927288"/>
        </p:xfrm>
        <a:graphic>
          <a:graphicData uri="http://schemas.openxmlformats.org/drawingml/2006/table">
            <a:tbl>
              <a:tblPr firstRow="1" firstCol="1" bandRow="1">
                <a:tableStyleId>{5C22544A-7EE6-4342-B048-85BDC9FD1C3A}</a:tableStyleId>
              </a:tblPr>
              <a:tblGrid>
                <a:gridCol w="1164934">
                  <a:extLst>
                    <a:ext uri="{9D8B030D-6E8A-4147-A177-3AD203B41FA5}">
                      <a16:colId xmlns:a16="http://schemas.microsoft.com/office/drawing/2014/main" val="2911865598"/>
                    </a:ext>
                  </a:extLst>
                </a:gridCol>
                <a:gridCol w="2396657">
                  <a:extLst>
                    <a:ext uri="{9D8B030D-6E8A-4147-A177-3AD203B41FA5}">
                      <a16:colId xmlns:a16="http://schemas.microsoft.com/office/drawing/2014/main" val="3195110661"/>
                    </a:ext>
                  </a:extLst>
                </a:gridCol>
                <a:gridCol w="1573128">
                  <a:extLst>
                    <a:ext uri="{9D8B030D-6E8A-4147-A177-3AD203B41FA5}">
                      <a16:colId xmlns:a16="http://schemas.microsoft.com/office/drawing/2014/main" val="3878476442"/>
                    </a:ext>
                  </a:extLst>
                </a:gridCol>
                <a:gridCol w="1573128">
                  <a:extLst>
                    <a:ext uri="{9D8B030D-6E8A-4147-A177-3AD203B41FA5}">
                      <a16:colId xmlns:a16="http://schemas.microsoft.com/office/drawing/2014/main" val="4103852090"/>
                    </a:ext>
                  </a:extLst>
                </a:gridCol>
                <a:gridCol w="1536318">
                  <a:extLst>
                    <a:ext uri="{9D8B030D-6E8A-4147-A177-3AD203B41FA5}">
                      <a16:colId xmlns:a16="http://schemas.microsoft.com/office/drawing/2014/main" val="14016656"/>
                    </a:ext>
                  </a:extLst>
                </a:gridCol>
              </a:tblGrid>
              <a:tr h="430483">
                <a:tc>
                  <a:txBody>
                    <a:bodyPr/>
                    <a:lstStyle/>
                    <a:p>
                      <a:pPr algn="ctr">
                        <a:lnSpc>
                          <a:spcPct val="107000"/>
                        </a:lnSpc>
                        <a:spcAft>
                          <a:spcPts val="0"/>
                        </a:spcAft>
                      </a:pPr>
                      <a:r>
                        <a:rPr lang="es-ES_tradnl" sz="1400" noProof="0">
                          <a:effectLst/>
                        </a:rPr>
                        <a:t>Acción</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dirty="0">
                          <a:effectLst/>
                        </a:rPr>
                        <a:t>Medida BEPS</a:t>
                      </a:r>
                      <a:endParaRPr lang="es-ES_tradnl" sz="14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Artículo MLI</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Flexibilidad</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Cláusula de compatibilidad</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502505006"/>
                  </a:ext>
                </a:extLst>
              </a:tr>
              <a:tr h="1090851">
                <a:tc rowSpan="3">
                  <a:txBody>
                    <a:bodyPr/>
                    <a:lstStyle/>
                    <a:p>
                      <a:pPr algn="ctr">
                        <a:lnSpc>
                          <a:spcPct val="107000"/>
                        </a:lnSpc>
                        <a:spcAft>
                          <a:spcPts val="0"/>
                        </a:spcAft>
                      </a:pPr>
                      <a:endParaRPr lang="es-ES_tradnl" sz="1400" noProof="0">
                        <a:effectLst/>
                      </a:endParaRPr>
                    </a:p>
                    <a:p>
                      <a:pPr algn="ctr">
                        <a:lnSpc>
                          <a:spcPct val="107000"/>
                        </a:lnSpc>
                        <a:spcAft>
                          <a:spcPts val="0"/>
                        </a:spcAft>
                      </a:pPr>
                      <a:endParaRPr lang="es-ES_tradnl" sz="1400" noProof="0">
                        <a:effectLst/>
                      </a:endParaRPr>
                    </a:p>
                    <a:p>
                      <a:pPr algn="ctr">
                        <a:lnSpc>
                          <a:spcPct val="107000"/>
                        </a:lnSpc>
                        <a:spcAft>
                          <a:spcPts val="0"/>
                        </a:spcAft>
                      </a:pPr>
                      <a:endParaRPr lang="es-ES_tradnl" sz="1400" noProof="0">
                        <a:effectLst/>
                      </a:endParaRPr>
                    </a:p>
                    <a:p>
                      <a:pPr algn="ctr">
                        <a:lnSpc>
                          <a:spcPct val="107000"/>
                        </a:lnSpc>
                        <a:spcAft>
                          <a:spcPts val="0"/>
                        </a:spcAft>
                      </a:pPr>
                      <a:r>
                        <a:rPr lang="es-ES_tradnl" sz="1400" noProof="0">
                          <a:effectLst/>
                        </a:rPr>
                        <a:t>7</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just">
                        <a:lnSpc>
                          <a:spcPct val="107000"/>
                        </a:lnSpc>
                        <a:spcAft>
                          <a:spcPts val="0"/>
                        </a:spcAft>
                      </a:pPr>
                      <a:r>
                        <a:rPr lang="es-ES_tradnl" sz="1400" noProof="0" dirty="0" err="1">
                          <a:effectLst/>
                        </a:rPr>
                        <a:t>Elusión</a:t>
                      </a:r>
                      <a:r>
                        <a:rPr lang="es-ES_tradnl" sz="1400" noProof="0" dirty="0">
                          <a:effectLst/>
                        </a:rPr>
                        <a:t> artificial del estado de establecimiento permanente a </a:t>
                      </a:r>
                      <a:r>
                        <a:rPr lang="es-ES_tradnl" sz="1400" noProof="0" dirty="0" err="1">
                          <a:effectLst/>
                        </a:rPr>
                        <a:t>través</a:t>
                      </a:r>
                      <a:r>
                        <a:rPr lang="es-ES_tradnl" sz="1400" noProof="0" dirty="0">
                          <a:effectLst/>
                        </a:rPr>
                        <a:t> de mecanismos de </a:t>
                      </a:r>
                      <a:r>
                        <a:rPr lang="es-ES_tradnl" sz="1400" noProof="0" dirty="0" err="1">
                          <a:effectLst/>
                        </a:rPr>
                        <a:t>commissionnaire</a:t>
                      </a:r>
                      <a:r>
                        <a:rPr lang="es-ES_tradnl" sz="1400" noProof="0" dirty="0">
                          <a:effectLst/>
                        </a:rPr>
                        <a:t> y estrategias similares (p. 15)</a:t>
                      </a:r>
                      <a:endParaRPr lang="es-ES_tradnl" sz="14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12,15</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dirty="0">
                          <a:effectLst/>
                        </a:rPr>
                        <a:t>No estándar mínimo</a:t>
                      </a:r>
                      <a:endParaRPr lang="es-ES_tradnl" sz="14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“In place of”</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3501305407"/>
                  </a:ext>
                </a:extLst>
              </a:tr>
              <a:tr h="870728">
                <a:tc vMerge="1">
                  <a:txBody>
                    <a:bodyPr/>
                    <a:lstStyle/>
                    <a:p>
                      <a:endParaRPr lang="es-MX"/>
                    </a:p>
                  </a:txBody>
                  <a:tcPr/>
                </a:tc>
                <a:tc>
                  <a:txBody>
                    <a:bodyPr/>
                    <a:lstStyle/>
                    <a:p>
                      <a:pPr algn="just">
                        <a:lnSpc>
                          <a:spcPct val="107000"/>
                        </a:lnSpc>
                        <a:spcAft>
                          <a:spcPts val="0"/>
                        </a:spcAft>
                      </a:pPr>
                      <a:r>
                        <a:rPr lang="es-ES_tradnl" sz="1400" noProof="0">
                          <a:effectLst/>
                        </a:rPr>
                        <a:t>Elusión artificial del estado de establecimiento permanente a través de las exenciones de actividades específicas (p. 28)</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13</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dirty="0">
                          <a:effectLst/>
                        </a:rPr>
                        <a:t>No estándar mínimo</a:t>
                      </a:r>
                      <a:endParaRPr lang="es-ES_tradnl" sz="14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Opciones</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861904661"/>
                  </a:ext>
                </a:extLst>
              </a:tr>
              <a:tr h="430483">
                <a:tc vMerge="1">
                  <a:txBody>
                    <a:bodyPr/>
                    <a:lstStyle/>
                    <a:p>
                      <a:endParaRPr lang="es-MX"/>
                    </a:p>
                  </a:txBody>
                  <a:tcPr/>
                </a:tc>
                <a:tc>
                  <a:txBody>
                    <a:bodyPr/>
                    <a:lstStyle/>
                    <a:p>
                      <a:pPr algn="just">
                        <a:lnSpc>
                          <a:spcPct val="107000"/>
                        </a:lnSpc>
                        <a:spcAft>
                          <a:spcPts val="0"/>
                        </a:spcAft>
                      </a:pPr>
                      <a:r>
                        <a:rPr lang="es-ES_tradnl" sz="1400" noProof="0">
                          <a:effectLst/>
                        </a:rPr>
                        <a:t>División de contratos (p. 42)</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14</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dirty="0">
                          <a:effectLst/>
                        </a:rPr>
                        <a:t>No estándar mínimo</a:t>
                      </a:r>
                      <a:endParaRPr lang="es-ES_tradnl" sz="14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dirty="0">
                          <a:effectLst/>
                        </a:rPr>
                        <a:t>“In place of </a:t>
                      </a:r>
                      <a:r>
                        <a:rPr lang="es-ES_tradnl" sz="1400" noProof="0" dirty="0" err="1">
                          <a:effectLst/>
                        </a:rPr>
                        <a:t>or</a:t>
                      </a:r>
                      <a:r>
                        <a:rPr lang="es-ES_tradnl" sz="1400" noProof="0" dirty="0">
                          <a:effectLst/>
                        </a:rPr>
                        <a:t> in </a:t>
                      </a:r>
                      <a:r>
                        <a:rPr lang="es-ES_tradnl" sz="1400" noProof="0" dirty="0" err="1">
                          <a:effectLst/>
                        </a:rPr>
                        <a:t>the</a:t>
                      </a:r>
                      <a:r>
                        <a:rPr lang="es-ES_tradnl" sz="1400" noProof="0" dirty="0">
                          <a:effectLst/>
                        </a:rPr>
                        <a:t> </a:t>
                      </a:r>
                      <a:r>
                        <a:rPr lang="es-ES_tradnl" sz="1400" noProof="0" dirty="0" err="1">
                          <a:effectLst/>
                        </a:rPr>
                        <a:t>absence</a:t>
                      </a:r>
                      <a:r>
                        <a:rPr lang="es-ES_tradnl" sz="1400" noProof="0" dirty="0">
                          <a:effectLst/>
                        </a:rPr>
                        <a:t> of”</a:t>
                      </a:r>
                      <a:endParaRPr lang="es-ES_tradnl" sz="14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829822963"/>
                  </a:ext>
                </a:extLst>
              </a:tr>
            </a:tbl>
          </a:graphicData>
        </a:graphic>
      </p:graphicFrame>
      <p:pic>
        <p:nvPicPr>
          <p:cNvPr id="2" name="Picture 1">
            <a:extLst>
              <a:ext uri="{FF2B5EF4-FFF2-40B4-BE49-F238E27FC236}">
                <a16:creationId xmlns:a16="http://schemas.microsoft.com/office/drawing/2014/main" id="{463D9645-3004-D7D6-330F-E2CCC567702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t="20389" r="1401" b="1"/>
          <a:stretch/>
        </p:blipFill>
        <p:spPr bwMode="auto">
          <a:xfrm>
            <a:off x="0" y="857250"/>
            <a:ext cx="2296633" cy="53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658D6241-AE6B-4D5B-51B1-DE1F5FAE23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1498" y="921605"/>
            <a:ext cx="813390" cy="453062"/>
          </a:xfrm>
          <a:prstGeom prst="rect">
            <a:avLst/>
          </a:prstGeom>
        </p:spPr>
      </p:pic>
      <p:sp>
        <p:nvSpPr>
          <p:cNvPr id="7" name="CuadroTexto 8">
            <a:extLst>
              <a:ext uri="{FF2B5EF4-FFF2-40B4-BE49-F238E27FC236}">
                <a16:creationId xmlns:a16="http://schemas.microsoft.com/office/drawing/2014/main" id="{CA1C72BE-8126-F8A0-A3EE-5288D3F67820}"/>
              </a:ext>
            </a:extLst>
          </p:cNvPr>
          <p:cNvSpPr txBox="1"/>
          <p:nvPr/>
        </p:nvSpPr>
        <p:spPr>
          <a:xfrm>
            <a:off x="7587949" y="5590147"/>
            <a:ext cx="1252266" cy="300082"/>
          </a:xfrm>
          <a:prstGeom prst="rect">
            <a:avLst/>
          </a:prstGeom>
          <a:noFill/>
        </p:spPr>
        <p:txBody>
          <a:bodyPr wrap="none" rtlCol="0">
            <a:spAutoFit/>
          </a:bodyPr>
          <a:lstStyle/>
          <a:p>
            <a:r>
              <a:rPr lang="es-MX" sz="1350" dirty="0"/>
              <a:t>Mauricio Bravo</a:t>
            </a:r>
          </a:p>
        </p:txBody>
      </p:sp>
    </p:spTree>
    <p:extLst>
      <p:ext uri="{BB962C8B-B14F-4D97-AF65-F5344CB8AC3E}">
        <p14:creationId xmlns:p14="http://schemas.microsoft.com/office/powerpoint/2010/main" val="2765860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6D012196-B31D-4322-A2C7-8BB01A652F23}"/>
              </a:ext>
            </a:extLst>
          </p:cNvPr>
          <p:cNvSpPr txBox="1"/>
          <p:nvPr/>
        </p:nvSpPr>
        <p:spPr>
          <a:xfrm flipH="1">
            <a:off x="444793" y="1725022"/>
            <a:ext cx="6131231" cy="507831"/>
          </a:xfrm>
          <a:prstGeom prst="rect">
            <a:avLst/>
          </a:prstGeom>
          <a:noFill/>
        </p:spPr>
        <p:txBody>
          <a:bodyPr wrap="square" rtlCol="0">
            <a:spAutoFit/>
          </a:bodyPr>
          <a:lstStyle/>
          <a:p>
            <a:r>
              <a:rPr lang="es-MX" sz="1350" b="1" dirty="0"/>
              <a:t>MULTILATERAL CONVENTION TO IMPLEMENT TAX TREATY RELATED MEASURES TO PREVENT BASE EROSION AND PROFIT SHIFTING (“MLI”)</a:t>
            </a:r>
          </a:p>
        </p:txBody>
      </p:sp>
      <p:graphicFrame>
        <p:nvGraphicFramePr>
          <p:cNvPr id="4" name="Tabla 3">
            <a:extLst>
              <a:ext uri="{FF2B5EF4-FFF2-40B4-BE49-F238E27FC236}">
                <a16:creationId xmlns:a16="http://schemas.microsoft.com/office/drawing/2014/main" id="{70552E7D-7077-B04C-ABC5-3D96B236FD66}"/>
              </a:ext>
            </a:extLst>
          </p:cNvPr>
          <p:cNvGraphicFramePr>
            <a:graphicFrameLocks noGrp="1"/>
          </p:cNvGraphicFramePr>
          <p:nvPr>
            <p:extLst>
              <p:ext uri="{D42A27DB-BD31-4B8C-83A1-F6EECF244321}">
                <p14:modId xmlns:p14="http://schemas.microsoft.com/office/powerpoint/2010/main" val="3684259624"/>
              </p:ext>
            </p:extLst>
          </p:nvPr>
        </p:nvGraphicFramePr>
        <p:xfrm>
          <a:off x="514351" y="2499217"/>
          <a:ext cx="8174607" cy="2411894"/>
        </p:xfrm>
        <a:graphic>
          <a:graphicData uri="http://schemas.openxmlformats.org/drawingml/2006/table">
            <a:tbl>
              <a:tblPr firstRow="1" firstCol="1" bandRow="1">
                <a:tableStyleId>{5C22544A-7EE6-4342-B048-85BDC9FD1C3A}</a:tableStyleId>
              </a:tblPr>
              <a:tblGrid>
                <a:gridCol w="1133475">
                  <a:extLst>
                    <a:ext uri="{9D8B030D-6E8A-4147-A177-3AD203B41FA5}">
                      <a16:colId xmlns:a16="http://schemas.microsoft.com/office/drawing/2014/main" val="367146349"/>
                    </a:ext>
                  </a:extLst>
                </a:gridCol>
                <a:gridCol w="2398065">
                  <a:extLst>
                    <a:ext uri="{9D8B030D-6E8A-4147-A177-3AD203B41FA5}">
                      <a16:colId xmlns:a16="http://schemas.microsoft.com/office/drawing/2014/main" val="786698114"/>
                    </a:ext>
                  </a:extLst>
                </a:gridCol>
                <a:gridCol w="1559855">
                  <a:extLst>
                    <a:ext uri="{9D8B030D-6E8A-4147-A177-3AD203B41FA5}">
                      <a16:colId xmlns:a16="http://schemas.microsoft.com/office/drawing/2014/main" val="363344039"/>
                    </a:ext>
                  </a:extLst>
                </a:gridCol>
                <a:gridCol w="1559855">
                  <a:extLst>
                    <a:ext uri="{9D8B030D-6E8A-4147-A177-3AD203B41FA5}">
                      <a16:colId xmlns:a16="http://schemas.microsoft.com/office/drawing/2014/main" val="3532561757"/>
                    </a:ext>
                  </a:extLst>
                </a:gridCol>
                <a:gridCol w="1523357">
                  <a:extLst>
                    <a:ext uri="{9D8B030D-6E8A-4147-A177-3AD203B41FA5}">
                      <a16:colId xmlns:a16="http://schemas.microsoft.com/office/drawing/2014/main" val="1461029612"/>
                    </a:ext>
                  </a:extLst>
                </a:gridCol>
              </a:tblGrid>
              <a:tr h="430483">
                <a:tc>
                  <a:txBody>
                    <a:bodyPr/>
                    <a:lstStyle/>
                    <a:p>
                      <a:pPr algn="ctr">
                        <a:lnSpc>
                          <a:spcPct val="107000"/>
                        </a:lnSpc>
                        <a:spcAft>
                          <a:spcPts val="0"/>
                        </a:spcAft>
                      </a:pPr>
                      <a:r>
                        <a:rPr lang="es-ES_tradnl" sz="1400" noProof="0">
                          <a:effectLst/>
                        </a:rPr>
                        <a:t>Acción</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dirty="0">
                          <a:effectLst/>
                        </a:rPr>
                        <a:t>Medida BEPS</a:t>
                      </a:r>
                      <a:endParaRPr lang="es-ES_tradnl" sz="14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Artículo MLI</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Flexibilidad</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Cláusula de compatibilidad</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412355386"/>
                  </a:ext>
                </a:extLst>
              </a:tr>
              <a:tr h="1515504">
                <a:tc rowSpan="2">
                  <a:txBody>
                    <a:bodyPr/>
                    <a:lstStyle/>
                    <a:p>
                      <a:pPr algn="ctr">
                        <a:lnSpc>
                          <a:spcPct val="107000"/>
                        </a:lnSpc>
                        <a:spcAft>
                          <a:spcPts val="0"/>
                        </a:spcAft>
                      </a:pPr>
                      <a:endParaRPr lang="es-ES_tradnl" sz="1400" noProof="0">
                        <a:effectLst/>
                      </a:endParaRPr>
                    </a:p>
                    <a:p>
                      <a:pPr algn="ctr">
                        <a:lnSpc>
                          <a:spcPct val="107000"/>
                        </a:lnSpc>
                        <a:spcAft>
                          <a:spcPts val="0"/>
                        </a:spcAft>
                      </a:pPr>
                      <a:endParaRPr lang="es-ES_tradnl" sz="1400" noProof="0">
                        <a:effectLst/>
                      </a:endParaRPr>
                    </a:p>
                    <a:p>
                      <a:pPr algn="ctr">
                        <a:lnSpc>
                          <a:spcPct val="107000"/>
                        </a:lnSpc>
                        <a:spcAft>
                          <a:spcPts val="0"/>
                        </a:spcAft>
                      </a:pPr>
                      <a:endParaRPr lang="es-ES_tradnl" sz="1400" noProof="0">
                        <a:effectLst/>
                      </a:endParaRPr>
                    </a:p>
                    <a:p>
                      <a:pPr algn="ctr">
                        <a:lnSpc>
                          <a:spcPct val="107000"/>
                        </a:lnSpc>
                        <a:spcAft>
                          <a:spcPts val="0"/>
                        </a:spcAft>
                      </a:pPr>
                      <a:r>
                        <a:rPr lang="es-ES_tradnl" sz="1400" noProof="0">
                          <a:effectLst/>
                        </a:rPr>
                        <a:t>14</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just">
                        <a:lnSpc>
                          <a:spcPct val="107000"/>
                        </a:lnSpc>
                        <a:spcAft>
                          <a:spcPts val="0"/>
                        </a:spcAft>
                      </a:pPr>
                      <a:r>
                        <a:rPr lang="es-ES_tradnl" sz="1400" noProof="0" dirty="0">
                          <a:effectLst/>
                        </a:rPr>
                        <a:t>Elementos de un </a:t>
                      </a:r>
                      <a:r>
                        <a:rPr lang="es-ES_tradnl" sz="1400" noProof="0" dirty="0" err="1">
                          <a:effectLst/>
                        </a:rPr>
                        <a:t>estándar</a:t>
                      </a:r>
                      <a:r>
                        <a:rPr lang="es-ES_tradnl" sz="1400" noProof="0" dirty="0">
                          <a:effectLst/>
                        </a:rPr>
                        <a:t> </a:t>
                      </a:r>
                      <a:r>
                        <a:rPr lang="es-ES_tradnl" sz="1400" noProof="0" dirty="0" err="1">
                          <a:effectLst/>
                        </a:rPr>
                        <a:t>mínimo</a:t>
                      </a:r>
                      <a:r>
                        <a:rPr lang="es-ES_tradnl" sz="1400" noProof="0" dirty="0">
                          <a:effectLst/>
                        </a:rPr>
                        <a:t> para asegurar la </a:t>
                      </a:r>
                      <a:r>
                        <a:rPr lang="es-ES_tradnl" sz="1400" noProof="0" dirty="0" err="1">
                          <a:effectLst/>
                        </a:rPr>
                        <a:t>resolución</a:t>
                      </a:r>
                      <a:r>
                        <a:rPr lang="es-ES_tradnl" sz="1400" noProof="0" dirty="0">
                          <a:effectLst/>
                        </a:rPr>
                        <a:t> oportuna, efectiva y eficiente de controversias relacionadas con tratados (p. 13) y mejores </a:t>
                      </a:r>
                      <a:r>
                        <a:rPr lang="es-ES_tradnl" sz="1400" noProof="0" dirty="0" err="1">
                          <a:effectLst/>
                        </a:rPr>
                        <a:t>prácticas</a:t>
                      </a:r>
                      <a:r>
                        <a:rPr lang="es-ES_tradnl" sz="1400" noProof="0" dirty="0">
                          <a:effectLst/>
                        </a:rPr>
                        <a:t> (p. 28)</a:t>
                      </a:r>
                      <a:endParaRPr lang="es-ES_tradnl" sz="14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16-17</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dirty="0">
                          <a:effectLst/>
                        </a:rPr>
                        <a:t>Sí estándar mínimo</a:t>
                      </a:r>
                      <a:endParaRPr lang="es-ES_tradnl" sz="14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“in place of or in the absence of” / “in place of” /</a:t>
                      </a:r>
                    </a:p>
                    <a:p>
                      <a:pPr algn="ctr">
                        <a:lnSpc>
                          <a:spcPct val="107000"/>
                        </a:lnSpc>
                        <a:spcAft>
                          <a:spcPts val="0"/>
                        </a:spcAft>
                      </a:pPr>
                      <a:r>
                        <a:rPr lang="es-ES_tradnl" sz="1400" noProof="0">
                          <a:effectLst/>
                        </a:rPr>
                        <a:t>“in the absence of”</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4075809076"/>
                  </a:ext>
                </a:extLst>
              </a:tr>
              <a:tr h="449921">
                <a:tc vMerge="1">
                  <a:txBody>
                    <a:bodyPr/>
                    <a:lstStyle/>
                    <a:p>
                      <a:endParaRPr lang="es-MX"/>
                    </a:p>
                  </a:txBody>
                  <a:tcPr/>
                </a:tc>
                <a:tc>
                  <a:txBody>
                    <a:bodyPr/>
                    <a:lstStyle/>
                    <a:p>
                      <a:pPr algn="just">
                        <a:lnSpc>
                          <a:spcPct val="107000"/>
                        </a:lnSpc>
                        <a:spcAft>
                          <a:spcPts val="0"/>
                        </a:spcAft>
                      </a:pPr>
                      <a:r>
                        <a:rPr lang="es-ES_tradnl" sz="1400" noProof="0">
                          <a:effectLst/>
                        </a:rPr>
                        <a:t>Compromiso de arbitraje obligatorio vinculante (p. 41)</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18-26</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dirty="0">
                          <a:effectLst/>
                        </a:rPr>
                        <a:t>No estándar mínimo</a:t>
                      </a:r>
                      <a:endParaRPr lang="es-ES_tradnl" sz="14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dirty="0">
                          <a:effectLst/>
                        </a:rPr>
                        <a:t>“in place of </a:t>
                      </a:r>
                      <a:r>
                        <a:rPr lang="es-ES_tradnl" sz="1400" noProof="0" dirty="0" err="1">
                          <a:effectLst/>
                        </a:rPr>
                        <a:t>or</a:t>
                      </a:r>
                      <a:r>
                        <a:rPr lang="es-ES_tradnl" sz="1400" noProof="0" dirty="0">
                          <a:effectLst/>
                        </a:rPr>
                        <a:t> in </a:t>
                      </a:r>
                      <a:r>
                        <a:rPr lang="es-ES_tradnl" sz="1400" noProof="0" dirty="0" err="1">
                          <a:effectLst/>
                        </a:rPr>
                        <a:t>the</a:t>
                      </a:r>
                      <a:r>
                        <a:rPr lang="es-ES_tradnl" sz="1400" noProof="0" dirty="0">
                          <a:effectLst/>
                        </a:rPr>
                        <a:t> </a:t>
                      </a:r>
                      <a:r>
                        <a:rPr lang="es-ES_tradnl" sz="1400" noProof="0" dirty="0" err="1">
                          <a:effectLst/>
                        </a:rPr>
                        <a:t>absence</a:t>
                      </a:r>
                      <a:r>
                        <a:rPr lang="es-ES_tradnl" sz="1400" noProof="0" dirty="0">
                          <a:effectLst/>
                        </a:rPr>
                        <a:t> of”</a:t>
                      </a:r>
                      <a:endParaRPr lang="es-ES_tradnl" sz="14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3866692836"/>
                  </a:ext>
                </a:extLst>
              </a:tr>
            </a:tbl>
          </a:graphicData>
        </a:graphic>
      </p:graphicFrame>
      <p:pic>
        <p:nvPicPr>
          <p:cNvPr id="2" name="Picture 1">
            <a:extLst>
              <a:ext uri="{FF2B5EF4-FFF2-40B4-BE49-F238E27FC236}">
                <a16:creationId xmlns:a16="http://schemas.microsoft.com/office/drawing/2014/main" id="{FB3F2D95-CAB6-555C-9C3A-496D32A39C7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t="20389" r="1401" b="1"/>
          <a:stretch/>
        </p:blipFill>
        <p:spPr bwMode="auto">
          <a:xfrm>
            <a:off x="0" y="857250"/>
            <a:ext cx="2296633" cy="53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420F9DAD-1DA0-2808-DAB6-D10057F479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1498" y="921605"/>
            <a:ext cx="813390" cy="453062"/>
          </a:xfrm>
          <a:prstGeom prst="rect">
            <a:avLst/>
          </a:prstGeom>
        </p:spPr>
      </p:pic>
      <p:sp>
        <p:nvSpPr>
          <p:cNvPr id="7" name="CuadroTexto 8">
            <a:extLst>
              <a:ext uri="{FF2B5EF4-FFF2-40B4-BE49-F238E27FC236}">
                <a16:creationId xmlns:a16="http://schemas.microsoft.com/office/drawing/2014/main" id="{28B52FB9-6FD0-09F2-BB1B-D83EF77CA505}"/>
              </a:ext>
            </a:extLst>
          </p:cNvPr>
          <p:cNvSpPr txBox="1"/>
          <p:nvPr/>
        </p:nvSpPr>
        <p:spPr>
          <a:xfrm>
            <a:off x="7587949" y="5590147"/>
            <a:ext cx="1252266" cy="300082"/>
          </a:xfrm>
          <a:prstGeom prst="rect">
            <a:avLst/>
          </a:prstGeom>
          <a:noFill/>
        </p:spPr>
        <p:txBody>
          <a:bodyPr wrap="none" rtlCol="0">
            <a:spAutoFit/>
          </a:bodyPr>
          <a:lstStyle/>
          <a:p>
            <a:r>
              <a:rPr lang="es-MX" sz="1350" dirty="0"/>
              <a:t>Mauricio Bravo</a:t>
            </a:r>
          </a:p>
        </p:txBody>
      </p:sp>
    </p:spTree>
    <p:extLst>
      <p:ext uri="{BB962C8B-B14F-4D97-AF65-F5344CB8AC3E}">
        <p14:creationId xmlns:p14="http://schemas.microsoft.com/office/powerpoint/2010/main" val="3479423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6D012196-B31D-4322-A2C7-8BB01A652F23}"/>
              </a:ext>
            </a:extLst>
          </p:cNvPr>
          <p:cNvSpPr txBox="1"/>
          <p:nvPr/>
        </p:nvSpPr>
        <p:spPr>
          <a:xfrm flipH="1">
            <a:off x="444793" y="1725022"/>
            <a:ext cx="6131231" cy="507831"/>
          </a:xfrm>
          <a:prstGeom prst="rect">
            <a:avLst/>
          </a:prstGeom>
          <a:noFill/>
        </p:spPr>
        <p:txBody>
          <a:bodyPr wrap="square" rtlCol="0">
            <a:spAutoFit/>
          </a:bodyPr>
          <a:lstStyle/>
          <a:p>
            <a:r>
              <a:rPr lang="es-MX" sz="1350" b="1" dirty="0"/>
              <a:t>MULTILATERAL CONVENTION TO IMPLEMENT TAX TREATY RELATED MEASURES TO PREVENT BASE EROSION AND PROFIT SHIFTING (“MLI”)</a:t>
            </a:r>
          </a:p>
        </p:txBody>
      </p:sp>
      <p:sp>
        <p:nvSpPr>
          <p:cNvPr id="7" name="CuadroTexto 6">
            <a:extLst>
              <a:ext uri="{FF2B5EF4-FFF2-40B4-BE49-F238E27FC236}">
                <a16:creationId xmlns:a16="http://schemas.microsoft.com/office/drawing/2014/main" id="{F953888D-10BC-3446-B40E-DCA37E122BF8}"/>
              </a:ext>
            </a:extLst>
          </p:cNvPr>
          <p:cNvSpPr txBox="1"/>
          <p:nvPr/>
        </p:nvSpPr>
        <p:spPr>
          <a:xfrm flipH="1">
            <a:off x="444793" y="2290357"/>
            <a:ext cx="6131231" cy="323165"/>
          </a:xfrm>
          <a:prstGeom prst="rect">
            <a:avLst/>
          </a:prstGeom>
          <a:noFill/>
        </p:spPr>
        <p:txBody>
          <a:bodyPr wrap="square" rtlCol="0">
            <a:spAutoFit/>
          </a:bodyPr>
          <a:lstStyle/>
          <a:p>
            <a:r>
              <a:rPr lang="es-MX" sz="1500" b="1" dirty="0">
                <a:solidFill>
                  <a:schemeClr val="accent1"/>
                </a:solidFill>
              </a:rPr>
              <a:t>F. Documentos requeridos para la aplicación del MLI</a:t>
            </a:r>
          </a:p>
        </p:txBody>
      </p:sp>
      <p:sp>
        <p:nvSpPr>
          <p:cNvPr id="11" name="Rectangle 2">
            <a:extLst>
              <a:ext uri="{FF2B5EF4-FFF2-40B4-BE49-F238E27FC236}">
                <a16:creationId xmlns:a16="http://schemas.microsoft.com/office/drawing/2014/main" id="{0911F90B-2A23-9B46-A119-A97A9F471F17}"/>
              </a:ext>
            </a:extLst>
          </p:cNvPr>
          <p:cNvSpPr txBox="1">
            <a:spLocks noChangeArrowheads="1"/>
          </p:cNvSpPr>
          <p:nvPr/>
        </p:nvSpPr>
        <p:spPr>
          <a:xfrm>
            <a:off x="444792" y="2858481"/>
            <a:ext cx="8423694" cy="1582607"/>
          </a:xfrm>
          <a:prstGeom prst="rect">
            <a:avLst/>
          </a:prstGeom>
        </p:spPr>
        <p:txBody>
          <a:bodyPr vert="horz" lIns="68580" tIns="34290" rIns="68580" bIns="3429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00025" algn="l"/>
            <a:endParaRPr lang="es-ES_tradnl" altLang="en-US" sz="1350" dirty="0"/>
          </a:p>
          <a:p>
            <a:pPr marL="414338" indent="-214313" algn="l">
              <a:buFont typeface="Arial" panose="020B0604020202020204" pitchFamily="34" charset="0"/>
              <a:buChar char="•"/>
            </a:pPr>
            <a:r>
              <a:rPr lang="es-ES_tradnl" altLang="en-US" sz="1350" dirty="0"/>
              <a:t>Texto del MLI</a:t>
            </a:r>
          </a:p>
          <a:p>
            <a:pPr marL="414338" indent="-214313" algn="l">
              <a:buFont typeface="Arial" panose="020B0604020202020204" pitchFamily="34" charset="0"/>
              <a:buChar char="•"/>
            </a:pPr>
            <a:endParaRPr lang="es-ES_tradnl" altLang="en-US" sz="1350" dirty="0"/>
          </a:p>
          <a:p>
            <a:pPr marL="414338" indent="-214313" algn="l">
              <a:buFont typeface="Arial" panose="020B0604020202020204" pitchFamily="34" charset="0"/>
              <a:buChar char="•"/>
            </a:pPr>
            <a:r>
              <a:rPr lang="es-ES_tradnl" altLang="en-US" sz="1350" dirty="0"/>
              <a:t>Texto del tratado bilateral específico</a:t>
            </a:r>
          </a:p>
          <a:p>
            <a:pPr marL="414338" indent="-214313" algn="l">
              <a:buFont typeface="Arial" panose="020B0604020202020204" pitchFamily="34" charset="0"/>
              <a:buChar char="•"/>
            </a:pPr>
            <a:endParaRPr lang="es-ES_tradnl" altLang="en-US" sz="1350" dirty="0"/>
          </a:p>
          <a:p>
            <a:pPr marL="414338" indent="-214313" algn="l">
              <a:buFont typeface="Arial" panose="020B0604020202020204" pitchFamily="34" charset="0"/>
              <a:buChar char="•"/>
            </a:pPr>
            <a:r>
              <a:rPr lang="es-ES_tradnl" altLang="en-US" sz="1350" dirty="0"/>
              <a:t>La posición MLI del Estado Contratante</a:t>
            </a:r>
          </a:p>
          <a:p>
            <a:pPr marL="414338" indent="-214313" algn="l">
              <a:buFont typeface="Arial" panose="020B0604020202020204" pitchFamily="34" charset="0"/>
              <a:buChar char="•"/>
            </a:pPr>
            <a:endParaRPr lang="es-ES_tradnl" altLang="en-US" sz="1350" dirty="0"/>
          </a:p>
          <a:p>
            <a:pPr marL="414338" indent="-214313" algn="l">
              <a:buFont typeface="Arial" panose="020B0604020202020204" pitchFamily="34" charset="0"/>
              <a:buChar char="•"/>
            </a:pPr>
            <a:r>
              <a:rPr lang="es-ES_tradnl" altLang="en-US" sz="1350" dirty="0"/>
              <a:t>La posición MLI del otro Estado Contratante</a:t>
            </a:r>
          </a:p>
          <a:p>
            <a:pPr marL="500063" indent="-300038" algn="l">
              <a:buAutoNum type="romanUcPeriod"/>
            </a:pPr>
            <a:endParaRPr lang="es-ES_tradnl" altLang="en-US" sz="1350" dirty="0"/>
          </a:p>
          <a:p>
            <a:pPr marL="757238" lvl="1" indent="-214313">
              <a:buFont typeface="Arial" panose="020B0604020202020204" pitchFamily="34" charset="0"/>
              <a:buChar char="•"/>
            </a:pPr>
            <a:endParaRPr lang="es-ES_tradnl" altLang="en-US" sz="100" b="1" dirty="0">
              <a:solidFill>
                <a:schemeClr val="accent6">
                  <a:lumMod val="50000"/>
                </a:schemeClr>
              </a:solidFill>
            </a:endParaRPr>
          </a:p>
          <a:p>
            <a:pPr marL="757238" lvl="1" indent="-214313">
              <a:buFont typeface="Arial" panose="020B0604020202020204" pitchFamily="34" charset="0"/>
              <a:buChar char="•"/>
            </a:pPr>
            <a:endParaRPr lang="es-ES_tradnl" altLang="en-US" sz="100" b="1" dirty="0">
              <a:solidFill>
                <a:schemeClr val="accent6">
                  <a:lumMod val="50000"/>
                </a:schemeClr>
              </a:solidFill>
            </a:endParaRPr>
          </a:p>
          <a:p>
            <a:pPr marL="757238" lvl="1" indent="-214313">
              <a:buFont typeface="Arial" panose="020B0604020202020204" pitchFamily="34" charset="0"/>
              <a:buChar char="•"/>
            </a:pPr>
            <a:r>
              <a:rPr lang="es-ES_tradnl" altLang="en-US" sz="100" b="1" dirty="0" err="1">
                <a:solidFill>
                  <a:schemeClr val="accent6">
                    <a:lumMod val="50000"/>
                  </a:schemeClr>
                </a:solidFill>
              </a:rPr>
              <a:t>mmmm</a:t>
            </a:r>
            <a:endParaRPr lang="es-ES_tradnl" altLang="en-US" sz="100" dirty="0">
              <a:solidFill>
                <a:srgbClr val="000066"/>
              </a:solidFill>
            </a:endParaRPr>
          </a:p>
        </p:txBody>
      </p:sp>
      <p:pic>
        <p:nvPicPr>
          <p:cNvPr id="2" name="Picture 1">
            <a:extLst>
              <a:ext uri="{FF2B5EF4-FFF2-40B4-BE49-F238E27FC236}">
                <a16:creationId xmlns:a16="http://schemas.microsoft.com/office/drawing/2014/main" id="{22EC5E06-1415-AAFF-C9B0-E61241067C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t="20389" r="1401" b="1"/>
          <a:stretch/>
        </p:blipFill>
        <p:spPr bwMode="auto">
          <a:xfrm>
            <a:off x="0" y="857250"/>
            <a:ext cx="2296633" cy="53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C675A72C-303E-2DAB-41CA-5FB5F75D8F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1498" y="921605"/>
            <a:ext cx="813390" cy="453062"/>
          </a:xfrm>
          <a:prstGeom prst="rect">
            <a:avLst/>
          </a:prstGeom>
        </p:spPr>
      </p:pic>
      <p:sp>
        <p:nvSpPr>
          <p:cNvPr id="4" name="CuadroTexto 8">
            <a:extLst>
              <a:ext uri="{FF2B5EF4-FFF2-40B4-BE49-F238E27FC236}">
                <a16:creationId xmlns:a16="http://schemas.microsoft.com/office/drawing/2014/main" id="{A664123B-2D9A-C555-CDB5-3B82A74B01DE}"/>
              </a:ext>
            </a:extLst>
          </p:cNvPr>
          <p:cNvSpPr txBox="1"/>
          <p:nvPr/>
        </p:nvSpPr>
        <p:spPr>
          <a:xfrm>
            <a:off x="7587949" y="5590147"/>
            <a:ext cx="1252266" cy="300082"/>
          </a:xfrm>
          <a:prstGeom prst="rect">
            <a:avLst/>
          </a:prstGeom>
          <a:noFill/>
        </p:spPr>
        <p:txBody>
          <a:bodyPr wrap="none" rtlCol="0">
            <a:spAutoFit/>
          </a:bodyPr>
          <a:lstStyle/>
          <a:p>
            <a:r>
              <a:rPr lang="es-MX" sz="1350" dirty="0"/>
              <a:t>Mauricio Bravo</a:t>
            </a:r>
          </a:p>
        </p:txBody>
      </p:sp>
    </p:spTree>
    <p:extLst>
      <p:ext uri="{BB962C8B-B14F-4D97-AF65-F5344CB8AC3E}">
        <p14:creationId xmlns:p14="http://schemas.microsoft.com/office/powerpoint/2010/main" val="3709853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6D012196-B31D-4322-A2C7-8BB01A652F23}"/>
              </a:ext>
            </a:extLst>
          </p:cNvPr>
          <p:cNvSpPr txBox="1"/>
          <p:nvPr/>
        </p:nvSpPr>
        <p:spPr>
          <a:xfrm flipH="1">
            <a:off x="444793" y="1725022"/>
            <a:ext cx="6131231" cy="507831"/>
          </a:xfrm>
          <a:prstGeom prst="rect">
            <a:avLst/>
          </a:prstGeom>
          <a:noFill/>
        </p:spPr>
        <p:txBody>
          <a:bodyPr wrap="square" rtlCol="0">
            <a:spAutoFit/>
          </a:bodyPr>
          <a:lstStyle/>
          <a:p>
            <a:r>
              <a:rPr lang="es-MX" sz="1350" b="1" dirty="0"/>
              <a:t>MULTILATERAL CONVENTION TO IMPLEMENT TAX TREATY RELATED MEASURES TO PREVENT BASE EROSION AND PROFIT SHIFTING (“MLI”)</a:t>
            </a:r>
          </a:p>
        </p:txBody>
      </p:sp>
      <p:sp>
        <p:nvSpPr>
          <p:cNvPr id="7" name="CuadroTexto 6">
            <a:extLst>
              <a:ext uri="{FF2B5EF4-FFF2-40B4-BE49-F238E27FC236}">
                <a16:creationId xmlns:a16="http://schemas.microsoft.com/office/drawing/2014/main" id="{F953888D-10BC-3446-B40E-DCA37E122BF8}"/>
              </a:ext>
            </a:extLst>
          </p:cNvPr>
          <p:cNvSpPr txBox="1"/>
          <p:nvPr/>
        </p:nvSpPr>
        <p:spPr>
          <a:xfrm flipH="1">
            <a:off x="444793" y="2290357"/>
            <a:ext cx="6131231" cy="323165"/>
          </a:xfrm>
          <a:prstGeom prst="rect">
            <a:avLst/>
          </a:prstGeom>
          <a:noFill/>
        </p:spPr>
        <p:txBody>
          <a:bodyPr wrap="square" rtlCol="0">
            <a:spAutoFit/>
          </a:bodyPr>
          <a:lstStyle/>
          <a:p>
            <a:r>
              <a:rPr lang="es-MX" sz="1500" b="1" dirty="0">
                <a:solidFill>
                  <a:schemeClr val="accent1"/>
                </a:solidFill>
              </a:rPr>
              <a:t>G. Pasos para determinar si MLI resulta aplicable al tratado bilateral</a:t>
            </a:r>
          </a:p>
        </p:txBody>
      </p:sp>
      <p:sp>
        <p:nvSpPr>
          <p:cNvPr id="11" name="Rectangle 2">
            <a:extLst>
              <a:ext uri="{FF2B5EF4-FFF2-40B4-BE49-F238E27FC236}">
                <a16:creationId xmlns:a16="http://schemas.microsoft.com/office/drawing/2014/main" id="{0911F90B-2A23-9B46-A119-A97A9F471F17}"/>
              </a:ext>
            </a:extLst>
          </p:cNvPr>
          <p:cNvSpPr txBox="1">
            <a:spLocks noChangeArrowheads="1"/>
          </p:cNvSpPr>
          <p:nvPr/>
        </p:nvSpPr>
        <p:spPr>
          <a:xfrm>
            <a:off x="265262" y="2694118"/>
            <a:ext cx="8423694" cy="3325682"/>
          </a:xfrm>
          <a:prstGeom prst="rect">
            <a:avLst/>
          </a:prstGeom>
        </p:spPr>
        <p:txBody>
          <a:bodyPr vert="horz" lIns="68580" tIns="34290" rIns="68580" bIns="3429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00025" algn="l"/>
            <a:r>
              <a:rPr lang="es-ES_tradnl" altLang="en-US" sz="1350" b="1" dirty="0">
                <a:solidFill>
                  <a:srgbClr val="C00000"/>
                </a:solidFill>
              </a:rPr>
              <a:t>Paso 1.- Determinar si el MLI ha entrado en vigor </a:t>
            </a:r>
          </a:p>
          <a:p>
            <a:pPr marL="200025" algn="l"/>
            <a:endParaRPr lang="es-ES_tradnl" altLang="en-US" sz="1350" b="1" dirty="0">
              <a:solidFill>
                <a:srgbClr val="C00000"/>
              </a:solidFill>
            </a:endParaRPr>
          </a:p>
          <a:p>
            <a:pPr marL="200025" algn="l"/>
            <a:r>
              <a:rPr lang="es-ES_tradnl" altLang="en-US" sz="1350" dirty="0"/>
              <a:t>Ambos Estados Contratantes deben</a:t>
            </a:r>
            <a:r>
              <a:rPr lang="es-ES_tradnl" altLang="en-US" sz="1350" b="1" i="1" dirty="0"/>
              <a:t> (i) </a:t>
            </a:r>
            <a:r>
              <a:rPr lang="es-ES_tradnl" altLang="en-US" sz="1350" dirty="0"/>
              <a:t>calificar como Estados partes del MLI y </a:t>
            </a:r>
            <a:r>
              <a:rPr lang="es-ES_tradnl" altLang="en-US" sz="1350" b="1" i="1" dirty="0"/>
              <a:t>(ii) </a:t>
            </a:r>
            <a:r>
              <a:rPr lang="es-ES_tradnl" altLang="en-US" sz="1350" dirty="0"/>
              <a:t>el MLI debe haber entrado en vigor para ambos Estados Contratantes.</a:t>
            </a:r>
          </a:p>
          <a:p>
            <a:pPr marL="200025" algn="l"/>
            <a:r>
              <a:rPr lang="es-ES_tradnl" altLang="en-US" sz="1350" b="1" dirty="0">
                <a:solidFill>
                  <a:schemeClr val="accent6">
                    <a:lumMod val="50000"/>
                  </a:schemeClr>
                </a:solidFill>
              </a:rPr>
              <a:t> </a:t>
            </a:r>
          </a:p>
          <a:p>
            <a:pPr marL="200025" algn="l"/>
            <a:r>
              <a:rPr lang="es-ES_tradnl" altLang="en-US" sz="1350" b="1" dirty="0">
                <a:solidFill>
                  <a:schemeClr val="accent6"/>
                </a:solidFill>
              </a:rPr>
              <a:t>Sí</a:t>
            </a:r>
            <a:r>
              <a:rPr lang="es-ES_tradnl" altLang="en-US" sz="1350" dirty="0"/>
              <a:t>.- Se procede al </a:t>
            </a:r>
            <a:r>
              <a:rPr lang="es-ES_tradnl" altLang="en-US" sz="1350" b="1" dirty="0">
                <a:solidFill>
                  <a:srgbClr val="C00000"/>
                </a:solidFill>
              </a:rPr>
              <a:t>Paso 2</a:t>
            </a:r>
            <a:r>
              <a:rPr lang="es-ES_tradnl" altLang="en-US" sz="1350" dirty="0"/>
              <a:t>.</a:t>
            </a:r>
          </a:p>
          <a:p>
            <a:pPr marL="200025" algn="l"/>
            <a:r>
              <a:rPr lang="es-ES_tradnl" altLang="en-US" sz="1350" b="1" dirty="0">
                <a:solidFill>
                  <a:srgbClr val="C00000"/>
                </a:solidFill>
              </a:rPr>
              <a:t>No</a:t>
            </a:r>
            <a:r>
              <a:rPr lang="es-ES_tradnl" altLang="en-US" sz="1350" dirty="0"/>
              <a:t>.- El MLI no resulta aplicable.</a:t>
            </a:r>
          </a:p>
          <a:p>
            <a:pPr marL="200025" algn="l"/>
            <a:r>
              <a:rPr lang="es-ES_tradnl" altLang="en-US" sz="1350" b="1" dirty="0"/>
              <a:t>México</a:t>
            </a:r>
            <a:r>
              <a:rPr lang="es-ES_tradnl" altLang="en-US" sz="1350" dirty="0"/>
              <a:t>.- Los tratados bilaterales celebrados por México </a:t>
            </a:r>
            <a:r>
              <a:rPr lang="es-ES_tradnl" altLang="en-US" sz="1350" b="1" dirty="0"/>
              <a:t>NO </a:t>
            </a:r>
            <a:r>
              <a:rPr lang="es-ES_tradnl" altLang="en-US" sz="1350" dirty="0"/>
              <a:t>se verán modificados, en tanto la MLI no entre en vigor para México (2023).</a:t>
            </a:r>
          </a:p>
          <a:p>
            <a:pPr marL="200025" algn="l"/>
            <a:r>
              <a:rPr lang="es-ES_tradnl" altLang="en-US" sz="1350" b="1" dirty="0">
                <a:solidFill>
                  <a:schemeClr val="accent6">
                    <a:lumMod val="50000"/>
                  </a:schemeClr>
                </a:solidFill>
              </a:rPr>
              <a:t> </a:t>
            </a:r>
          </a:p>
          <a:p>
            <a:pPr marL="200025" algn="l"/>
            <a:r>
              <a:rPr lang="es-ES_tradnl" altLang="en-US" sz="1350" b="1" dirty="0">
                <a:solidFill>
                  <a:schemeClr val="accent6">
                    <a:lumMod val="50000"/>
                  </a:schemeClr>
                </a:solidFill>
              </a:rPr>
              <a:t>Ejemplo.- </a:t>
            </a:r>
            <a:r>
              <a:rPr lang="es-ES_tradnl" altLang="en-US" sz="1350" dirty="0">
                <a:solidFill>
                  <a:schemeClr val="accent6">
                    <a:lumMod val="50000"/>
                  </a:schemeClr>
                </a:solidFill>
              </a:rPr>
              <a:t>Los tratados bilaterales celebrados con </a:t>
            </a:r>
            <a:r>
              <a:rPr lang="es-ES_tradnl" altLang="en-US" sz="1350" b="1" dirty="0">
                <a:solidFill>
                  <a:schemeClr val="accent6">
                    <a:lumMod val="50000"/>
                  </a:schemeClr>
                </a:solidFill>
              </a:rPr>
              <a:t>Brasil</a:t>
            </a:r>
            <a:r>
              <a:rPr lang="es-ES_tradnl" altLang="en-US" sz="1350" dirty="0">
                <a:solidFill>
                  <a:schemeClr val="accent6">
                    <a:lumMod val="50000"/>
                  </a:schemeClr>
                </a:solidFill>
              </a:rPr>
              <a:t>,</a:t>
            </a:r>
            <a:r>
              <a:rPr lang="es-ES_tradnl" altLang="en-US" sz="1350" b="1" dirty="0">
                <a:solidFill>
                  <a:schemeClr val="accent6">
                    <a:lumMod val="50000"/>
                  </a:schemeClr>
                </a:solidFill>
              </a:rPr>
              <a:t> Ecuador</a:t>
            </a:r>
            <a:r>
              <a:rPr lang="es-ES_tradnl" altLang="en-US" sz="1350" dirty="0">
                <a:solidFill>
                  <a:schemeClr val="accent6">
                    <a:lumMod val="50000"/>
                  </a:schemeClr>
                </a:solidFill>
              </a:rPr>
              <a:t>, </a:t>
            </a:r>
            <a:r>
              <a:rPr lang="es-ES_tradnl" altLang="en-US" sz="1350" b="1" dirty="0">
                <a:solidFill>
                  <a:schemeClr val="accent6">
                    <a:lumMod val="50000"/>
                  </a:schemeClr>
                </a:solidFill>
              </a:rPr>
              <a:t>Guatemala </a:t>
            </a:r>
            <a:r>
              <a:rPr lang="es-ES_tradnl" altLang="en-US" sz="1350" dirty="0">
                <a:solidFill>
                  <a:schemeClr val="accent6">
                    <a:lumMod val="50000"/>
                  </a:schemeClr>
                </a:solidFill>
              </a:rPr>
              <a:t>(todavía no están vigentes), </a:t>
            </a:r>
            <a:r>
              <a:rPr lang="es-ES_tradnl" altLang="en-US" sz="1350" b="1" dirty="0">
                <a:solidFill>
                  <a:schemeClr val="accent6">
                    <a:lumMod val="50000"/>
                  </a:schemeClr>
                </a:solidFill>
              </a:rPr>
              <a:t>Filipinas</a:t>
            </a:r>
            <a:r>
              <a:rPr lang="es-ES_tradnl" altLang="en-US" sz="1350" dirty="0">
                <a:solidFill>
                  <a:schemeClr val="accent6">
                    <a:lumMod val="50000"/>
                  </a:schemeClr>
                </a:solidFill>
              </a:rPr>
              <a:t> y </a:t>
            </a:r>
            <a:r>
              <a:rPr lang="es-ES_tradnl" altLang="en-US" sz="1350" b="1" dirty="0">
                <a:solidFill>
                  <a:schemeClr val="accent6">
                    <a:lumMod val="50000"/>
                  </a:schemeClr>
                </a:solidFill>
              </a:rPr>
              <a:t>EUA</a:t>
            </a:r>
            <a:r>
              <a:rPr lang="es-ES_tradnl" altLang="en-US" sz="1350" dirty="0">
                <a:solidFill>
                  <a:schemeClr val="accent6">
                    <a:lumMod val="50000"/>
                  </a:schemeClr>
                </a:solidFill>
              </a:rPr>
              <a:t> no se verán afectados por la MLI, en razón de que dichos países no son parte de la MLI.</a:t>
            </a:r>
          </a:p>
          <a:p>
            <a:pPr marL="200025" algn="just"/>
            <a:endParaRPr lang="es-ES_tradnl" altLang="en-US" sz="1350" dirty="0">
              <a:solidFill>
                <a:schemeClr val="accent6">
                  <a:lumMod val="50000"/>
                </a:schemeClr>
              </a:solidFill>
            </a:endParaRPr>
          </a:p>
          <a:p>
            <a:pPr marL="200025" algn="just"/>
            <a:r>
              <a:rPr lang="es-ES_tradnl" altLang="en-US" sz="1350" b="1" dirty="0">
                <a:solidFill>
                  <a:schemeClr val="accent6">
                    <a:lumMod val="50000"/>
                  </a:schemeClr>
                </a:solidFill>
              </a:rPr>
              <a:t>Ejemplo 2</a:t>
            </a:r>
            <a:r>
              <a:rPr lang="es-ES_tradnl" altLang="en-US" sz="1350" dirty="0">
                <a:solidFill>
                  <a:schemeClr val="accent6">
                    <a:lumMod val="50000"/>
                  </a:schemeClr>
                </a:solidFill>
              </a:rPr>
              <a:t>.- Los tratados bilaterales con </a:t>
            </a:r>
            <a:r>
              <a:rPr lang="es-ES_tradnl" altLang="en-US" sz="1350" b="1" dirty="0">
                <a:solidFill>
                  <a:schemeClr val="accent6">
                    <a:lumMod val="50000"/>
                  </a:schemeClr>
                </a:solidFill>
              </a:rPr>
              <a:t>Argentina, Colombia</a:t>
            </a:r>
            <a:r>
              <a:rPr lang="es-ES_tradnl" altLang="en-US" sz="1350" dirty="0">
                <a:solidFill>
                  <a:schemeClr val="accent6">
                    <a:lumMod val="50000"/>
                  </a:schemeClr>
                </a:solidFill>
              </a:rPr>
              <a:t>, </a:t>
            </a:r>
            <a:r>
              <a:rPr lang="es-ES_tradnl" altLang="en-US" sz="1350" b="1" dirty="0">
                <a:solidFill>
                  <a:schemeClr val="accent6">
                    <a:lumMod val="50000"/>
                  </a:schemeClr>
                </a:solidFill>
              </a:rPr>
              <a:t>Italia</a:t>
            </a:r>
            <a:r>
              <a:rPr lang="es-ES_tradnl" altLang="en-US" sz="1350" dirty="0">
                <a:solidFill>
                  <a:schemeClr val="accent6">
                    <a:lumMod val="50000"/>
                  </a:schemeClr>
                </a:solidFill>
              </a:rPr>
              <a:t>, </a:t>
            </a:r>
            <a:r>
              <a:rPr lang="es-ES_tradnl" altLang="en-US" sz="1350" b="1" dirty="0">
                <a:solidFill>
                  <a:schemeClr val="accent6">
                    <a:lumMod val="50000"/>
                  </a:schemeClr>
                </a:solidFill>
              </a:rPr>
              <a:t>Jamaica</a:t>
            </a:r>
            <a:r>
              <a:rPr lang="es-ES_tradnl" altLang="en-US" sz="1350" dirty="0">
                <a:solidFill>
                  <a:schemeClr val="accent6">
                    <a:lumMod val="50000"/>
                  </a:schemeClr>
                </a:solidFill>
              </a:rPr>
              <a:t>, </a:t>
            </a:r>
            <a:r>
              <a:rPr lang="es-ES_tradnl" altLang="en-US" sz="1350" b="1" dirty="0">
                <a:solidFill>
                  <a:schemeClr val="accent6">
                    <a:lumMod val="50000"/>
                  </a:schemeClr>
                </a:solidFill>
              </a:rPr>
              <a:t>Kuwait</a:t>
            </a:r>
            <a:r>
              <a:rPr lang="es-ES_tradnl" altLang="en-US" sz="1350" dirty="0">
                <a:solidFill>
                  <a:schemeClr val="accent6">
                    <a:lumMod val="50000"/>
                  </a:schemeClr>
                </a:solidFill>
              </a:rPr>
              <a:t>, </a:t>
            </a:r>
            <a:r>
              <a:rPr lang="es-ES_tradnl" altLang="en-US" sz="1350" b="1" dirty="0">
                <a:solidFill>
                  <a:schemeClr val="accent6">
                    <a:lumMod val="50000"/>
                  </a:schemeClr>
                </a:solidFill>
              </a:rPr>
              <a:t>Perú </a:t>
            </a:r>
            <a:r>
              <a:rPr lang="es-ES_tradnl" altLang="en-US" sz="1350" dirty="0">
                <a:solidFill>
                  <a:schemeClr val="accent6">
                    <a:lumMod val="50000"/>
                  </a:schemeClr>
                </a:solidFill>
              </a:rPr>
              <a:t>y </a:t>
            </a:r>
            <a:r>
              <a:rPr lang="es-ES_tradnl" altLang="en-US" sz="1350" b="1" dirty="0">
                <a:solidFill>
                  <a:schemeClr val="accent6">
                    <a:lumMod val="50000"/>
                  </a:schemeClr>
                </a:solidFill>
              </a:rPr>
              <a:t>Turquía</a:t>
            </a:r>
            <a:r>
              <a:rPr lang="es-ES_tradnl" altLang="en-US" sz="1350" dirty="0">
                <a:solidFill>
                  <a:schemeClr val="accent6">
                    <a:lumMod val="50000"/>
                  </a:schemeClr>
                </a:solidFill>
              </a:rPr>
              <a:t>, todavía no entran en vigor, pero </a:t>
            </a:r>
            <a:r>
              <a:rPr lang="es-ES_tradnl" altLang="en-US" sz="1350" b="1" dirty="0">
                <a:solidFill>
                  <a:schemeClr val="accent6">
                    <a:lumMod val="50000"/>
                  </a:schemeClr>
                </a:solidFill>
              </a:rPr>
              <a:t>SÍ </a:t>
            </a:r>
            <a:r>
              <a:rPr lang="es-ES_tradnl" altLang="en-US" sz="1350" dirty="0">
                <a:solidFill>
                  <a:schemeClr val="accent6">
                    <a:lumMod val="50000"/>
                  </a:schemeClr>
                </a:solidFill>
              </a:rPr>
              <a:t>se verán afectados por la MLI en el futuro. Está pendiente de depósito su instrumento de ratificación, aceptación o aprobación ante la OCDE.</a:t>
            </a:r>
          </a:p>
          <a:p>
            <a:pPr marL="200025" algn="l"/>
            <a:endParaRPr lang="es-ES_tradnl" altLang="en-US" sz="1350" dirty="0">
              <a:solidFill>
                <a:schemeClr val="accent6">
                  <a:lumMod val="50000"/>
                </a:schemeClr>
              </a:solidFill>
            </a:endParaRPr>
          </a:p>
          <a:p>
            <a:pPr marL="200025" algn="l"/>
            <a:endParaRPr lang="es-ES_tradnl" altLang="en-US" sz="1350" b="1" dirty="0">
              <a:solidFill>
                <a:schemeClr val="accent6">
                  <a:lumMod val="50000"/>
                </a:schemeClr>
              </a:solidFill>
            </a:endParaRPr>
          </a:p>
          <a:p>
            <a:pPr marL="757238" lvl="1" indent="-214313">
              <a:buFont typeface="Arial" panose="020B0604020202020204" pitchFamily="34" charset="0"/>
              <a:buChar char="•"/>
            </a:pPr>
            <a:endParaRPr lang="es-ES_tradnl" altLang="en-US" sz="100" b="1" dirty="0">
              <a:solidFill>
                <a:schemeClr val="accent6">
                  <a:lumMod val="50000"/>
                </a:schemeClr>
              </a:solidFill>
            </a:endParaRPr>
          </a:p>
          <a:p>
            <a:pPr marL="757238" lvl="1" indent="-214313">
              <a:buFont typeface="Arial" panose="020B0604020202020204" pitchFamily="34" charset="0"/>
              <a:buChar char="•"/>
            </a:pPr>
            <a:endParaRPr lang="es-ES_tradnl" altLang="en-US" sz="100" b="1" dirty="0">
              <a:solidFill>
                <a:schemeClr val="accent6">
                  <a:lumMod val="50000"/>
                </a:schemeClr>
              </a:solidFill>
            </a:endParaRPr>
          </a:p>
          <a:p>
            <a:pPr marL="757238" lvl="1" indent="-214313">
              <a:buFont typeface="Arial" panose="020B0604020202020204" pitchFamily="34" charset="0"/>
              <a:buChar char="•"/>
            </a:pPr>
            <a:r>
              <a:rPr lang="es-ES_tradnl" altLang="en-US" sz="100" b="1" dirty="0" err="1">
                <a:solidFill>
                  <a:schemeClr val="accent6">
                    <a:lumMod val="50000"/>
                  </a:schemeClr>
                </a:solidFill>
              </a:rPr>
              <a:t>mmmm</a:t>
            </a:r>
            <a:endParaRPr lang="es-ES_tradnl" altLang="en-US" sz="100" dirty="0">
              <a:solidFill>
                <a:srgbClr val="000066"/>
              </a:solidFill>
            </a:endParaRPr>
          </a:p>
        </p:txBody>
      </p:sp>
      <p:pic>
        <p:nvPicPr>
          <p:cNvPr id="2" name="Picture 1">
            <a:extLst>
              <a:ext uri="{FF2B5EF4-FFF2-40B4-BE49-F238E27FC236}">
                <a16:creationId xmlns:a16="http://schemas.microsoft.com/office/drawing/2014/main" id="{75CE277B-8EA8-A38C-0780-F6DAD264410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t="20389" r="1401" b="1"/>
          <a:stretch/>
        </p:blipFill>
        <p:spPr bwMode="auto">
          <a:xfrm>
            <a:off x="0" y="857250"/>
            <a:ext cx="2296633" cy="53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F6F25668-1A3D-9F90-BFAB-0573502BE6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1498" y="921605"/>
            <a:ext cx="813390" cy="453062"/>
          </a:xfrm>
          <a:prstGeom prst="rect">
            <a:avLst/>
          </a:prstGeom>
        </p:spPr>
      </p:pic>
      <p:sp>
        <p:nvSpPr>
          <p:cNvPr id="4" name="CuadroTexto 8">
            <a:extLst>
              <a:ext uri="{FF2B5EF4-FFF2-40B4-BE49-F238E27FC236}">
                <a16:creationId xmlns:a16="http://schemas.microsoft.com/office/drawing/2014/main" id="{7F7DF9C6-B6F5-58B9-3A9C-7E10E657E587}"/>
              </a:ext>
            </a:extLst>
          </p:cNvPr>
          <p:cNvSpPr txBox="1"/>
          <p:nvPr/>
        </p:nvSpPr>
        <p:spPr>
          <a:xfrm>
            <a:off x="7587949" y="5590147"/>
            <a:ext cx="1252266" cy="300082"/>
          </a:xfrm>
          <a:prstGeom prst="rect">
            <a:avLst/>
          </a:prstGeom>
          <a:noFill/>
        </p:spPr>
        <p:txBody>
          <a:bodyPr wrap="none" rtlCol="0">
            <a:spAutoFit/>
          </a:bodyPr>
          <a:lstStyle/>
          <a:p>
            <a:r>
              <a:rPr lang="es-MX" sz="1350" dirty="0"/>
              <a:t>Mauricio Bravo</a:t>
            </a:r>
          </a:p>
        </p:txBody>
      </p:sp>
    </p:spTree>
    <p:extLst>
      <p:ext uri="{BB962C8B-B14F-4D97-AF65-F5344CB8AC3E}">
        <p14:creationId xmlns:p14="http://schemas.microsoft.com/office/powerpoint/2010/main" val="2624756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6D012196-B31D-4322-A2C7-8BB01A652F23}"/>
              </a:ext>
            </a:extLst>
          </p:cNvPr>
          <p:cNvSpPr txBox="1"/>
          <p:nvPr/>
        </p:nvSpPr>
        <p:spPr>
          <a:xfrm flipH="1">
            <a:off x="444793" y="1725022"/>
            <a:ext cx="6131231" cy="507831"/>
          </a:xfrm>
          <a:prstGeom prst="rect">
            <a:avLst/>
          </a:prstGeom>
          <a:noFill/>
        </p:spPr>
        <p:txBody>
          <a:bodyPr wrap="square" rtlCol="0">
            <a:spAutoFit/>
          </a:bodyPr>
          <a:lstStyle/>
          <a:p>
            <a:r>
              <a:rPr lang="es-MX" sz="1350" b="1" dirty="0"/>
              <a:t>MULTILATERAL CONVENTION TO IMPLEMENT TAX TREATY RELATED MEASURES TO PREVENT BASE EROSION AND PROFIT SHIFTING (“MLI”)</a:t>
            </a:r>
          </a:p>
        </p:txBody>
      </p:sp>
      <p:sp>
        <p:nvSpPr>
          <p:cNvPr id="11" name="Rectangle 2">
            <a:extLst>
              <a:ext uri="{FF2B5EF4-FFF2-40B4-BE49-F238E27FC236}">
                <a16:creationId xmlns:a16="http://schemas.microsoft.com/office/drawing/2014/main" id="{0911F90B-2A23-9B46-A119-A97A9F471F17}"/>
              </a:ext>
            </a:extLst>
          </p:cNvPr>
          <p:cNvSpPr txBox="1">
            <a:spLocks noChangeArrowheads="1"/>
          </p:cNvSpPr>
          <p:nvPr/>
        </p:nvSpPr>
        <p:spPr>
          <a:xfrm>
            <a:off x="265262" y="2673587"/>
            <a:ext cx="8423694" cy="3196550"/>
          </a:xfrm>
          <a:prstGeom prst="rect">
            <a:avLst/>
          </a:prstGeom>
        </p:spPr>
        <p:txBody>
          <a:bodyPr vert="horz" lIns="68580" tIns="34290" rIns="68580" bIns="3429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00025" algn="l"/>
            <a:r>
              <a:rPr lang="es-ES_tradnl" altLang="en-US" sz="1350" b="1" dirty="0">
                <a:solidFill>
                  <a:srgbClr val="C00000"/>
                </a:solidFill>
              </a:rPr>
              <a:t>Paso 2.- Verificar si el tratado bilateral es cubierto por el MLI</a:t>
            </a:r>
          </a:p>
          <a:p>
            <a:pPr marL="200025" algn="l"/>
            <a:endParaRPr lang="es-ES_tradnl" altLang="en-US" sz="1350" b="1" dirty="0">
              <a:solidFill>
                <a:srgbClr val="C00000"/>
              </a:solidFill>
            </a:endParaRPr>
          </a:p>
          <a:p>
            <a:pPr marL="200025" algn="l"/>
            <a:r>
              <a:rPr lang="es-ES_tradnl" altLang="en-US" sz="1350" b="1" dirty="0"/>
              <a:t>(i) </a:t>
            </a:r>
            <a:r>
              <a:rPr lang="es-ES_tradnl" altLang="en-US" sz="1350" dirty="0"/>
              <a:t>Ambos Estados Contratantes debieron haber listado el tratado bilateral respectivo en su posición MLI, como un tratado cubierto por el MLI. </a:t>
            </a:r>
          </a:p>
          <a:p>
            <a:pPr marL="200025" algn="l"/>
            <a:r>
              <a:rPr lang="es-ES_tradnl" altLang="en-US" sz="1350" b="1" dirty="0">
                <a:solidFill>
                  <a:schemeClr val="accent6">
                    <a:lumMod val="50000"/>
                  </a:schemeClr>
                </a:solidFill>
              </a:rPr>
              <a:t> </a:t>
            </a:r>
            <a:r>
              <a:rPr lang="es-ES_tradnl" altLang="en-US" sz="1350" b="1" dirty="0">
                <a:solidFill>
                  <a:schemeClr val="accent6"/>
                </a:solidFill>
              </a:rPr>
              <a:t>Sí</a:t>
            </a:r>
            <a:r>
              <a:rPr lang="es-ES_tradnl" altLang="en-US" sz="1350" dirty="0"/>
              <a:t>.- Se procede al inciso </a:t>
            </a:r>
            <a:r>
              <a:rPr lang="es-ES_tradnl" altLang="en-US" sz="1350" b="1" dirty="0"/>
              <a:t>(ii)</a:t>
            </a:r>
          </a:p>
          <a:p>
            <a:pPr marL="200025" algn="l"/>
            <a:r>
              <a:rPr lang="es-ES_tradnl" altLang="en-US" sz="1350" b="1" dirty="0">
                <a:solidFill>
                  <a:srgbClr val="C00000"/>
                </a:solidFill>
              </a:rPr>
              <a:t>No</a:t>
            </a:r>
            <a:r>
              <a:rPr lang="es-ES_tradnl" altLang="en-US" sz="1350" dirty="0"/>
              <a:t>.- El MLI no resulta aplicable.</a:t>
            </a:r>
          </a:p>
          <a:p>
            <a:pPr marL="200025" algn="l"/>
            <a:r>
              <a:rPr lang="es-ES_tradnl" altLang="en-US" sz="1350" b="1" dirty="0"/>
              <a:t>México</a:t>
            </a:r>
            <a:r>
              <a:rPr lang="es-ES_tradnl" altLang="en-US" sz="1350" dirty="0"/>
              <a:t>.- Países listados (</a:t>
            </a:r>
            <a:r>
              <a:rPr lang="es-ES_tradnl" altLang="en-US" sz="1350" b="1" dirty="0"/>
              <a:t>61</a:t>
            </a:r>
            <a:r>
              <a:rPr lang="es-ES_tradnl" altLang="en-US" sz="1350" dirty="0"/>
              <a:t>).</a:t>
            </a:r>
          </a:p>
          <a:p>
            <a:pPr marL="200025" algn="l"/>
            <a:r>
              <a:rPr lang="es-ES_tradnl" altLang="en-US" sz="1350" b="1" dirty="0">
                <a:solidFill>
                  <a:schemeClr val="accent6">
                    <a:lumMod val="50000"/>
                  </a:schemeClr>
                </a:solidFill>
              </a:rPr>
              <a:t> </a:t>
            </a:r>
          </a:p>
          <a:p>
            <a:pPr marL="200025" algn="l"/>
            <a:r>
              <a:rPr lang="es-ES_tradnl" altLang="en-US" sz="1350" b="1" dirty="0">
                <a:solidFill>
                  <a:schemeClr val="accent6">
                    <a:lumMod val="50000"/>
                  </a:schemeClr>
                </a:solidFill>
              </a:rPr>
              <a:t>Ejemplo 1.- </a:t>
            </a:r>
            <a:r>
              <a:rPr lang="es-ES_tradnl" altLang="en-US" sz="1350" dirty="0">
                <a:solidFill>
                  <a:schemeClr val="accent6">
                    <a:lumMod val="50000"/>
                  </a:schemeClr>
                </a:solidFill>
              </a:rPr>
              <a:t>Alemania listó inicialmente el tratado bilateral con México como un tratado cubierto; sin embargo, fue eliminado en su instrumento de ratificación, por lo que no resultará aplicable la MLI. </a:t>
            </a:r>
          </a:p>
          <a:p>
            <a:pPr marL="200025" algn="l"/>
            <a:endParaRPr lang="es-ES_tradnl" altLang="en-US" sz="1350" dirty="0">
              <a:solidFill>
                <a:schemeClr val="accent6">
                  <a:lumMod val="50000"/>
                </a:schemeClr>
              </a:solidFill>
            </a:endParaRPr>
          </a:p>
          <a:p>
            <a:pPr marL="200025" algn="l"/>
            <a:r>
              <a:rPr lang="es-ES_tradnl" altLang="en-US" sz="1350" b="1" dirty="0">
                <a:solidFill>
                  <a:schemeClr val="accent6">
                    <a:lumMod val="50000"/>
                  </a:schemeClr>
                </a:solidFill>
              </a:rPr>
              <a:t>Ejemplo 2.- </a:t>
            </a:r>
            <a:r>
              <a:rPr lang="es-ES_tradnl" altLang="en-US" sz="1350" dirty="0">
                <a:solidFill>
                  <a:schemeClr val="accent6">
                    <a:lumMod val="50000"/>
                  </a:schemeClr>
                </a:solidFill>
              </a:rPr>
              <a:t>Suiza no listó inicialmente el tratado bilateral con México como un tratado cubierto; sin embargo, lo incluyó en su instrumento de ratificación, por lo que la MLI sí resultará aplicable a este tratado.</a:t>
            </a:r>
          </a:p>
          <a:p>
            <a:pPr marL="200025" algn="l"/>
            <a:endParaRPr lang="es-ES_tradnl" altLang="en-US" sz="1350" dirty="0">
              <a:solidFill>
                <a:schemeClr val="accent6">
                  <a:lumMod val="50000"/>
                </a:schemeClr>
              </a:solidFill>
            </a:endParaRPr>
          </a:p>
          <a:p>
            <a:pPr marL="200025" algn="l"/>
            <a:r>
              <a:rPr lang="es-ES_tradnl" altLang="en-US" sz="1350" b="1" dirty="0"/>
              <a:t>(ii) </a:t>
            </a:r>
            <a:r>
              <a:rPr lang="es-ES_tradnl" altLang="en-US" sz="1350" dirty="0"/>
              <a:t>Asimismo, el tratado bilateral respectivo debe estar en vigor. </a:t>
            </a:r>
          </a:p>
          <a:p>
            <a:pPr marL="200025" algn="l"/>
            <a:r>
              <a:rPr lang="es-ES_tradnl" altLang="en-US" sz="1350" b="1" dirty="0">
                <a:solidFill>
                  <a:schemeClr val="accent6"/>
                </a:solidFill>
              </a:rPr>
              <a:t>Sí</a:t>
            </a:r>
            <a:r>
              <a:rPr lang="es-ES_tradnl" altLang="en-US" sz="1350" dirty="0"/>
              <a:t>.- Se procede al </a:t>
            </a:r>
            <a:r>
              <a:rPr lang="es-ES_tradnl" altLang="en-US" sz="1350" b="1" dirty="0">
                <a:solidFill>
                  <a:srgbClr val="C00000"/>
                </a:solidFill>
              </a:rPr>
              <a:t>Paso 3</a:t>
            </a:r>
            <a:r>
              <a:rPr lang="es-ES_tradnl" altLang="en-US" sz="1350" dirty="0"/>
              <a:t>.</a:t>
            </a:r>
            <a:endParaRPr lang="es-ES_tradnl" altLang="en-US" sz="1350" b="1" dirty="0"/>
          </a:p>
          <a:p>
            <a:pPr marL="200025" algn="l"/>
            <a:r>
              <a:rPr lang="es-ES_tradnl" altLang="en-US" sz="1350" b="1" dirty="0">
                <a:solidFill>
                  <a:srgbClr val="C00000"/>
                </a:solidFill>
              </a:rPr>
              <a:t>No</a:t>
            </a:r>
            <a:r>
              <a:rPr lang="es-ES_tradnl" altLang="en-US" sz="1350" dirty="0"/>
              <a:t>.- El tratado bilateral será un tratado cubierto, pero con posterioridad a su entrada en vigor. </a:t>
            </a:r>
            <a:endParaRPr lang="es-ES_tradnl" altLang="en-US" sz="1350" dirty="0">
              <a:solidFill>
                <a:schemeClr val="accent6">
                  <a:lumMod val="50000"/>
                </a:schemeClr>
              </a:solidFill>
            </a:endParaRPr>
          </a:p>
          <a:p>
            <a:pPr marL="200025" algn="l"/>
            <a:endParaRPr lang="es-ES_tradnl" altLang="en-US" sz="1350" b="1" dirty="0">
              <a:solidFill>
                <a:schemeClr val="accent6">
                  <a:lumMod val="50000"/>
                </a:schemeClr>
              </a:solidFill>
            </a:endParaRPr>
          </a:p>
          <a:p>
            <a:pPr marL="200025" algn="l"/>
            <a:endParaRPr lang="es-ES_tradnl" altLang="en-US" sz="1350" b="1" dirty="0">
              <a:solidFill>
                <a:schemeClr val="accent6">
                  <a:lumMod val="50000"/>
                </a:schemeClr>
              </a:solidFill>
            </a:endParaRPr>
          </a:p>
          <a:p>
            <a:pPr marL="757238" lvl="1" indent="-214313">
              <a:buFont typeface="Arial" panose="020B0604020202020204" pitchFamily="34" charset="0"/>
              <a:buChar char="•"/>
            </a:pPr>
            <a:endParaRPr lang="es-ES_tradnl" altLang="en-US" sz="100" b="1" dirty="0">
              <a:solidFill>
                <a:schemeClr val="accent6">
                  <a:lumMod val="50000"/>
                </a:schemeClr>
              </a:solidFill>
            </a:endParaRPr>
          </a:p>
          <a:p>
            <a:pPr marL="757238" lvl="1" indent="-214313">
              <a:buFont typeface="Arial" panose="020B0604020202020204" pitchFamily="34" charset="0"/>
              <a:buChar char="•"/>
            </a:pPr>
            <a:endParaRPr lang="es-ES_tradnl" altLang="en-US" sz="100" b="1" dirty="0">
              <a:solidFill>
                <a:schemeClr val="accent6">
                  <a:lumMod val="50000"/>
                </a:schemeClr>
              </a:solidFill>
            </a:endParaRPr>
          </a:p>
          <a:p>
            <a:pPr marL="757238" lvl="1" indent="-214313">
              <a:buFont typeface="Arial" panose="020B0604020202020204" pitchFamily="34" charset="0"/>
              <a:buChar char="•"/>
            </a:pPr>
            <a:r>
              <a:rPr lang="es-ES_tradnl" altLang="en-US" sz="100" b="1" dirty="0" err="1">
                <a:solidFill>
                  <a:schemeClr val="accent6">
                    <a:lumMod val="50000"/>
                  </a:schemeClr>
                </a:solidFill>
              </a:rPr>
              <a:t>mmmm</a:t>
            </a:r>
            <a:endParaRPr lang="es-ES_tradnl" altLang="en-US" sz="100" dirty="0">
              <a:solidFill>
                <a:srgbClr val="000066"/>
              </a:solidFill>
            </a:endParaRPr>
          </a:p>
        </p:txBody>
      </p:sp>
      <p:pic>
        <p:nvPicPr>
          <p:cNvPr id="2" name="Picture 1">
            <a:extLst>
              <a:ext uri="{FF2B5EF4-FFF2-40B4-BE49-F238E27FC236}">
                <a16:creationId xmlns:a16="http://schemas.microsoft.com/office/drawing/2014/main" id="{A0BB77D1-2DEB-C0BA-06DE-72F5886E7A9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t="20389" r="1401" b="1"/>
          <a:stretch/>
        </p:blipFill>
        <p:spPr bwMode="auto">
          <a:xfrm>
            <a:off x="0" y="857250"/>
            <a:ext cx="2296633" cy="53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05D18272-E51E-1569-28B2-C953ECD11FA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1498" y="921605"/>
            <a:ext cx="813390" cy="453062"/>
          </a:xfrm>
          <a:prstGeom prst="rect">
            <a:avLst/>
          </a:prstGeom>
        </p:spPr>
      </p:pic>
      <p:sp>
        <p:nvSpPr>
          <p:cNvPr id="4" name="CuadroTexto 8">
            <a:extLst>
              <a:ext uri="{FF2B5EF4-FFF2-40B4-BE49-F238E27FC236}">
                <a16:creationId xmlns:a16="http://schemas.microsoft.com/office/drawing/2014/main" id="{73178F14-3F64-1D5E-1F34-C2F6D573315D}"/>
              </a:ext>
            </a:extLst>
          </p:cNvPr>
          <p:cNvSpPr txBox="1"/>
          <p:nvPr/>
        </p:nvSpPr>
        <p:spPr>
          <a:xfrm>
            <a:off x="7587949" y="5590147"/>
            <a:ext cx="1252266" cy="300082"/>
          </a:xfrm>
          <a:prstGeom prst="rect">
            <a:avLst/>
          </a:prstGeom>
          <a:noFill/>
        </p:spPr>
        <p:txBody>
          <a:bodyPr wrap="none" rtlCol="0">
            <a:spAutoFit/>
          </a:bodyPr>
          <a:lstStyle/>
          <a:p>
            <a:r>
              <a:rPr lang="es-MX" sz="1350" dirty="0"/>
              <a:t>Mauricio Bravo</a:t>
            </a:r>
          </a:p>
        </p:txBody>
      </p:sp>
    </p:spTree>
    <p:extLst>
      <p:ext uri="{BB962C8B-B14F-4D97-AF65-F5344CB8AC3E}">
        <p14:creationId xmlns:p14="http://schemas.microsoft.com/office/powerpoint/2010/main" val="21928360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6D012196-B31D-4322-A2C7-8BB01A652F23}"/>
              </a:ext>
            </a:extLst>
          </p:cNvPr>
          <p:cNvSpPr txBox="1"/>
          <p:nvPr/>
        </p:nvSpPr>
        <p:spPr>
          <a:xfrm flipH="1">
            <a:off x="444793" y="1967396"/>
            <a:ext cx="6131231" cy="507831"/>
          </a:xfrm>
          <a:prstGeom prst="rect">
            <a:avLst/>
          </a:prstGeom>
          <a:noFill/>
        </p:spPr>
        <p:txBody>
          <a:bodyPr wrap="square" rtlCol="0">
            <a:spAutoFit/>
          </a:bodyPr>
          <a:lstStyle/>
          <a:p>
            <a:r>
              <a:rPr lang="es-MX" sz="1350" b="1" dirty="0"/>
              <a:t>MULTILATERAL CONVENTION TO IMPLEMENT TAX TREATY RELATED MEASURES TO PREVENT BASE EROSION AND PROFIT SHIFTING (“MLI”)</a:t>
            </a:r>
          </a:p>
        </p:txBody>
      </p:sp>
      <p:sp>
        <p:nvSpPr>
          <p:cNvPr id="11" name="Rectangle 2">
            <a:extLst>
              <a:ext uri="{FF2B5EF4-FFF2-40B4-BE49-F238E27FC236}">
                <a16:creationId xmlns:a16="http://schemas.microsoft.com/office/drawing/2014/main" id="{0911F90B-2A23-9B46-A119-A97A9F471F17}"/>
              </a:ext>
            </a:extLst>
          </p:cNvPr>
          <p:cNvSpPr txBox="1">
            <a:spLocks noChangeArrowheads="1"/>
          </p:cNvSpPr>
          <p:nvPr/>
        </p:nvSpPr>
        <p:spPr>
          <a:xfrm>
            <a:off x="244499" y="2778585"/>
            <a:ext cx="8423694" cy="1660288"/>
          </a:xfrm>
          <a:prstGeom prst="rect">
            <a:avLst/>
          </a:prstGeom>
        </p:spPr>
        <p:txBody>
          <a:bodyPr vert="horz" lIns="68580" tIns="34290" rIns="68580" bIns="3429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00025" algn="l"/>
            <a:r>
              <a:rPr lang="es-ES_tradnl" altLang="en-US" sz="1350" b="1" dirty="0">
                <a:solidFill>
                  <a:srgbClr val="C00000"/>
                </a:solidFill>
              </a:rPr>
              <a:t>Paso 3.- Verificar si las disposiciones de la MLI resultan aplicables.</a:t>
            </a:r>
          </a:p>
          <a:p>
            <a:pPr marL="200025" algn="l"/>
            <a:endParaRPr lang="es-ES_tradnl" altLang="en-US" sz="1350" b="1" dirty="0">
              <a:solidFill>
                <a:srgbClr val="C00000"/>
              </a:solidFill>
            </a:endParaRPr>
          </a:p>
          <a:p>
            <a:pPr marL="414338" indent="-214313" algn="l">
              <a:buFont typeface="Arial" panose="020B0604020202020204" pitchFamily="34" charset="0"/>
              <a:buChar char="•"/>
            </a:pPr>
            <a:r>
              <a:rPr lang="es-ES_tradnl" altLang="en-US" sz="1350" b="1" dirty="0"/>
              <a:t>Reservas.- </a:t>
            </a:r>
            <a:r>
              <a:rPr lang="es-ES_tradnl" altLang="en-US" sz="1350" dirty="0"/>
              <a:t>Si</a:t>
            </a:r>
            <a:r>
              <a:rPr lang="es-ES_tradnl" altLang="en-US" sz="1350" b="1" dirty="0"/>
              <a:t> </a:t>
            </a:r>
            <a:r>
              <a:rPr lang="es-ES_tradnl" altLang="en-US" sz="1350" dirty="0"/>
              <a:t>un Estado Contratante hizo una </a:t>
            </a:r>
            <a:r>
              <a:rPr lang="es-ES_tradnl" altLang="en-US" sz="1350" b="1" dirty="0">
                <a:solidFill>
                  <a:srgbClr val="0070C0"/>
                </a:solidFill>
              </a:rPr>
              <a:t>reserva a la aplicación </a:t>
            </a:r>
            <a:r>
              <a:rPr lang="es-ES_tradnl" altLang="en-US" sz="1350" dirty="0"/>
              <a:t>de una disposición del MLI, dicha disposición no aplica y no modifica el tratado bilateral respectivo.</a:t>
            </a:r>
          </a:p>
          <a:p>
            <a:pPr marL="414338" indent="-214313" algn="l">
              <a:buFont typeface="Arial" panose="020B0604020202020204" pitchFamily="34" charset="0"/>
              <a:buChar char="•"/>
            </a:pPr>
            <a:endParaRPr lang="es-ES_tradnl" altLang="en-US" sz="1350" b="1" dirty="0"/>
          </a:p>
          <a:p>
            <a:pPr marL="414338" indent="-214313" algn="l">
              <a:buFont typeface="Arial" panose="020B0604020202020204" pitchFamily="34" charset="0"/>
              <a:buChar char="•"/>
            </a:pPr>
            <a:r>
              <a:rPr lang="es-ES_tradnl" altLang="en-US" sz="1350" b="1" dirty="0"/>
              <a:t>Disposiciones opcionales.- </a:t>
            </a:r>
            <a:r>
              <a:rPr lang="es-ES_tradnl" altLang="en-US" sz="1350" dirty="0"/>
              <a:t>Si un Estado Contratante </a:t>
            </a:r>
            <a:r>
              <a:rPr lang="es-ES_tradnl" altLang="en-US" sz="1350" b="1" dirty="0">
                <a:solidFill>
                  <a:srgbClr val="0070C0"/>
                </a:solidFill>
              </a:rPr>
              <a:t>no eligió aplicar una de las disposiciones opcionales</a:t>
            </a:r>
            <a:r>
              <a:rPr lang="es-ES_tradnl" altLang="en-US" sz="1350" dirty="0"/>
              <a:t>, dicha disposición no aplica.</a:t>
            </a:r>
            <a:endParaRPr lang="es-ES_tradnl" altLang="en-US" sz="1350" dirty="0">
              <a:solidFill>
                <a:schemeClr val="accent6">
                  <a:lumMod val="50000"/>
                </a:schemeClr>
              </a:solidFill>
            </a:endParaRPr>
          </a:p>
          <a:p>
            <a:pPr marL="200025" algn="l"/>
            <a:endParaRPr lang="es-ES_tradnl" altLang="en-US" sz="1350" b="1" dirty="0">
              <a:solidFill>
                <a:schemeClr val="accent6">
                  <a:lumMod val="50000"/>
                </a:schemeClr>
              </a:solidFill>
            </a:endParaRPr>
          </a:p>
          <a:p>
            <a:pPr marL="757238" lvl="1" indent="-214313">
              <a:buFont typeface="Arial" panose="020B0604020202020204" pitchFamily="34" charset="0"/>
              <a:buChar char="•"/>
            </a:pPr>
            <a:endParaRPr lang="es-ES_tradnl" altLang="en-US" sz="100" b="1" dirty="0">
              <a:solidFill>
                <a:schemeClr val="accent6">
                  <a:lumMod val="50000"/>
                </a:schemeClr>
              </a:solidFill>
            </a:endParaRPr>
          </a:p>
          <a:p>
            <a:pPr marL="757238" lvl="1" indent="-214313">
              <a:buFont typeface="Arial" panose="020B0604020202020204" pitchFamily="34" charset="0"/>
              <a:buChar char="•"/>
            </a:pPr>
            <a:endParaRPr lang="es-ES_tradnl" altLang="en-US" sz="100" b="1" dirty="0">
              <a:solidFill>
                <a:schemeClr val="accent6">
                  <a:lumMod val="50000"/>
                </a:schemeClr>
              </a:solidFill>
            </a:endParaRPr>
          </a:p>
          <a:p>
            <a:pPr marL="757238" lvl="1" indent="-214313">
              <a:buFont typeface="Arial" panose="020B0604020202020204" pitchFamily="34" charset="0"/>
              <a:buChar char="•"/>
            </a:pPr>
            <a:r>
              <a:rPr lang="es-ES_tradnl" altLang="en-US" sz="100" b="1" dirty="0" err="1">
                <a:solidFill>
                  <a:schemeClr val="accent6">
                    <a:lumMod val="50000"/>
                  </a:schemeClr>
                </a:solidFill>
              </a:rPr>
              <a:t>mmmm</a:t>
            </a:r>
            <a:endParaRPr lang="es-ES_tradnl" altLang="en-US" sz="100" dirty="0">
              <a:solidFill>
                <a:srgbClr val="000066"/>
              </a:solidFill>
            </a:endParaRPr>
          </a:p>
        </p:txBody>
      </p:sp>
      <p:pic>
        <p:nvPicPr>
          <p:cNvPr id="2" name="Picture 1">
            <a:extLst>
              <a:ext uri="{FF2B5EF4-FFF2-40B4-BE49-F238E27FC236}">
                <a16:creationId xmlns:a16="http://schemas.microsoft.com/office/drawing/2014/main" id="{FF8CF19E-179F-CD87-F359-9DF1113497B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t="20389" r="1401" b="1"/>
          <a:stretch/>
        </p:blipFill>
        <p:spPr bwMode="auto">
          <a:xfrm>
            <a:off x="0" y="857250"/>
            <a:ext cx="2296633" cy="53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3AD8CAAC-5DC4-B8F0-652B-71BF4656A2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1498" y="921605"/>
            <a:ext cx="813390" cy="453062"/>
          </a:xfrm>
          <a:prstGeom prst="rect">
            <a:avLst/>
          </a:prstGeom>
        </p:spPr>
      </p:pic>
      <p:sp>
        <p:nvSpPr>
          <p:cNvPr id="4" name="CuadroTexto 8">
            <a:extLst>
              <a:ext uri="{FF2B5EF4-FFF2-40B4-BE49-F238E27FC236}">
                <a16:creationId xmlns:a16="http://schemas.microsoft.com/office/drawing/2014/main" id="{35A98145-71AD-1C38-538E-BD7A8FDED709}"/>
              </a:ext>
            </a:extLst>
          </p:cNvPr>
          <p:cNvSpPr txBox="1"/>
          <p:nvPr/>
        </p:nvSpPr>
        <p:spPr>
          <a:xfrm>
            <a:off x="7587949" y="5590147"/>
            <a:ext cx="1252266" cy="300082"/>
          </a:xfrm>
          <a:prstGeom prst="rect">
            <a:avLst/>
          </a:prstGeom>
          <a:noFill/>
        </p:spPr>
        <p:txBody>
          <a:bodyPr wrap="none" rtlCol="0">
            <a:spAutoFit/>
          </a:bodyPr>
          <a:lstStyle/>
          <a:p>
            <a:r>
              <a:rPr lang="es-MX" sz="1350" dirty="0"/>
              <a:t>Mauricio Bravo</a:t>
            </a:r>
          </a:p>
        </p:txBody>
      </p:sp>
    </p:spTree>
    <p:extLst>
      <p:ext uri="{BB962C8B-B14F-4D97-AF65-F5344CB8AC3E}">
        <p14:creationId xmlns:p14="http://schemas.microsoft.com/office/powerpoint/2010/main" val="35680442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6D012196-B31D-4322-A2C7-8BB01A652F23}"/>
              </a:ext>
            </a:extLst>
          </p:cNvPr>
          <p:cNvSpPr txBox="1"/>
          <p:nvPr/>
        </p:nvSpPr>
        <p:spPr>
          <a:xfrm flipH="1">
            <a:off x="444793" y="1725022"/>
            <a:ext cx="6131231" cy="507831"/>
          </a:xfrm>
          <a:prstGeom prst="rect">
            <a:avLst/>
          </a:prstGeom>
          <a:noFill/>
        </p:spPr>
        <p:txBody>
          <a:bodyPr wrap="square" rtlCol="0">
            <a:spAutoFit/>
          </a:bodyPr>
          <a:lstStyle/>
          <a:p>
            <a:r>
              <a:rPr lang="es-MX" sz="1350" b="1" dirty="0"/>
              <a:t>MULTILATERAL CONVENTION TO IMPLEMENT TAX TREATY RELATED MEASURES TO PREVENT BASE EROSION AND PROFIT SHIFTING (“MLI”)</a:t>
            </a:r>
          </a:p>
        </p:txBody>
      </p:sp>
      <p:sp>
        <p:nvSpPr>
          <p:cNvPr id="11" name="Rectangle 2">
            <a:extLst>
              <a:ext uri="{FF2B5EF4-FFF2-40B4-BE49-F238E27FC236}">
                <a16:creationId xmlns:a16="http://schemas.microsoft.com/office/drawing/2014/main" id="{0911F90B-2A23-9B46-A119-A97A9F471F17}"/>
              </a:ext>
            </a:extLst>
          </p:cNvPr>
          <p:cNvSpPr txBox="1">
            <a:spLocks noChangeArrowheads="1"/>
          </p:cNvSpPr>
          <p:nvPr/>
        </p:nvSpPr>
        <p:spPr>
          <a:xfrm>
            <a:off x="265262" y="1807319"/>
            <a:ext cx="8423694" cy="3785819"/>
          </a:xfrm>
          <a:prstGeom prst="rect">
            <a:avLst/>
          </a:prstGeom>
        </p:spPr>
        <p:txBody>
          <a:bodyPr vert="horz" lIns="68580" tIns="34290" rIns="68580" bIns="3429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00025" algn="l"/>
            <a:r>
              <a:rPr lang="es-ES_tradnl" altLang="en-US" sz="1350" b="1" dirty="0">
                <a:solidFill>
                  <a:srgbClr val="C00000"/>
                </a:solidFill>
              </a:rPr>
              <a:t>Paso 4.- Verificar las disposiciones que sí son modificadas por el MLI.</a:t>
            </a:r>
          </a:p>
          <a:p>
            <a:pPr marL="200025" algn="l"/>
            <a:endParaRPr lang="es-ES_tradnl" altLang="en-US" sz="1200" dirty="0"/>
          </a:p>
          <a:p>
            <a:pPr marL="414338" indent="-214313" algn="l">
              <a:buFont typeface="Arial" panose="020B0604020202020204" pitchFamily="34" charset="0"/>
              <a:buChar char="•"/>
            </a:pPr>
            <a:r>
              <a:rPr lang="es-ES_tradnl" altLang="en-US" sz="1200" dirty="0"/>
              <a:t>Notificación de las disposiciones que aplican “</a:t>
            </a:r>
            <a:r>
              <a:rPr lang="es-ES_tradnl" altLang="en-US" sz="1200" b="1" i="1" dirty="0"/>
              <a:t>in place of</a:t>
            </a:r>
            <a:r>
              <a:rPr lang="es-ES_tradnl" altLang="en-US" sz="1200" dirty="0"/>
              <a:t>”.- Si ambos Estados Contratantes notificaron la misma disposición existente en el tratado bilateral, dicha disposición es remplazada por la disposición del MLI. En caso de que un Estado Contratante haya notificado una disposición, pero el otro Estado no, o la haya notificado de manera distinta, se produce un “</a:t>
            </a:r>
            <a:r>
              <a:rPr lang="es-ES_tradnl" altLang="en-US" sz="1200" i="1" dirty="0" err="1"/>
              <a:t>notification</a:t>
            </a:r>
            <a:r>
              <a:rPr lang="es-ES_tradnl" altLang="en-US" sz="1200" i="1" dirty="0"/>
              <a:t> </a:t>
            </a:r>
            <a:r>
              <a:rPr lang="es-ES_tradnl" altLang="en-US" sz="1200" i="1" dirty="0" err="1"/>
              <a:t>mismatch</a:t>
            </a:r>
            <a:r>
              <a:rPr lang="es-ES_tradnl" altLang="en-US" sz="1200" dirty="0"/>
              <a:t>” y la MLI no resulta aplicable.</a:t>
            </a:r>
          </a:p>
          <a:p>
            <a:pPr marL="200025" algn="l"/>
            <a:r>
              <a:rPr lang="es-ES_tradnl" altLang="en-US" sz="1200" dirty="0"/>
              <a:t> </a:t>
            </a:r>
          </a:p>
          <a:p>
            <a:pPr marL="414338" indent="-214313" algn="l">
              <a:buFont typeface="Arial" panose="020B0604020202020204" pitchFamily="34" charset="0"/>
              <a:buChar char="•"/>
            </a:pPr>
            <a:r>
              <a:rPr lang="es-ES_tradnl" altLang="en-US" sz="1200" dirty="0"/>
              <a:t>Notificación de las disposiciones que aplican “</a:t>
            </a:r>
            <a:r>
              <a:rPr lang="es-ES_tradnl" altLang="en-US" sz="1200" b="1" i="1" dirty="0" err="1"/>
              <a:t>applies</a:t>
            </a:r>
            <a:r>
              <a:rPr lang="es-ES_tradnl" altLang="en-US" sz="1200" b="1" i="1" dirty="0"/>
              <a:t> to</a:t>
            </a:r>
            <a:r>
              <a:rPr lang="es-ES_tradnl" altLang="en-US" sz="1200" dirty="0"/>
              <a:t>” </a:t>
            </a:r>
            <a:r>
              <a:rPr lang="es-ES_tradnl" altLang="en-US" sz="1200" b="1" i="1" dirty="0" err="1"/>
              <a:t>or</a:t>
            </a:r>
            <a:r>
              <a:rPr lang="es-ES_tradnl" altLang="en-US" sz="1200" b="1" i="1" dirty="0"/>
              <a:t> </a:t>
            </a:r>
            <a:r>
              <a:rPr lang="es-ES_tradnl" altLang="en-US" sz="1200" dirty="0"/>
              <a:t>“</a:t>
            </a:r>
            <a:r>
              <a:rPr lang="es-ES_tradnl" altLang="en-US" sz="1200" b="1" i="1" dirty="0" err="1"/>
              <a:t>modifies</a:t>
            </a:r>
            <a:r>
              <a:rPr lang="es-ES_tradnl" altLang="en-US" sz="1200" dirty="0"/>
              <a:t>”.- Si ambos Estados Contratantes notificaron la misma disposición existente en el tratado bilateral, la disposición del MLI modifica la aplicación de la disposición del tratado bilateral, sin remplazarla. En caso de un “</a:t>
            </a:r>
            <a:r>
              <a:rPr lang="es-ES_tradnl" altLang="en-US" sz="1200" i="1" dirty="0" err="1"/>
              <a:t>notification</a:t>
            </a:r>
            <a:r>
              <a:rPr lang="es-ES_tradnl" altLang="en-US" sz="1200" i="1" dirty="0"/>
              <a:t> </a:t>
            </a:r>
            <a:r>
              <a:rPr lang="es-ES_tradnl" altLang="en-US" sz="1200" i="1" dirty="0" err="1"/>
              <a:t>mismatch</a:t>
            </a:r>
            <a:r>
              <a:rPr lang="es-ES_tradnl" altLang="en-US" sz="1200" dirty="0"/>
              <a:t>”, la MLI no resulta aplicable.</a:t>
            </a:r>
          </a:p>
          <a:p>
            <a:pPr marL="200025" algn="l"/>
            <a:r>
              <a:rPr lang="es-ES_tradnl" altLang="en-US" sz="1200" dirty="0"/>
              <a:t> </a:t>
            </a:r>
          </a:p>
          <a:p>
            <a:pPr marL="414338" indent="-214313" algn="l">
              <a:buFont typeface="Arial" panose="020B0604020202020204" pitchFamily="34" charset="0"/>
              <a:buChar char="•"/>
            </a:pPr>
            <a:r>
              <a:rPr lang="es-ES_tradnl" altLang="en-US" sz="1200" dirty="0"/>
              <a:t>Notificación de las disposiciones que aplican “</a:t>
            </a:r>
            <a:r>
              <a:rPr lang="es-ES_tradnl" altLang="en-US" sz="1200" b="1" i="1" dirty="0"/>
              <a:t>in </a:t>
            </a:r>
            <a:r>
              <a:rPr lang="es-ES_tradnl" altLang="en-US" sz="1200" b="1" i="1" dirty="0" err="1"/>
              <a:t>the</a:t>
            </a:r>
            <a:r>
              <a:rPr lang="es-ES_tradnl" altLang="en-US" sz="1200" b="1" i="1" dirty="0"/>
              <a:t> </a:t>
            </a:r>
            <a:r>
              <a:rPr lang="es-ES_tradnl" altLang="en-US" sz="1200" b="1" i="1" dirty="0" err="1"/>
              <a:t>absence</a:t>
            </a:r>
            <a:r>
              <a:rPr lang="es-ES_tradnl" altLang="en-US" sz="1200" b="1" i="1" dirty="0"/>
              <a:t> of</a:t>
            </a:r>
            <a:r>
              <a:rPr lang="es-ES_tradnl" altLang="en-US" sz="1200" dirty="0"/>
              <a:t>”.- Si ambos Estados Contratantes notificaron la ausencia de la disposición MLI, ésta es adicionada al tratado bilateral. En caso de un “</a:t>
            </a:r>
            <a:r>
              <a:rPr lang="es-ES_tradnl" altLang="en-US" sz="1200" i="1" dirty="0" err="1"/>
              <a:t>notification</a:t>
            </a:r>
            <a:r>
              <a:rPr lang="es-ES_tradnl" altLang="en-US" sz="1200" i="1" dirty="0"/>
              <a:t> </a:t>
            </a:r>
            <a:r>
              <a:rPr lang="es-ES_tradnl" altLang="en-US" sz="1200" i="1" dirty="0" err="1"/>
              <a:t>mismatch</a:t>
            </a:r>
            <a:r>
              <a:rPr lang="es-ES_tradnl" altLang="en-US" sz="1200" dirty="0"/>
              <a:t>”, la MLI no resulta aplicable.</a:t>
            </a:r>
          </a:p>
          <a:p>
            <a:pPr marL="200025" algn="l"/>
            <a:r>
              <a:rPr lang="es-ES_tradnl" altLang="en-US" sz="1200" dirty="0"/>
              <a:t> </a:t>
            </a:r>
          </a:p>
          <a:p>
            <a:pPr marL="414338" indent="-214313" algn="l">
              <a:buFont typeface="Arial" panose="020B0604020202020204" pitchFamily="34" charset="0"/>
              <a:buChar char="•"/>
            </a:pPr>
            <a:r>
              <a:rPr lang="es-ES_tradnl" altLang="en-US" sz="1200" dirty="0"/>
              <a:t>Notificación de las disposiciones que aplican “</a:t>
            </a:r>
            <a:r>
              <a:rPr lang="es-ES_tradnl" altLang="en-US" sz="1200" b="1" i="1" dirty="0"/>
              <a:t>in place of</a:t>
            </a:r>
            <a:r>
              <a:rPr lang="es-ES_tradnl" altLang="en-US" sz="1200" dirty="0"/>
              <a:t>” </a:t>
            </a:r>
            <a:r>
              <a:rPr lang="es-ES_tradnl" altLang="en-US" sz="1200" dirty="0" err="1"/>
              <a:t>or</a:t>
            </a:r>
            <a:r>
              <a:rPr lang="es-ES_tradnl" altLang="en-US" sz="1200" dirty="0"/>
              <a:t> “ </a:t>
            </a:r>
            <a:r>
              <a:rPr lang="es-ES_tradnl" altLang="en-US" sz="1200" b="1" i="1" dirty="0"/>
              <a:t>in </a:t>
            </a:r>
            <a:r>
              <a:rPr lang="es-ES_tradnl" altLang="en-US" sz="1200" b="1" i="1" dirty="0" err="1"/>
              <a:t>the</a:t>
            </a:r>
            <a:r>
              <a:rPr lang="es-ES_tradnl" altLang="en-US" sz="1200" b="1" i="1" dirty="0"/>
              <a:t> </a:t>
            </a:r>
            <a:r>
              <a:rPr lang="es-ES_tradnl" altLang="en-US" sz="1200" b="1" i="1" dirty="0" err="1"/>
              <a:t>absence</a:t>
            </a:r>
            <a:r>
              <a:rPr lang="es-ES_tradnl" altLang="en-US" sz="1200" b="1" i="1" dirty="0"/>
              <a:t> of</a:t>
            </a:r>
            <a:r>
              <a:rPr lang="es-ES_tradnl" altLang="en-US" sz="1200" dirty="0"/>
              <a:t>”.- Si ambos Estados Contratantes notificaron la misma disposición existente en el tratado bilateral, dicha disposición es remplazada por la disposición del MLI. En caso de un “</a:t>
            </a:r>
            <a:r>
              <a:rPr lang="es-ES_tradnl" altLang="en-US" sz="1200" dirty="0" err="1"/>
              <a:t>notification</a:t>
            </a:r>
            <a:r>
              <a:rPr lang="es-ES_tradnl" altLang="en-US" sz="1200" dirty="0"/>
              <a:t> </a:t>
            </a:r>
            <a:r>
              <a:rPr lang="es-ES_tradnl" altLang="en-US" sz="1200" dirty="0" err="1"/>
              <a:t>mismatch</a:t>
            </a:r>
            <a:r>
              <a:rPr lang="es-ES_tradnl" altLang="en-US" sz="1200" dirty="0"/>
              <a:t>”, la disposición del MLI aplica y sustituye la disposición del tratado bilateral, en lo que resulte incompatible. Si ningún Estado Contratante notifica la disposición, la disposición del MLI aplica y sustituye la disposición del tratado bilateral, en lo que resulte incompatible (i.e., la disposición del MLI es adicionada).</a:t>
            </a:r>
          </a:p>
        </p:txBody>
      </p:sp>
      <p:pic>
        <p:nvPicPr>
          <p:cNvPr id="2" name="Picture 1">
            <a:extLst>
              <a:ext uri="{FF2B5EF4-FFF2-40B4-BE49-F238E27FC236}">
                <a16:creationId xmlns:a16="http://schemas.microsoft.com/office/drawing/2014/main" id="{A59CD595-A191-A5B6-CA94-9E5FFA2787A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t="20389" r="1401" b="1"/>
          <a:stretch/>
        </p:blipFill>
        <p:spPr bwMode="auto">
          <a:xfrm>
            <a:off x="0" y="857250"/>
            <a:ext cx="2296633" cy="53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2DEA38BB-BBE2-DB3E-4CF9-9EC67339C9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1498" y="921605"/>
            <a:ext cx="813390" cy="453062"/>
          </a:xfrm>
          <a:prstGeom prst="rect">
            <a:avLst/>
          </a:prstGeom>
        </p:spPr>
      </p:pic>
      <p:sp>
        <p:nvSpPr>
          <p:cNvPr id="4" name="CuadroTexto 8">
            <a:extLst>
              <a:ext uri="{FF2B5EF4-FFF2-40B4-BE49-F238E27FC236}">
                <a16:creationId xmlns:a16="http://schemas.microsoft.com/office/drawing/2014/main" id="{E6005CD0-8B19-099A-E0D5-2F6F2B36F5EC}"/>
              </a:ext>
            </a:extLst>
          </p:cNvPr>
          <p:cNvSpPr txBox="1"/>
          <p:nvPr/>
        </p:nvSpPr>
        <p:spPr>
          <a:xfrm>
            <a:off x="7587949" y="5590147"/>
            <a:ext cx="1252266" cy="300082"/>
          </a:xfrm>
          <a:prstGeom prst="rect">
            <a:avLst/>
          </a:prstGeom>
          <a:noFill/>
        </p:spPr>
        <p:txBody>
          <a:bodyPr wrap="none" rtlCol="0">
            <a:spAutoFit/>
          </a:bodyPr>
          <a:lstStyle/>
          <a:p>
            <a:r>
              <a:rPr lang="es-MX" sz="1350" dirty="0"/>
              <a:t>Mauricio Bravo</a:t>
            </a:r>
          </a:p>
        </p:txBody>
      </p:sp>
    </p:spTree>
    <p:extLst>
      <p:ext uri="{BB962C8B-B14F-4D97-AF65-F5344CB8AC3E}">
        <p14:creationId xmlns:p14="http://schemas.microsoft.com/office/powerpoint/2010/main" val="2906717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6D012196-B31D-4322-A2C7-8BB01A652F23}"/>
              </a:ext>
            </a:extLst>
          </p:cNvPr>
          <p:cNvSpPr txBox="1"/>
          <p:nvPr/>
        </p:nvSpPr>
        <p:spPr>
          <a:xfrm flipH="1">
            <a:off x="444793" y="1967396"/>
            <a:ext cx="6131231" cy="507831"/>
          </a:xfrm>
          <a:prstGeom prst="rect">
            <a:avLst/>
          </a:prstGeom>
          <a:noFill/>
        </p:spPr>
        <p:txBody>
          <a:bodyPr wrap="square" rtlCol="0">
            <a:spAutoFit/>
          </a:bodyPr>
          <a:lstStyle/>
          <a:p>
            <a:r>
              <a:rPr lang="es-MX" sz="1350" b="1" dirty="0"/>
              <a:t>MULTILATERAL CONVENTION TO IMPLEMENT TAX TREATY RELATED MEASURES TO PREVENT BASE EROSION AND PROFIT SHIFTING (“MLI”)</a:t>
            </a:r>
          </a:p>
        </p:txBody>
      </p:sp>
      <p:sp>
        <p:nvSpPr>
          <p:cNvPr id="11" name="Rectangle 2">
            <a:extLst>
              <a:ext uri="{FF2B5EF4-FFF2-40B4-BE49-F238E27FC236}">
                <a16:creationId xmlns:a16="http://schemas.microsoft.com/office/drawing/2014/main" id="{0911F90B-2A23-9B46-A119-A97A9F471F17}"/>
              </a:ext>
            </a:extLst>
          </p:cNvPr>
          <p:cNvSpPr txBox="1">
            <a:spLocks noChangeArrowheads="1"/>
          </p:cNvSpPr>
          <p:nvPr/>
        </p:nvSpPr>
        <p:spPr>
          <a:xfrm>
            <a:off x="265262" y="2765833"/>
            <a:ext cx="8423694" cy="1173809"/>
          </a:xfrm>
          <a:prstGeom prst="rect">
            <a:avLst/>
          </a:prstGeom>
        </p:spPr>
        <p:txBody>
          <a:bodyPr vert="horz" lIns="68580" tIns="34290" rIns="68580" bIns="3429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00025" algn="l"/>
            <a:r>
              <a:rPr lang="es-ES_tradnl" altLang="en-US" sz="1350" b="1" dirty="0">
                <a:solidFill>
                  <a:srgbClr val="C00000"/>
                </a:solidFill>
              </a:rPr>
              <a:t>Paso 5.- Surtimiento de efectos de la MLI.</a:t>
            </a:r>
          </a:p>
          <a:p>
            <a:pPr marL="200025" algn="l"/>
            <a:endParaRPr lang="es-ES_tradnl" altLang="en-US" sz="1350" dirty="0"/>
          </a:p>
          <a:p>
            <a:pPr marL="414338" indent="-214313" algn="l">
              <a:buFont typeface="Arial" panose="020B0604020202020204" pitchFamily="34" charset="0"/>
              <a:buChar char="•"/>
            </a:pPr>
            <a:r>
              <a:rPr lang="es-ES_tradnl" altLang="en-US" sz="1350" dirty="0"/>
              <a:t>Se debe verificar que las disposiciones del MLI hayan surtido efectos en ambas jurisdicciones</a:t>
            </a:r>
          </a:p>
          <a:p>
            <a:pPr marL="200025" algn="l"/>
            <a:endParaRPr lang="es-ES_tradnl" altLang="en-US" sz="1350" dirty="0"/>
          </a:p>
          <a:p>
            <a:pPr marL="414338" indent="-214313" algn="l">
              <a:buFont typeface="Arial" panose="020B0604020202020204" pitchFamily="34" charset="0"/>
              <a:buChar char="•"/>
            </a:pPr>
            <a:endParaRPr lang="es-ES_tradnl" altLang="en-US" sz="1350" dirty="0"/>
          </a:p>
        </p:txBody>
      </p:sp>
      <p:pic>
        <p:nvPicPr>
          <p:cNvPr id="2" name="Picture 1">
            <a:extLst>
              <a:ext uri="{FF2B5EF4-FFF2-40B4-BE49-F238E27FC236}">
                <a16:creationId xmlns:a16="http://schemas.microsoft.com/office/drawing/2014/main" id="{383BB1C8-B806-0215-E928-0A9F21615B1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t="20389" r="1401" b="1"/>
          <a:stretch/>
        </p:blipFill>
        <p:spPr bwMode="auto">
          <a:xfrm>
            <a:off x="0" y="857250"/>
            <a:ext cx="2296633" cy="53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5E12A14D-ED3D-89A3-D7A1-0DFD70955A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1498" y="921605"/>
            <a:ext cx="813390" cy="453062"/>
          </a:xfrm>
          <a:prstGeom prst="rect">
            <a:avLst/>
          </a:prstGeom>
        </p:spPr>
      </p:pic>
      <p:sp>
        <p:nvSpPr>
          <p:cNvPr id="4" name="CuadroTexto 8">
            <a:extLst>
              <a:ext uri="{FF2B5EF4-FFF2-40B4-BE49-F238E27FC236}">
                <a16:creationId xmlns:a16="http://schemas.microsoft.com/office/drawing/2014/main" id="{707ECF2D-BAA1-E429-1FC7-462085E8655D}"/>
              </a:ext>
            </a:extLst>
          </p:cNvPr>
          <p:cNvSpPr txBox="1"/>
          <p:nvPr/>
        </p:nvSpPr>
        <p:spPr>
          <a:xfrm>
            <a:off x="7587949" y="5590147"/>
            <a:ext cx="1252266" cy="300082"/>
          </a:xfrm>
          <a:prstGeom prst="rect">
            <a:avLst/>
          </a:prstGeom>
          <a:noFill/>
        </p:spPr>
        <p:txBody>
          <a:bodyPr wrap="none" rtlCol="0">
            <a:spAutoFit/>
          </a:bodyPr>
          <a:lstStyle/>
          <a:p>
            <a:r>
              <a:rPr lang="es-MX" sz="1350" dirty="0"/>
              <a:t>Mauricio Bravo</a:t>
            </a:r>
          </a:p>
        </p:txBody>
      </p:sp>
    </p:spTree>
    <p:extLst>
      <p:ext uri="{BB962C8B-B14F-4D97-AF65-F5344CB8AC3E}">
        <p14:creationId xmlns:p14="http://schemas.microsoft.com/office/powerpoint/2010/main" val="412760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1">
            <a:extLst>
              <a:ext uri="{FF2B5EF4-FFF2-40B4-BE49-F238E27FC236}">
                <a16:creationId xmlns:a16="http://schemas.microsoft.com/office/drawing/2014/main" id="{84B92041-E8B5-9D3A-55F1-B76BFE407AED}"/>
              </a:ext>
            </a:extLst>
          </p:cNvPr>
          <p:cNvSpPr txBox="1">
            <a:spLocks/>
          </p:cNvSpPr>
          <p:nvPr/>
        </p:nvSpPr>
        <p:spPr>
          <a:xfrm>
            <a:off x="1143000" y="2376429"/>
            <a:ext cx="6858000" cy="1790700"/>
          </a:xfrm>
          <a:prstGeom prst="rect">
            <a:avLst/>
          </a:prstGeom>
        </p:spPr>
        <p:txBody>
          <a:bodyPr vert="horz" lIns="68580" tIns="34290" rIns="68580" bIns="3429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700" b="1" dirty="0">
                <a:solidFill>
                  <a:schemeClr val="accent6">
                    <a:lumMod val="50000"/>
                  </a:schemeClr>
                </a:solidFill>
              </a:rPr>
              <a:t>Precedentes de tributación internacional 2022</a:t>
            </a:r>
          </a:p>
        </p:txBody>
      </p:sp>
      <p:pic>
        <p:nvPicPr>
          <p:cNvPr id="11" name="Picture 10">
            <a:extLst>
              <a:ext uri="{FF2B5EF4-FFF2-40B4-BE49-F238E27FC236}">
                <a16:creationId xmlns:a16="http://schemas.microsoft.com/office/drawing/2014/main" id="{7911CA22-679A-902B-775F-423D33EB771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t="20389" r="1401" b="1"/>
          <a:stretch/>
        </p:blipFill>
        <p:spPr bwMode="auto">
          <a:xfrm>
            <a:off x="1" y="857250"/>
            <a:ext cx="3070151" cy="716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CuadroTexto 8">
            <a:extLst>
              <a:ext uri="{FF2B5EF4-FFF2-40B4-BE49-F238E27FC236}">
                <a16:creationId xmlns:a16="http://schemas.microsoft.com/office/drawing/2014/main" id="{FC7F0E2C-3091-901C-8AAC-8B747F54AAEB}"/>
              </a:ext>
            </a:extLst>
          </p:cNvPr>
          <p:cNvSpPr txBox="1"/>
          <p:nvPr/>
        </p:nvSpPr>
        <p:spPr>
          <a:xfrm>
            <a:off x="7587949" y="5590147"/>
            <a:ext cx="1252266" cy="300082"/>
          </a:xfrm>
          <a:prstGeom prst="rect">
            <a:avLst/>
          </a:prstGeom>
          <a:noFill/>
        </p:spPr>
        <p:txBody>
          <a:bodyPr wrap="none" rtlCol="0">
            <a:spAutoFit/>
          </a:bodyPr>
          <a:lstStyle/>
          <a:p>
            <a:r>
              <a:rPr lang="es-MX" sz="1350" dirty="0"/>
              <a:t>Mauricio Bravo</a:t>
            </a:r>
          </a:p>
        </p:txBody>
      </p:sp>
      <p:pic>
        <p:nvPicPr>
          <p:cNvPr id="13" name="Picture 12">
            <a:extLst>
              <a:ext uri="{FF2B5EF4-FFF2-40B4-BE49-F238E27FC236}">
                <a16:creationId xmlns:a16="http://schemas.microsoft.com/office/drawing/2014/main" id="{2BB6B1FD-FBC7-99E5-406C-E551493561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74419" y="921605"/>
            <a:ext cx="1100469" cy="612967"/>
          </a:xfrm>
          <a:prstGeom prst="rect">
            <a:avLst/>
          </a:prstGeom>
        </p:spPr>
      </p:pic>
    </p:spTree>
    <p:extLst>
      <p:ext uri="{BB962C8B-B14F-4D97-AF65-F5344CB8AC3E}">
        <p14:creationId xmlns:p14="http://schemas.microsoft.com/office/powerpoint/2010/main" val="40054113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EB5E632-F1EF-4A3A-AA01-6BAFBBBAF1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t="20389" r="1401" b="1"/>
          <a:stretch/>
        </p:blipFill>
        <p:spPr bwMode="auto">
          <a:xfrm>
            <a:off x="0" y="857250"/>
            <a:ext cx="2296633" cy="53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a:extLst>
              <a:ext uri="{FF2B5EF4-FFF2-40B4-BE49-F238E27FC236}">
                <a16:creationId xmlns:a16="http://schemas.microsoft.com/office/drawing/2014/main" id="{1D75DF23-4C65-E37C-6B96-2B87AAEF9D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1498" y="921605"/>
            <a:ext cx="813390" cy="453062"/>
          </a:xfrm>
          <a:prstGeom prst="rect">
            <a:avLst/>
          </a:prstGeom>
        </p:spPr>
      </p:pic>
      <p:sp>
        <p:nvSpPr>
          <p:cNvPr id="9" name="CuadroTexto 8">
            <a:extLst>
              <a:ext uri="{FF2B5EF4-FFF2-40B4-BE49-F238E27FC236}">
                <a16:creationId xmlns:a16="http://schemas.microsoft.com/office/drawing/2014/main" id="{1761E52C-1B4E-BAE0-9D82-0B37A77BEE8E}"/>
              </a:ext>
            </a:extLst>
          </p:cNvPr>
          <p:cNvSpPr txBox="1"/>
          <p:nvPr/>
        </p:nvSpPr>
        <p:spPr>
          <a:xfrm>
            <a:off x="7587949" y="5590147"/>
            <a:ext cx="1252266" cy="300082"/>
          </a:xfrm>
          <a:prstGeom prst="rect">
            <a:avLst/>
          </a:prstGeom>
          <a:noFill/>
        </p:spPr>
        <p:txBody>
          <a:bodyPr wrap="none" rtlCol="0">
            <a:spAutoFit/>
          </a:bodyPr>
          <a:lstStyle/>
          <a:p>
            <a:r>
              <a:rPr lang="es-MX" sz="1350" dirty="0"/>
              <a:t>Mauricio Bravo</a:t>
            </a:r>
          </a:p>
        </p:txBody>
      </p:sp>
      <p:sp>
        <p:nvSpPr>
          <p:cNvPr id="10" name="Marcador de contenido 2">
            <a:extLst>
              <a:ext uri="{FF2B5EF4-FFF2-40B4-BE49-F238E27FC236}">
                <a16:creationId xmlns:a16="http://schemas.microsoft.com/office/drawing/2014/main" id="{8DD05223-F59F-3911-6817-E2FD6EB562DD}"/>
              </a:ext>
            </a:extLst>
          </p:cNvPr>
          <p:cNvSpPr>
            <a:spLocks noGrp="1"/>
          </p:cNvSpPr>
          <p:nvPr>
            <p:ph idx="1"/>
          </p:nvPr>
        </p:nvSpPr>
        <p:spPr>
          <a:xfrm>
            <a:off x="618102" y="1453122"/>
            <a:ext cx="7764257" cy="4474195"/>
          </a:xfrm>
        </p:spPr>
        <p:txBody>
          <a:bodyPr>
            <a:noAutofit/>
          </a:bodyPr>
          <a:lstStyle/>
          <a:p>
            <a:pPr marL="0" indent="0" algn="just">
              <a:buNone/>
            </a:pPr>
            <a:r>
              <a:rPr lang="es-ES_tradnl" sz="1350" b="1" dirty="0">
                <a:solidFill>
                  <a:srgbClr val="000000"/>
                </a:solidFill>
                <a:ea typeface="Helvetica Neue" panose="02000503000000020004" pitchFamily="2" charset="0"/>
                <a:cs typeface="Helvetica Neue" panose="02000503000000020004" pitchFamily="2" charset="0"/>
              </a:rPr>
              <a:t>IMPUESTO SOBRE LA RENTA. DIFERENCIA ENTRE LOS CONTRATOS DE </a:t>
            </a:r>
            <a:r>
              <a:rPr lang="es-ES_tradnl" sz="1350" b="1" dirty="0">
                <a:solidFill>
                  <a:srgbClr val="0070C0"/>
                </a:solidFill>
                <a:ea typeface="Helvetica Neue" panose="02000503000000020004" pitchFamily="2" charset="0"/>
                <a:cs typeface="Helvetica Neue" panose="02000503000000020004" pitchFamily="2" charset="0"/>
              </a:rPr>
              <a:t>CONOCIMIENTOS PRÁCTICOS</a:t>
            </a:r>
            <a:r>
              <a:rPr lang="es-ES_tradnl" sz="1350" b="1" dirty="0">
                <a:solidFill>
                  <a:srgbClr val="000000"/>
                </a:solidFill>
                <a:ea typeface="Helvetica Neue" panose="02000503000000020004" pitchFamily="2" charset="0"/>
                <a:cs typeface="Helvetica Neue" panose="02000503000000020004" pitchFamily="2" charset="0"/>
              </a:rPr>
              <a:t> Y DE </a:t>
            </a:r>
            <a:r>
              <a:rPr lang="es-ES_tradnl" sz="1350" b="1" dirty="0">
                <a:solidFill>
                  <a:srgbClr val="0070C0"/>
                </a:solidFill>
                <a:ea typeface="Helvetica Neue" panose="02000503000000020004" pitchFamily="2" charset="0"/>
                <a:cs typeface="Helvetica Neue" panose="02000503000000020004" pitchFamily="2" charset="0"/>
              </a:rPr>
              <a:t>SERVICIOS TÉCNICOS</a:t>
            </a:r>
            <a:r>
              <a:rPr lang="es-ES_tradnl" sz="1350" b="1" dirty="0">
                <a:solidFill>
                  <a:srgbClr val="000000"/>
                </a:solidFill>
                <a:ea typeface="Helvetica Neue" panose="02000503000000020004" pitchFamily="2" charset="0"/>
                <a:cs typeface="Helvetica Neue" panose="02000503000000020004" pitchFamily="2" charset="0"/>
              </a:rPr>
              <a:t> EN TÉRMINOS DEL ACUERDO ENTRE LOS ESTADOS UNIDOS MEXICANOS Y LA REPÚBLICA FEDERAL DE ALEMANIA PARA EVITAR LA DOBLE IMPOSICIÓN Y LA EVASIÓN FISCAL EN MATERIA DE IMPUESTOS SOBRE LA RENTA Y SOBRE EL PATRIMONIO.- </a:t>
            </a:r>
            <a:endParaRPr lang="es-ES_tradnl" sz="1125" dirty="0">
              <a:solidFill>
                <a:srgbClr val="000000"/>
              </a:solidFill>
              <a:ea typeface="Helvetica Neue" panose="02000503000000020004" pitchFamily="2" charset="0"/>
              <a:cs typeface="Helvetica Neue" panose="02000503000000020004" pitchFamily="2" charset="0"/>
            </a:endParaRPr>
          </a:p>
          <a:p>
            <a:pPr algn="just"/>
            <a:r>
              <a:rPr lang="es-ES_tradnl" sz="1350" dirty="0">
                <a:latin typeface="+mj-lt"/>
                <a:ea typeface="Tahoma" panose="020B0604030504040204" pitchFamily="34" charset="0"/>
                <a:cs typeface="Tahoma" panose="020B0604030504040204" pitchFamily="34" charset="0"/>
              </a:rPr>
              <a:t>La expresión “pagos por información relacionada con la experiencia adquirida en los campos industrial, comercial o científico” se utiliza en el contexto de la transmisión de cierta información no patentada y que, por lo general, no recae en el ámbito de otras categorías de derechos sobre la propiedad intelectual o industrial. Es información no revelada de carácter industrial, comercial o científico, nacida de la experiencia previa, que tiene aplicaciones prácticas en la explotación de una empresa, y de cuya comunicación puede derivarse un beneficio económico. (Comentario 11 al artículo 12 del Tratado). </a:t>
            </a:r>
          </a:p>
          <a:p>
            <a:pPr algn="just"/>
            <a:r>
              <a:rPr lang="es-ES_tradnl" sz="1350" dirty="0">
                <a:latin typeface="+mj-lt"/>
                <a:ea typeface="Tahoma" panose="020B0604030504040204" pitchFamily="34" charset="0"/>
                <a:cs typeface="Tahoma" panose="020B0604030504040204" pitchFamily="34" charset="0"/>
              </a:rPr>
              <a:t>Los pagos efectuados por información nueva obtenida como resultado de la prestación de unos servicios a instancia del pagador no son regalías.</a:t>
            </a:r>
            <a:endParaRPr lang="es-MX" sz="1350" dirty="0">
              <a:latin typeface="+mj-lt"/>
              <a:ea typeface="Tahoma" panose="020B0604030504040204" pitchFamily="34" charset="0"/>
              <a:cs typeface="Tahoma" panose="020B0604030504040204" pitchFamily="34" charset="0"/>
            </a:endParaRPr>
          </a:p>
          <a:p>
            <a:pPr algn="just"/>
            <a:r>
              <a:rPr lang="es-ES_tradnl" sz="1350" dirty="0">
                <a:latin typeface="+mj-lt"/>
                <a:ea typeface="Tahoma" panose="020B0604030504040204" pitchFamily="34" charset="0"/>
                <a:cs typeface="Tahoma" panose="020B0604030504040204" pitchFamily="34" charset="0"/>
              </a:rPr>
              <a:t>La diferencia entre el contrato de conocimientos prácticos y los contratos por servicios técnicos radica en que el primero implica información no revelada de carácter industrial, comercial o científico nacida de la experiencia previa, mientras que el objeto de los segundos es información nueva obtenida como resultado de la prestación de unos servicios a instancia del pagador.</a:t>
            </a:r>
            <a:endParaRPr lang="es-MX" sz="1350" dirty="0">
              <a:latin typeface="+mj-lt"/>
              <a:ea typeface="Tahoma" panose="020B0604030504040204" pitchFamily="34" charset="0"/>
              <a:cs typeface="Tahoma" panose="020B0604030504040204" pitchFamily="34" charset="0"/>
            </a:endParaRPr>
          </a:p>
          <a:p>
            <a:pPr algn="just"/>
            <a:r>
              <a:rPr lang="es-MX" sz="1350" dirty="0">
                <a:latin typeface="+mj-lt"/>
                <a:ea typeface="Tahoma" panose="020B0604030504040204" pitchFamily="34" charset="0"/>
                <a:cs typeface="Tahoma" panose="020B0604030504040204" pitchFamily="34" charset="0"/>
              </a:rPr>
              <a:t>Son beneficios empresariales los pagos por los servicios siguientes: 1) técnicos, incluyendo estudios o investigaciones de naturaleza científica, geológica o técnica, 2) contratos de ingeniería incluyendo planos relativos a los mismos, o 3) servicios de consultoría o supervisión.</a:t>
            </a:r>
          </a:p>
          <a:p>
            <a:pPr marL="0" indent="0">
              <a:buNone/>
            </a:pPr>
            <a:endParaRPr lang="es-ES_tradnl" sz="1350" dirty="0">
              <a:latin typeface="+mj-lt"/>
              <a:ea typeface="Tahoma" panose="020B0604030504040204" pitchFamily="34" charset="0"/>
              <a:cs typeface="Tahoma" panose="020B0604030504040204" pitchFamily="34" charset="0"/>
            </a:endParaRPr>
          </a:p>
          <a:p>
            <a:pPr marL="0" indent="0">
              <a:buNone/>
            </a:pPr>
            <a:r>
              <a:rPr lang="es-ES_tradnl" sz="1050" dirty="0">
                <a:latin typeface="+mj-lt"/>
                <a:ea typeface="Tahoma" panose="020B0604030504040204" pitchFamily="34" charset="0"/>
                <a:cs typeface="Tahoma" panose="020B0604030504040204" pitchFamily="34" charset="0"/>
              </a:rPr>
              <a:t>Tesis. Segunda Sección Sala Superior. R.T.F.J.A. Novena Época. Año I. No. 4. Abril 2022. p. 497</a:t>
            </a:r>
            <a:endParaRPr lang="es-MX" sz="1050" dirty="0">
              <a:latin typeface="+mj-lt"/>
              <a:ea typeface="Tahoma" panose="020B0604030504040204" pitchFamily="34" charset="0"/>
              <a:cs typeface="Tahoma" panose="020B0604030504040204" pitchFamily="34" charset="0"/>
            </a:endParaRPr>
          </a:p>
          <a:p>
            <a:pPr marL="0" indent="0">
              <a:buNone/>
            </a:pPr>
            <a:endParaRPr lang="es-ES_tradnl" sz="1125" dirty="0">
              <a:ea typeface="Tahoma" panose="020B0604030504040204" pitchFamily="34" charset="0"/>
              <a:cs typeface="Tahoma" panose="020B0604030504040204" pitchFamily="34" charset="0"/>
            </a:endParaRPr>
          </a:p>
          <a:p>
            <a:pPr marL="0" indent="0">
              <a:buNone/>
            </a:pPr>
            <a:endParaRPr lang="es-ES_tradnl" sz="1125" dirty="0">
              <a:ea typeface="Tahoma" panose="020B0604030504040204" pitchFamily="34" charset="0"/>
              <a:cs typeface="Tahoma" panose="020B0604030504040204" pitchFamily="34" charset="0"/>
            </a:endParaRPr>
          </a:p>
          <a:p>
            <a:pPr marL="0" indent="0">
              <a:buNone/>
            </a:pPr>
            <a:endParaRPr lang="es-ES_tradnl" sz="1125" dirty="0">
              <a:ea typeface="Tahoma" panose="020B0604030504040204" pitchFamily="34" charset="0"/>
              <a:cs typeface="Tahoma" panose="020B0604030504040204" pitchFamily="34" charset="0"/>
            </a:endParaRPr>
          </a:p>
          <a:p>
            <a:pPr marL="0" indent="0">
              <a:buNone/>
            </a:pPr>
            <a:endParaRPr lang="es-MX" sz="1125" dirty="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033024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AF06C7A-B2B7-4F51-B250-84D1DB72A51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t="20389" r="1401" b="1"/>
          <a:stretch/>
        </p:blipFill>
        <p:spPr bwMode="auto">
          <a:xfrm>
            <a:off x="0" y="857250"/>
            <a:ext cx="2296633" cy="53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2">
            <a:extLst>
              <a:ext uri="{FF2B5EF4-FFF2-40B4-BE49-F238E27FC236}">
                <a16:creationId xmlns:a16="http://schemas.microsoft.com/office/drawing/2014/main" id="{F0335683-8C66-E140-BE39-7CE6DBDC7E64}"/>
              </a:ext>
            </a:extLst>
          </p:cNvPr>
          <p:cNvSpPr>
            <a:spLocks noGrp="1" noChangeArrowheads="1"/>
          </p:cNvSpPr>
          <p:nvPr>
            <p:ph type="ctrTitle"/>
          </p:nvPr>
        </p:nvSpPr>
        <p:spPr>
          <a:xfrm>
            <a:off x="336427" y="2604916"/>
            <a:ext cx="8423694" cy="2881991"/>
          </a:xfrm>
        </p:spPr>
        <p:txBody>
          <a:bodyPr>
            <a:noAutofit/>
          </a:bodyPr>
          <a:lstStyle/>
          <a:p>
            <a:pPr algn="l">
              <a:lnSpc>
                <a:spcPct val="100000"/>
              </a:lnSpc>
            </a:pPr>
            <a:r>
              <a:rPr lang="es-ES_tradnl" sz="1350" b="1" dirty="0"/>
              <a:t>12/02/2013.- </a:t>
            </a:r>
            <a:r>
              <a:rPr lang="es-ES_tradnl" sz="1350" dirty="0"/>
              <a:t>Se publica el reporte BEPS (“</a:t>
            </a:r>
            <a:r>
              <a:rPr lang="es-ES_tradnl" sz="1350" i="1" dirty="0"/>
              <a:t>Base </a:t>
            </a:r>
            <a:r>
              <a:rPr lang="es-ES_tradnl" sz="1350" i="1" dirty="0" err="1"/>
              <a:t>Erosion</a:t>
            </a:r>
            <a:r>
              <a:rPr lang="es-ES_tradnl" sz="1350" i="1" dirty="0"/>
              <a:t> and </a:t>
            </a:r>
            <a:r>
              <a:rPr lang="es-ES_tradnl" sz="1350" i="1" dirty="0" err="1"/>
              <a:t>Profit</a:t>
            </a:r>
            <a:r>
              <a:rPr lang="es-ES_tradnl" sz="1350" i="1" dirty="0"/>
              <a:t> </a:t>
            </a:r>
            <a:r>
              <a:rPr lang="es-ES_tradnl" sz="1350" i="1" dirty="0" err="1"/>
              <a:t>Shifting</a:t>
            </a:r>
            <a:r>
              <a:rPr lang="es-ES_tradnl" sz="1350" i="1" dirty="0"/>
              <a:t>”</a:t>
            </a:r>
            <a:r>
              <a:rPr lang="es-ES_tradnl" sz="1350" dirty="0"/>
              <a:t>).</a:t>
            </a:r>
            <a:br>
              <a:rPr lang="es-ES_tradnl" sz="1350" dirty="0"/>
            </a:br>
            <a:r>
              <a:rPr lang="es-ES_tradnl" sz="1350" b="1" dirty="0"/>
              <a:t>19/07/2013.- </a:t>
            </a:r>
            <a:r>
              <a:rPr lang="es-ES_tradnl" sz="1350" dirty="0"/>
              <a:t>Se publica el “</a:t>
            </a:r>
            <a:r>
              <a:rPr lang="es-ES_tradnl" sz="1350" dirty="0" err="1"/>
              <a:t>Action</a:t>
            </a:r>
            <a:r>
              <a:rPr lang="es-ES_tradnl" sz="1350" dirty="0"/>
              <a:t> </a:t>
            </a:r>
            <a:r>
              <a:rPr lang="es-ES_tradnl" sz="1350" dirty="0" err="1"/>
              <a:t>Plan”con</a:t>
            </a:r>
            <a:r>
              <a:rPr lang="es-ES_tradnl" sz="1350" dirty="0"/>
              <a:t> </a:t>
            </a:r>
            <a:r>
              <a:rPr lang="es-ES_tradnl" sz="1350" b="1" dirty="0"/>
              <a:t>15 accione</a:t>
            </a:r>
            <a:r>
              <a:rPr lang="es-ES_tradnl" sz="1350" dirty="0"/>
              <a:t>s, incluida la </a:t>
            </a:r>
            <a:r>
              <a:rPr lang="es-ES_tradnl" sz="1350" b="1" dirty="0"/>
              <a:t>Acción 15 </a:t>
            </a:r>
            <a:r>
              <a:rPr lang="es-ES_tradnl" sz="1350" dirty="0"/>
              <a:t>“</a:t>
            </a:r>
            <a:r>
              <a:rPr lang="es-ES_tradnl" sz="1350" i="1" dirty="0" err="1"/>
              <a:t>Develop</a:t>
            </a:r>
            <a:r>
              <a:rPr lang="es-ES_tradnl" sz="1350" i="1" dirty="0"/>
              <a:t> a Multilateral </a:t>
            </a:r>
            <a:r>
              <a:rPr lang="es-ES_tradnl" sz="1350" i="1" dirty="0" err="1"/>
              <a:t>Intrument</a:t>
            </a:r>
            <a:r>
              <a:rPr lang="es-ES_tradnl" sz="1350" dirty="0"/>
              <a:t>”.</a:t>
            </a:r>
            <a:br>
              <a:rPr lang="es-ES_tradnl" sz="1350" dirty="0"/>
            </a:br>
            <a:r>
              <a:rPr lang="es-ES_tradnl" sz="1350" b="1" dirty="0"/>
              <a:t>16/09/2014</a:t>
            </a:r>
            <a:r>
              <a:rPr lang="es-ES_tradnl" sz="1350" dirty="0"/>
              <a:t>.- Se publica el reporte provisional “</a:t>
            </a:r>
            <a:r>
              <a:rPr lang="es-ES_tradnl" sz="1350" i="1" dirty="0" err="1"/>
              <a:t>Developing</a:t>
            </a:r>
            <a:r>
              <a:rPr lang="es-ES_tradnl" sz="1350" i="1" dirty="0"/>
              <a:t> a Multilateral </a:t>
            </a:r>
            <a:r>
              <a:rPr lang="es-ES_tradnl" sz="1350" i="1" dirty="0" err="1"/>
              <a:t>Instrument</a:t>
            </a:r>
            <a:r>
              <a:rPr lang="es-ES_tradnl" sz="1350" i="1" dirty="0"/>
              <a:t> to </a:t>
            </a:r>
            <a:r>
              <a:rPr lang="es-ES_tradnl" sz="1350" i="1" dirty="0" err="1"/>
              <a:t>Modify</a:t>
            </a:r>
            <a:r>
              <a:rPr lang="es-ES_tradnl" sz="1350" i="1" dirty="0"/>
              <a:t> Bilateral </a:t>
            </a:r>
            <a:r>
              <a:rPr lang="es-ES_tradnl" sz="1350" i="1" dirty="0" err="1"/>
              <a:t>Tax</a:t>
            </a:r>
            <a:r>
              <a:rPr lang="es-ES_tradnl" sz="1350" i="1" dirty="0"/>
              <a:t> </a:t>
            </a:r>
            <a:r>
              <a:rPr lang="es-ES_tradnl" sz="1350" i="1" dirty="0" err="1"/>
              <a:t>Treaties</a:t>
            </a:r>
            <a:r>
              <a:rPr lang="es-ES_tradnl" sz="1350" dirty="0"/>
              <a:t>”.</a:t>
            </a:r>
            <a:br>
              <a:rPr lang="es-ES_tradnl" sz="1350" dirty="0"/>
            </a:br>
            <a:r>
              <a:rPr lang="es-ES_tradnl" sz="1350" b="1" dirty="0"/>
              <a:t>Febrero 2015</a:t>
            </a:r>
            <a:r>
              <a:rPr lang="es-ES_tradnl" sz="1350" dirty="0"/>
              <a:t>.- Se constituye un grupo ad-hoc para desarrollar el MLI, el cual comenzó su labor en mayo de 2015.</a:t>
            </a:r>
            <a:br>
              <a:rPr lang="es-ES_tradnl" sz="1350" dirty="0"/>
            </a:br>
            <a:r>
              <a:rPr lang="es-ES_tradnl" sz="1350" b="1" dirty="0"/>
              <a:t>05/10/2015.- </a:t>
            </a:r>
            <a:r>
              <a:rPr lang="es-ES_tradnl" sz="1350" dirty="0"/>
              <a:t>Se publica el reporte final “</a:t>
            </a:r>
            <a:r>
              <a:rPr lang="es-ES_tradnl" sz="1350" i="1" dirty="0" err="1"/>
              <a:t>Developing</a:t>
            </a:r>
            <a:r>
              <a:rPr lang="es-ES_tradnl" sz="1350" i="1" dirty="0"/>
              <a:t> a Multilateral </a:t>
            </a:r>
            <a:r>
              <a:rPr lang="es-ES_tradnl" sz="1350" i="1" dirty="0" err="1"/>
              <a:t>Instrument</a:t>
            </a:r>
            <a:r>
              <a:rPr lang="es-ES_tradnl" sz="1350" i="1" dirty="0"/>
              <a:t> to </a:t>
            </a:r>
            <a:r>
              <a:rPr lang="es-ES_tradnl" sz="1350" i="1" dirty="0" err="1"/>
              <a:t>Modify</a:t>
            </a:r>
            <a:r>
              <a:rPr lang="es-ES_tradnl" sz="1350" i="1" dirty="0"/>
              <a:t> Bilateral </a:t>
            </a:r>
            <a:r>
              <a:rPr lang="es-ES_tradnl" sz="1350" i="1" dirty="0" err="1"/>
              <a:t>Tax</a:t>
            </a:r>
            <a:r>
              <a:rPr lang="es-ES_tradnl" sz="1350" i="1" dirty="0"/>
              <a:t> </a:t>
            </a:r>
            <a:r>
              <a:rPr lang="es-ES_tradnl" sz="1350" i="1" dirty="0" err="1"/>
              <a:t>Treaties</a:t>
            </a:r>
            <a:r>
              <a:rPr lang="es-ES_tradnl" sz="1350" i="1" dirty="0"/>
              <a:t>, </a:t>
            </a:r>
            <a:r>
              <a:rPr lang="es-ES_tradnl" sz="1350" i="1" dirty="0" err="1"/>
              <a:t>Action</a:t>
            </a:r>
            <a:r>
              <a:rPr lang="es-ES_tradnl" sz="1350" i="1" dirty="0"/>
              <a:t> 15 - 2015 Final </a:t>
            </a:r>
            <a:r>
              <a:rPr lang="es-ES_tradnl" sz="1350" i="1" dirty="0" err="1"/>
              <a:t>Report</a:t>
            </a:r>
            <a:r>
              <a:rPr lang="es-ES_tradnl" sz="1350" dirty="0"/>
              <a:t>”.</a:t>
            </a:r>
            <a:br>
              <a:rPr lang="es-ES_tradnl" sz="1350" dirty="0"/>
            </a:br>
            <a:r>
              <a:rPr lang="es-ES_tradnl" sz="1350" b="1" dirty="0"/>
              <a:t>24/11/ 2016.-</a:t>
            </a:r>
            <a:r>
              <a:rPr lang="es-ES_tradnl" sz="1350" dirty="0"/>
              <a:t> Grupo ad-hoc concluyó negociaciones y adoptó el texto del MLI en dos idiomas oficiales (Inglés y Francés) y su “</a:t>
            </a:r>
            <a:r>
              <a:rPr lang="es-ES_tradnl" sz="1350" dirty="0" err="1"/>
              <a:t>Explanatory</a:t>
            </a:r>
            <a:r>
              <a:rPr lang="es-ES_tradnl" sz="1350" dirty="0"/>
              <a:t> </a:t>
            </a:r>
            <a:r>
              <a:rPr lang="es-ES_tradnl" sz="1350" dirty="0" err="1"/>
              <a:t>Statement</a:t>
            </a:r>
            <a:r>
              <a:rPr lang="es-ES_tradnl" sz="1350" dirty="0"/>
              <a:t>”.</a:t>
            </a:r>
            <a:br>
              <a:rPr lang="es-ES_tradnl" sz="1350" dirty="0"/>
            </a:br>
            <a:r>
              <a:rPr lang="es-ES_tradnl" sz="1350" b="1" dirty="0"/>
              <a:t>31/12/ 2016</a:t>
            </a:r>
            <a:r>
              <a:rPr lang="es-ES_tradnl" sz="1350" dirty="0"/>
              <a:t>.- Se abrió el MLI para firma. </a:t>
            </a:r>
            <a:br>
              <a:rPr lang="es-ES_tradnl" sz="1350" dirty="0"/>
            </a:br>
            <a:r>
              <a:rPr lang="es-ES_tradnl" sz="1350" b="1" dirty="0"/>
              <a:t>02/03/2017.-</a:t>
            </a:r>
            <a:r>
              <a:rPr lang="es-ES_tradnl" sz="1350" dirty="0"/>
              <a:t> MLI </a:t>
            </a:r>
            <a:r>
              <a:rPr lang="es-ES_tradnl" sz="1350" i="1" dirty="0" err="1"/>
              <a:t>speed</a:t>
            </a:r>
            <a:r>
              <a:rPr lang="es-ES_tradnl" sz="1350" i="1" dirty="0"/>
              <a:t> </a:t>
            </a:r>
            <a:r>
              <a:rPr lang="es-ES_tradnl" sz="1350" i="1" dirty="0" err="1"/>
              <a:t>matching</a:t>
            </a:r>
            <a:r>
              <a:rPr lang="es-ES_tradnl" sz="1350" i="1" dirty="0"/>
              <a:t> </a:t>
            </a:r>
            <a:r>
              <a:rPr lang="es-ES_tradnl" sz="1350" i="1" dirty="0" err="1"/>
              <a:t>week</a:t>
            </a:r>
            <a:r>
              <a:rPr lang="es-ES_tradnl" sz="1350" dirty="0"/>
              <a:t>.</a:t>
            </a:r>
            <a:br>
              <a:rPr lang="es-ES_tradnl" sz="1350" dirty="0"/>
            </a:br>
            <a:r>
              <a:rPr lang="es-ES_tradnl" sz="1350" b="1" dirty="0"/>
              <a:t>07/06/ 2017.- </a:t>
            </a:r>
            <a:r>
              <a:rPr lang="es-ES_tradnl" sz="1350" dirty="0"/>
              <a:t>Primera ceremonia de firma de alto nivel en París, con la participación de más de 70 gobiernos. </a:t>
            </a:r>
            <a:r>
              <a:rPr lang="es-ES_tradnl" sz="1350" b="1" dirty="0"/>
              <a:t>México firma el MLI.</a:t>
            </a:r>
            <a:br>
              <a:rPr lang="es-ES_tradnl" sz="1350" dirty="0"/>
            </a:br>
            <a:endParaRPr lang="es-ES_tradnl" altLang="en-US" sz="1350" dirty="0">
              <a:solidFill>
                <a:srgbClr val="000066"/>
              </a:solidFill>
            </a:endParaRPr>
          </a:p>
        </p:txBody>
      </p:sp>
      <p:sp>
        <p:nvSpPr>
          <p:cNvPr id="6" name="CuadroTexto 5">
            <a:extLst>
              <a:ext uri="{FF2B5EF4-FFF2-40B4-BE49-F238E27FC236}">
                <a16:creationId xmlns:a16="http://schemas.microsoft.com/office/drawing/2014/main" id="{6D012196-B31D-4322-A2C7-8BB01A652F23}"/>
              </a:ext>
            </a:extLst>
          </p:cNvPr>
          <p:cNvSpPr txBox="1"/>
          <p:nvPr/>
        </p:nvSpPr>
        <p:spPr>
          <a:xfrm flipH="1">
            <a:off x="444793" y="1725022"/>
            <a:ext cx="6131231" cy="507831"/>
          </a:xfrm>
          <a:prstGeom prst="rect">
            <a:avLst/>
          </a:prstGeom>
          <a:noFill/>
        </p:spPr>
        <p:txBody>
          <a:bodyPr wrap="square" rtlCol="0">
            <a:spAutoFit/>
          </a:bodyPr>
          <a:lstStyle/>
          <a:p>
            <a:r>
              <a:rPr lang="es-MX" sz="1350" b="1" dirty="0"/>
              <a:t>MULTILATERAL CONVENTION TO IMPLEMENT TAX TREATY RELATED MEASURES TO PREVENT BASE EROSION AND PROFIT SHIFTING (“MLI”)</a:t>
            </a:r>
          </a:p>
        </p:txBody>
      </p:sp>
      <p:sp>
        <p:nvSpPr>
          <p:cNvPr id="7" name="CuadroTexto 6">
            <a:extLst>
              <a:ext uri="{FF2B5EF4-FFF2-40B4-BE49-F238E27FC236}">
                <a16:creationId xmlns:a16="http://schemas.microsoft.com/office/drawing/2014/main" id="{F953888D-10BC-3446-B40E-DCA37E122BF8}"/>
              </a:ext>
            </a:extLst>
          </p:cNvPr>
          <p:cNvSpPr txBox="1"/>
          <p:nvPr/>
        </p:nvSpPr>
        <p:spPr>
          <a:xfrm flipH="1">
            <a:off x="444793" y="2290357"/>
            <a:ext cx="6131231" cy="323165"/>
          </a:xfrm>
          <a:prstGeom prst="rect">
            <a:avLst/>
          </a:prstGeom>
          <a:noFill/>
        </p:spPr>
        <p:txBody>
          <a:bodyPr wrap="square" rtlCol="0">
            <a:spAutoFit/>
          </a:bodyPr>
          <a:lstStyle/>
          <a:p>
            <a:r>
              <a:rPr lang="es-MX" sz="1500" b="1" dirty="0">
                <a:solidFill>
                  <a:schemeClr val="accent1"/>
                </a:solidFill>
              </a:rPr>
              <a:t>A. Antecedentes.</a:t>
            </a:r>
          </a:p>
        </p:txBody>
      </p:sp>
      <p:pic>
        <p:nvPicPr>
          <p:cNvPr id="3" name="Picture 2">
            <a:extLst>
              <a:ext uri="{FF2B5EF4-FFF2-40B4-BE49-F238E27FC236}">
                <a16:creationId xmlns:a16="http://schemas.microsoft.com/office/drawing/2014/main" id="{D5B7016E-793D-7EA5-54C8-D095806F97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1498" y="921605"/>
            <a:ext cx="813390" cy="453062"/>
          </a:xfrm>
          <a:prstGeom prst="rect">
            <a:avLst/>
          </a:prstGeom>
        </p:spPr>
      </p:pic>
      <p:sp>
        <p:nvSpPr>
          <p:cNvPr id="10" name="CuadroTexto 8">
            <a:extLst>
              <a:ext uri="{FF2B5EF4-FFF2-40B4-BE49-F238E27FC236}">
                <a16:creationId xmlns:a16="http://schemas.microsoft.com/office/drawing/2014/main" id="{634C36CE-C5D8-2F2B-C298-8BDCD6C48D54}"/>
              </a:ext>
            </a:extLst>
          </p:cNvPr>
          <p:cNvSpPr txBox="1"/>
          <p:nvPr/>
        </p:nvSpPr>
        <p:spPr>
          <a:xfrm>
            <a:off x="7587949" y="5590147"/>
            <a:ext cx="1252266" cy="300082"/>
          </a:xfrm>
          <a:prstGeom prst="rect">
            <a:avLst/>
          </a:prstGeom>
          <a:noFill/>
        </p:spPr>
        <p:txBody>
          <a:bodyPr wrap="none" rtlCol="0">
            <a:spAutoFit/>
          </a:bodyPr>
          <a:lstStyle/>
          <a:p>
            <a:r>
              <a:rPr lang="es-MX" sz="1350" dirty="0"/>
              <a:t>Mauricio Bravo</a:t>
            </a:r>
          </a:p>
        </p:txBody>
      </p:sp>
    </p:spTree>
    <p:extLst>
      <p:ext uri="{BB962C8B-B14F-4D97-AF65-F5344CB8AC3E}">
        <p14:creationId xmlns:p14="http://schemas.microsoft.com/office/powerpoint/2010/main" val="28679878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5EA988A-67C9-7CF6-1147-B0CF1B72F57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t="20389" r="1401" b="1"/>
          <a:stretch/>
        </p:blipFill>
        <p:spPr bwMode="auto">
          <a:xfrm>
            <a:off x="0" y="857250"/>
            <a:ext cx="2296633" cy="53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6302D3ED-079A-CBFC-5B55-F757348129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1498" y="921605"/>
            <a:ext cx="813390" cy="453062"/>
          </a:xfrm>
          <a:prstGeom prst="rect">
            <a:avLst/>
          </a:prstGeom>
        </p:spPr>
      </p:pic>
      <p:sp>
        <p:nvSpPr>
          <p:cNvPr id="4" name="CuadroTexto 8">
            <a:extLst>
              <a:ext uri="{FF2B5EF4-FFF2-40B4-BE49-F238E27FC236}">
                <a16:creationId xmlns:a16="http://schemas.microsoft.com/office/drawing/2014/main" id="{F4397458-5252-9D11-6A49-8C2F2FD3886B}"/>
              </a:ext>
            </a:extLst>
          </p:cNvPr>
          <p:cNvSpPr txBox="1"/>
          <p:nvPr/>
        </p:nvSpPr>
        <p:spPr>
          <a:xfrm>
            <a:off x="7587949" y="5590147"/>
            <a:ext cx="1252266" cy="300082"/>
          </a:xfrm>
          <a:prstGeom prst="rect">
            <a:avLst/>
          </a:prstGeom>
          <a:noFill/>
        </p:spPr>
        <p:txBody>
          <a:bodyPr wrap="none" rtlCol="0">
            <a:spAutoFit/>
          </a:bodyPr>
          <a:lstStyle/>
          <a:p>
            <a:r>
              <a:rPr lang="es-MX" sz="1350" dirty="0"/>
              <a:t>Mauricio Bravo</a:t>
            </a:r>
          </a:p>
        </p:txBody>
      </p:sp>
      <p:sp>
        <p:nvSpPr>
          <p:cNvPr id="8" name="Marcador de contenido 2">
            <a:extLst>
              <a:ext uri="{FF2B5EF4-FFF2-40B4-BE49-F238E27FC236}">
                <a16:creationId xmlns:a16="http://schemas.microsoft.com/office/drawing/2014/main" id="{252FE841-ADFA-2AA1-0E1B-0AD408F30F18}"/>
              </a:ext>
            </a:extLst>
          </p:cNvPr>
          <p:cNvSpPr txBox="1">
            <a:spLocks/>
          </p:cNvSpPr>
          <p:nvPr/>
        </p:nvSpPr>
        <p:spPr>
          <a:xfrm>
            <a:off x="628650" y="1569869"/>
            <a:ext cx="7886700" cy="4297277"/>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s-MX" sz="1350" b="1" dirty="0"/>
              <a:t>IMPUESTO SOBRE LA RENTA. SUPUESTOS EN LOS CUALES LOS PAGOS POR </a:t>
            </a:r>
            <a:r>
              <a:rPr lang="es-MX" sz="1350" b="1" dirty="0">
                <a:solidFill>
                  <a:srgbClr val="0070C0"/>
                </a:solidFill>
              </a:rPr>
              <a:t>SERVICIOS SON BENEFICIOS EMPRESARIALES </a:t>
            </a:r>
            <a:r>
              <a:rPr lang="es-MX" sz="1350" b="1" dirty="0"/>
              <a:t>CONFORME AL ACUERDO ENTRE LOS ESTADOS UNIDOS MEXICANOS Y LA REPÚBLICA FEDERAL DE ALEMANIA PARA EVITAR LA DOBLE IMPOSICIÓN Y LA EVASIÓN FISCAL EN MATERIA DE IMPUESTOS SOBRE LA RENTA Y SOBRE EL PATRIMONIO.-</a:t>
            </a:r>
          </a:p>
          <a:p>
            <a:pPr marL="0" indent="0" algn="just">
              <a:buNone/>
            </a:pPr>
            <a:endParaRPr lang="es-MX" sz="1125" dirty="0"/>
          </a:p>
          <a:p>
            <a:pPr marL="0" indent="0" algn="just">
              <a:buNone/>
            </a:pPr>
            <a:r>
              <a:rPr lang="es-MX" sz="1350" dirty="0">
                <a:latin typeface="+mj-lt"/>
              </a:rPr>
              <a:t>Los ingresos que obtenga un residente en el extranjero son beneficios empresariales salvo regulación específica en otros artículos del Convenio. Esto es una regla residual (art. 7, párrafo 7 de Tratado). </a:t>
            </a:r>
          </a:p>
          <a:p>
            <a:pPr marL="0" indent="0" algn="just">
              <a:buNone/>
            </a:pPr>
            <a:endParaRPr lang="es-MX" sz="1350" dirty="0">
              <a:latin typeface="+mj-lt"/>
            </a:endParaRPr>
          </a:p>
          <a:p>
            <a:pPr marL="0" indent="0" algn="just">
              <a:buNone/>
            </a:pPr>
            <a:r>
              <a:rPr lang="es-MX" sz="1350" dirty="0">
                <a:latin typeface="+mj-lt"/>
              </a:rPr>
              <a:t>El artículo 7 es aplicable a todos los ingresos no comprendidos por artículos específicos como dividendos, intereses, etc. Esto es una regla de interpretación adoptada por México (comentario 96 del artículo 7 de la versión abreviada del Modelo de Convenio).</a:t>
            </a:r>
          </a:p>
          <a:p>
            <a:pPr marL="0" indent="0" algn="just">
              <a:buNone/>
            </a:pPr>
            <a:endParaRPr lang="es-MX" sz="1350" dirty="0">
              <a:latin typeface="+mj-lt"/>
            </a:endParaRPr>
          </a:p>
          <a:p>
            <a:pPr marL="0" indent="0" algn="just">
              <a:buNone/>
            </a:pPr>
            <a:r>
              <a:rPr lang="es-MX" sz="1350" dirty="0">
                <a:latin typeface="+mj-lt"/>
              </a:rPr>
              <a:t>Son beneficios empresariales los pagos por los servicios siguientes: 1) técnicos, incluyendo estudios o investigaciones de naturaleza científica, geológica o técnica; 2) contratos de ingeniería incluyendo planos relativos a los mismos y 3) servicios de consultoría o supervisión. </a:t>
            </a:r>
          </a:p>
          <a:p>
            <a:pPr marL="0" indent="0" algn="just">
              <a:buNone/>
            </a:pPr>
            <a:endParaRPr lang="es-MX" sz="1350" dirty="0">
              <a:latin typeface="+mj-lt"/>
            </a:endParaRPr>
          </a:p>
          <a:p>
            <a:pPr marL="0" indent="0" algn="just">
              <a:buNone/>
            </a:pPr>
            <a:r>
              <a:rPr lang="es-MX" sz="1350" dirty="0">
                <a:latin typeface="+mj-lt"/>
              </a:rPr>
              <a:t>La aplicación de la regla de beneficios empresariales está condicionada a que el contribuyente demuestre materialmente que el objeto de su contrato encuadra en alguno de los tres servicios aludidos.</a:t>
            </a:r>
          </a:p>
          <a:p>
            <a:pPr marL="0" indent="0" algn="just">
              <a:buNone/>
            </a:pPr>
            <a:endParaRPr lang="es-MX" sz="1350" dirty="0">
              <a:latin typeface="+mj-lt"/>
            </a:endParaRPr>
          </a:p>
          <a:p>
            <a:pPr marL="0" indent="0" algn="just">
              <a:buNone/>
            </a:pPr>
            <a:r>
              <a:rPr lang="es-MX" sz="1050" dirty="0">
                <a:latin typeface="+mj-lt"/>
              </a:rPr>
              <a:t>Tesis. Segunda Sección Sala Superior. R.T.F.J.A. Novena Época. Año I. No. 4. Abril 2022. p. 501</a:t>
            </a:r>
          </a:p>
          <a:p>
            <a:pPr marL="0" indent="0" algn="just">
              <a:buNone/>
            </a:pPr>
            <a:endParaRPr lang="es-MX" sz="1350" dirty="0">
              <a:latin typeface="+mj-lt"/>
            </a:endParaRPr>
          </a:p>
          <a:p>
            <a:pPr marL="0" indent="0" algn="just">
              <a:buNone/>
            </a:pPr>
            <a:endParaRPr lang="es-MX" sz="1125" dirty="0"/>
          </a:p>
          <a:p>
            <a:pPr marL="0" indent="0" algn="just">
              <a:buNone/>
            </a:pPr>
            <a:endParaRPr lang="es-MX" sz="1125" dirty="0"/>
          </a:p>
          <a:p>
            <a:pPr marL="0" indent="0" algn="just">
              <a:buNone/>
            </a:pPr>
            <a:endParaRPr lang="es-MX" sz="1125" dirty="0"/>
          </a:p>
        </p:txBody>
      </p:sp>
    </p:spTree>
    <p:extLst>
      <p:ext uri="{BB962C8B-B14F-4D97-AF65-F5344CB8AC3E}">
        <p14:creationId xmlns:p14="http://schemas.microsoft.com/office/powerpoint/2010/main" val="32417138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5C049FE-7DDD-40BA-7C9D-BEE879ED9FB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t="20389" r="1401" b="1"/>
          <a:stretch/>
        </p:blipFill>
        <p:spPr bwMode="auto">
          <a:xfrm>
            <a:off x="0" y="857250"/>
            <a:ext cx="2296633" cy="53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7DD119A3-04B5-F12A-C866-7D55FBA7DEB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1498" y="921605"/>
            <a:ext cx="813390" cy="453062"/>
          </a:xfrm>
          <a:prstGeom prst="rect">
            <a:avLst/>
          </a:prstGeom>
        </p:spPr>
      </p:pic>
      <p:sp>
        <p:nvSpPr>
          <p:cNvPr id="4" name="CuadroTexto 8">
            <a:extLst>
              <a:ext uri="{FF2B5EF4-FFF2-40B4-BE49-F238E27FC236}">
                <a16:creationId xmlns:a16="http://schemas.microsoft.com/office/drawing/2014/main" id="{304EB228-8F47-3360-CF92-77B3D3CDD555}"/>
              </a:ext>
            </a:extLst>
          </p:cNvPr>
          <p:cNvSpPr txBox="1"/>
          <p:nvPr/>
        </p:nvSpPr>
        <p:spPr>
          <a:xfrm>
            <a:off x="7587949" y="5590147"/>
            <a:ext cx="1252266" cy="300082"/>
          </a:xfrm>
          <a:prstGeom prst="rect">
            <a:avLst/>
          </a:prstGeom>
          <a:noFill/>
        </p:spPr>
        <p:txBody>
          <a:bodyPr wrap="none" rtlCol="0">
            <a:spAutoFit/>
          </a:bodyPr>
          <a:lstStyle/>
          <a:p>
            <a:r>
              <a:rPr lang="es-MX" sz="1350" dirty="0"/>
              <a:t>Mauricio Bravo</a:t>
            </a:r>
          </a:p>
        </p:txBody>
      </p:sp>
      <p:sp>
        <p:nvSpPr>
          <p:cNvPr id="5" name="Marcador de contenido 2">
            <a:extLst>
              <a:ext uri="{FF2B5EF4-FFF2-40B4-BE49-F238E27FC236}">
                <a16:creationId xmlns:a16="http://schemas.microsoft.com/office/drawing/2014/main" id="{96730715-715C-5B8A-8FEE-44ECD6DF70D9}"/>
              </a:ext>
            </a:extLst>
          </p:cNvPr>
          <p:cNvSpPr txBox="1">
            <a:spLocks/>
          </p:cNvSpPr>
          <p:nvPr/>
        </p:nvSpPr>
        <p:spPr>
          <a:xfrm>
            <a:off x="628650" y="2136110"/>
            <a:ext cx="7886700" cy="418653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s-ES_tradnl" sz="1350" b="1" dirty="0">
                <a:solidFill>
                  <a:srgbClr val="000000"/>
                </a:solidFill>
                <a:ea typeface="Helvetica Neue" panose="02000503000000020004" pitchFamily="2" charset="0"/>
                <a:cs typeface="Helvetica Neue" panose="02000503000000020004" pitchFamily="2" charset="0"/>
              </a:rPr>
              <a:t>ASISTENCIA TÉCNICA. CONTRATO DE PRESTACIÓN DE SERVICIOS POR CAPACITACIÓN, ADIESTRAMIENTO Y ASESORÍA.</a:t>
            </a:r>
            <a:endParaRPr lang="es-MX" sz="1350" b="1" dirty="0">
              <a:solidFill>
                <a:srgbClr val="000000"/>
              </a:solidFill>
              <a:ea typeface="Helvetica Neue" panose="02000503000000020004" pitchFamily="2" charset="0"/>
              <a:cs typeface="Helvetica Neue" panose="02000503000000020004" pitchFamily="2" charset="0"/>
            </a:endParaRPr>
          </a:p>
          <a:p>
            <a:pPr marL="0" indent="0">
              <a:buNone/>
            </a:pPr>
            <a:endParaRPr lang="es-MX" sz="1200" dirty="0">
              <a:ea typeface="Tahoma" panose="020B0604030504040204" pitchFamily="34" charset="0"/>
              <a:cs typeface="Tahoma" panose="020B0604030504040204" pitchFamily="34" charset="0"/>
            </a:endParaRPr>
          </a:p>
          <a:p>
            <a:pPr marL="0" indent="0">
              <a:buNone/>
            </a:pPr>
            <a:endParaRPr lang="es-MX" sz="1275" dirty="0">
              <a:ea typeface="Tahoma" panose="020B0604030504040204" pitchFamily="34" charset="0"/>
              <a:cs typeface="Tahoma" panose="020B0604030504040204" pitchFamily="34" charset="0"/>
            </a:endParaRPr>
          </a:p>
          <a:p>
            <a:pPr marL="0" indent="0" algn="just">
              <a:buNone/>
            </a:pPr>
            <a:r>
              <a:rPr lang="es-MX" sz="1350" dirty="0">
                <a:latin typeface="+mj-lt"/>
                <a:ea typeface="Tahoma" panose="020B0604030504040204" pitchFamily="34" charset="0"/>
                <a:cs typeface="Tahoma" panose="020B0604030504040204" pitchFamily="34" charset="0"/>
              </a:rPr>
              <a:t>De una interpretación integral al artículo 15-B del CFF, la doctrina internacional y el Derecho Comparado, la </a:t>
            </a:r>
            <a:r>
              <a:rPr lang="es-MX" sz="1350" b="1" dirty="0">
                <a:solidFill>
                  <a:srgbClr val="FF0000"/>
                </a:solidFill>
                <a:latin typeface="+mj-lt"/>
                <a:ea typeface="Tahoma" panose="020B0604030504040204" pitchFamily="34" charset="0"/>
                <a:cs typeface="Tahoma" panose="020B0604030504040204" pitchFamily="34" charset="0"/>
              </a:rPr>
              <a:t>asistencia técnica </a:t>
            </a:r>
            <a:r>
              <a:rPr lang="es-MX" sz="1350" dirty="0">
                <a:latin typeface="+mj-lt"/>
                <a:ea typeface="Tahoma" panose="020B0604030504040204" pitchFamily="34" charset="0"/>
                <a:cs typeface="Tahoma" panose="020B0604030504040204" pitchFamily="34" charset="0"/>
              </a:rPr>
              <a:t>se define como la </a:t>
            </a:r>
            <a:r>
              <a:rPr lang="es-MX" sz="1350" b="1" dirty="0">
                <a:solidFill>
                  <a:srgbClr val="0070C0"/>
                </a:solidFill>
                <a:latin typeface="+mj-lt"/>
                <a:ea typeface="Tahoma" panose="020B0604030504040204" pitchFamily="34" charset="0"/>
                <a:cs typeface="Tahoma" panose="020B0604030504040204" pitchFamily="34" charset="0"/>
              </a:rPr>
              <a:t>prestación de un servicio profesional independiente</a:t>
            </a:r>
            <a:r>
              <a:rPr lang="es-MX" sz="1350" dirty="0">
                <a:latin typeface="+mj-lt"/>
                <a:ea typeface="Tahoma" panose="020B0604030504040204" pitchFamily="34" charset="0"/>
                <a:cs typeface="Tahoma" panose="020B0604030504040204" pitchFamily="34" charset="0"/>
              </a:rPr>
              <a:t>, donde el prestador se obliga a transmitir sus conocimientos del ejercicio de un arte o técnica, para con el prestatario mismos que </a:t>
            </a:r>
            <a:r>
              <a:rPr lang="es-MX" sz="1350" b="1" i="1" dirty="0">
                <a:latin typeface="+mj-lt"/>
                <a:ea typeface="Tahoma" panose="020B0604030504040204" pitchFamily="34" charset="0"/>
                <a:cs typeface="Tahoma" panose="020B0604030504040204" pitchFamily="34" charset="0"/>
              </a:rPr>
              <a:t>(i) </a:t>
            </a:r>
            <a:r>
              <a:rPr lang="es-MX" sz="1350" dirty="0">
                <a:latin typeface="+mj-lt"/>
                <a:ea typeface="Tahoma" panose="020B0604030504040204" pitchFamily="34" charset="0"/>
                <a:cs typeface="Tahoma" panose="020B0604030504040204" pitchFamily="34" charset="0"/>
              </a:rPr>
              <a:t>no son patentables y </a:t>
            </a:r>
            <a:r>
              <a:rPr lang="es-MX" sz="1350" b="1" i="1" dirty="0">
                <a:latin typeface="+mj-lt"/>
                <a:ea typeface="Tahoma" panose="020B0604030504040204" pitchFamily="34" charset="0"/>
                <a:cs typeface="Tahoma" panose="020B0604030504040204" pitchFamily="34" charset="0"/>
              </a:rPr>
              <a:t>(ii) </a:t>
            </a:r>
            <a:r>
              <a:rPr lang="es-MX" sz="1350" dirty="0">
                <a:latin typeface="+mj-lt"/>
                <a:ea typeface="Tahoma" panose="020B0604030504040204" pitchFamily="34" charset="0"/>
                <a:cs typeface="Tahoma" panose="020B0604030504040204" pitchFamily="34" charset="0"/>
              </a:rPr>
              <a:t>tampoco implican la transferencia de las experiencias secretas sobre la manera de hacer algo (know-how).</a:t>
            </a:r>
          </a:p>
          <a:p>
            <a:pPr marL="0" indent="0">
              <a:buNone/>
            </a:pPr>
            <a:endParaRPr lang="es-MX" sz="1200" dirty="0">
              <a:ea typeface="Tahoma" panose="020B0604030504040204" pitchFamily="34" charset="0"/>
              <a:cs typeface="Tahoma" panose="020B0604030504040204" pitchFamily="34" charset="0"/>
            </a:endParaRPr>
          </a:p>
          <a:p>
            <a:pPr marL="0" indent="0">
              <a:buNone/>
            </a:pPr>
            <a:endParaRPr lang="es-MX" sz="1125" dirty="0">
              <a:ea typeface="Tahoma" panose="020B0604030504040204" pitchFamily="34" charset="0"/>
              <a:cs typeface="Tahoma" panose="020B0604030504040204" pitchFamily="34" charset="0"/>
            </a:endParaRPr>
          </a:p>
          <a:p>
            <a:pPr marL="0" indent="0">
              <a:buNone/>
            </a:pPr>
            <a:endParaRPr lang="es-MX" sz="1125" dirty="0">
              <a:ea typeface="Tahoma" panose="020B0604030504040204" pitchFamily="34" charset="0"/>
              <a:cs typeface="Tahoma" panose="020B0604030504040204" pitchFamily="34" charset="0"/>
            </a:endParaRPr>
          </a:p>
          <a:p>
            <a:pPr marL="0" indent="0" algn="just">
              <a:buNone/>
            </a:pPr>
            <a:r>
              <a:rPr lang="es-ES_tradnl" sz="1050" dirty="0">
                <a:solidFill>
                  <a:srgbClr val="000000"/>
                </a:solidFill>
                <a:latin typeface="+mj-lt"/>
                <a:ea typeface="Tahoma" panose="020B0604030504040204" pitchFamily="34" charset="0"/>
                <a:cs typeface="Tahoma" panose="020B0604030504040204" pitchFamily="34" charset="0"/>
              </a:rPr>
              <a:t>Tesis. Pleno de la Sala Superior. R.T.F.J.A. Novena Época. Año I. No. 5. Mayo 2022. p. 36</a:t>
            </a:r>
            <a:endParaRPr lang="es-MX" sz="1050" dirty="0">
              <a:solidFill>
                <a:srgbClr val="000000"/>
              </a:solidFill>
              <a:latin typeface="+mj-lt"/>
              <a:ea typeface="Tahoma" panose="020B0604030504040204" pitchFamily="34" charset="0"/>
              <a:cs typeface="Tahoma" panose="020B0604030504040204" pitchFamily="34" charset="0"/>
            </a:endParaRPr>
          </a:p>
          <a:p>
            <a:pPr marL="0" indent="0" algn="just">
              <a:buNone/>
            </a:pPr>
            <a:r>
              <a:rPr lang="es-MX" sz="1125" dirty="0">
                <a:solidFill>
                  <a:srgbClr val="000000"/>
                </a:solidFill>
                <a:ea typeface="Tahoma" panose="020B0604030504040204" pitchFamily="34" charset="0"/>
                <a:cs typeface="Tahoma" panose="020B0604030504040204" pitchFamily="34" charset="0"/>
              </a:rPr>
              <a:t> </a:t>
            </a:r>
          </a:p>
          <a:p>
            <a:pPr marL="0" indent="0">
              <a:buNone/>
            </a:pPr>
            <a:endParaRPr lang="es-MX" sz="1125" dirty="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908362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F0FE405-CBC8-4B71-6F66-2DCE24362AE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t="20389" r="1401" b="1"/>
          <a:stretch/>
        </p:blipFill>
        <p:spPr bwMode="auto">
          <a:xfrm>
            <a:off x="0" y="857250"/>
            <a:ext cx="2296633" cy="53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4CD640B0-C500-EE34-8084-39076CCC759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1498" y="921605"/>
            <a:ext cx="813390" cy="453062"/>
          </a:xfrm>
          <a:prstGeom prst="rect">
            <a:avLst/>
          </a:prstGeom>
        </p:spPr>
      </p:pic>
      <p:sp>
        <p:nvSpPr>
          <p:cNvPr id="4" name="CuadroTexto 8">
            <a:extLst>
              <a:ext uri="{FF2B5EF4-FFF2-40B4-BE49-F238E27FC236}">
                <a16:creationId xmlns:a16="http://schemas.microsoft.com/office/drawing/2014/main" id="{C65BEC92-7A3A-5696-E33F-D7C3460B1A70}"/>
              </a:ext>
            </a:extLst>
          </p:cNvPr>
          <p:cNvSpPr txBox="1"/>
          <p:nvPr/>
        </p:nvSpPr>
        <p:spPr>
          <a:xfrm>
            <a:off x="7587949" y="5590147"/>
            <a:ext cx="1252266" cy="300082"/>
          </a:xfrm>
          <a:prstGeom prst="rect">
            <a:avLst/>
          </a:prstGeom>
          <a:noFill/>
        </p:spPr>
        <p:txBody>
          <a:bodyPr wrap="none" rtlCol="0">
            <a:spAutoFit/>
          </a:bodyPr>
          <a:lstStyle/>
          <a:p>
            <a:r>
              <a:rPr lang="es-MX" sz="1350" dirty="0"/>
              <a:t>Mauricio Bravo</a:t>
            </a:r>
          </a:p>
        </p:txBody>
      </p:sp>
      <p:sp>
        <p:nvSpPr>
          <p:cNvPr id="5" name="Marcador de contenido 2">
            <a:extLst>
              <a:ext uri="{FF2B5EF4-FFF2-40B4-BE49-F238E27FC236}">
                <a16:creationId xmlns:a16="http://schemas.microsoft.com/office/drawing/2014/main" id="{2FF338D2-C4C0-E17A-60A5-2D11A6854695}"/>
              </a:ext>
            </a:extLst>
          </p:cNvPr>
          <p:cNvSpPr txBox="1">
            <a:spLocks/>
          </p:cNvSpPr>
          <p:nvPr/>
        </p:nvSpPr>
        <p:spPr>
          <a:xfrm>
            <a:off x="628650" y="2039220"/>
            <a:ext cx="7886700" cy="420782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s-ES_tradnl" sz="1350" b="1" dirty="0">
                <a:solidFill>
                  <a:srgbClr val="000000"/>
                </a:solidFill>
                <a:ea typeface="Helvetica Neue" panose="02000503000000020004" pitchFamily="2" charset="0"/>
                <a:cs typeface="Helvetica Neue" panose="02000503000000020004" pitchFamily="2" charset="0"/>
              </a:rPr>
              <a:t>IMPUESTO SOBRE LA RENTA.- PARA GOZAR DEL BENEFICIO DE EFECTUAR UNA RETENCIÓN A UNA TASA EXCEPCIONAL, EL RETENEDOR DEBE DEMOSTRAR QUE LOS </a:t>
            </a:r>
            <a:r>
              <a:rPr lang="es-ES_tradnl" sz="1350" b="1" dirty="0">
                <a:solidFill>
                  <a:srgbClr val="0070C0"/>
                </a:solidFill>
                <a:ea typeface="Helvetica Neue" panose="02000503000000020004" pitchFamily="2" charset="0"/>
                <a:cs typeface="Helvetica Neue" panose="02000503000000020004" pitchFamily="2" charset="0"/>
              </a:rPr>
              <a:t>BENEFICIARIOS EFECTIVOS </a:t>
            </a:r>
            <a:r>
              <a:rPr lang="es-ES_tradnl" sz="1350" b="1" dirty="0">
                <a:solidFill>
                  <a:srgbClr val="000000"/>
                </a:solidFill>
                <a:ea typeface="Helvetica Neue" panose="02000503000000020004" pitchFamily="2" charset="0"/>
                <a:cs typeface="Helvetica Neue" panose="02000503000000020004" pitchFamily="2" charset="0"/>
              </a:rPr>
              <a:t>DE LOS INTERESES PAGADOS A RESIDENTES EN EL EXTRANJERO, NO SON RESIDENTES DE JURISDICCIONES DE BAJA IMPOSICIÓN FISCAL.- </a:t>
            </a:r>
            <a:r>
              <a:rPr lang="es-ES_tradnl" sz="1350" b="1" dirty="0">
                <a:solidFill>
                  <a:srgbClr val="000000"/>
                </a:solidFill>
                <a:ea typeface="Tahoma" panose="020B0604030504040204" pitchFamily="34" charset="0"/>
                <a:cs typeface="Helvetica Neue" panose="02000503000000020004" pitchFamily="2" charset="0"/>
              </a:rPr>
              <a:t> </a:t>
            </a:r>
          </a:p>
          <a:p>
            <a:pPr marL="0" indent="0" algn="just">
              <a:buNone/>
            </a:pPr>
            <a:endParaRPr lang="es-ES_tradnl" sz="1125" b="1" dirty="0">
              <a:solidFill>
                <a:srgbClr val="000000"/>
              </a:solidFill>
              <a:ea typeface="Tahoma" panose="020B0604030504040204" pitchFamily="34" charset="0"/>
              <a:cs typeface="Helvetica Neue" panose="02000503000000020004" pitchFamily="2" charset="0"/>
            </a:endParaRPr>
          </a:p>
          <a:p>
            <a:pPr marL="0" indent="0" algn="just">
              <a:buNone/>
            </a:pPr>
            <a:endParaRPr lang="es-ES_tradnl" sz="1350" b="1" dirty="0">
              <a:solidFill>
                <a:srgbClr val="000000"/>
              </a:solidFill>
              <a:latin typeface="+mj-lt"/>
              <a:ea typeface="Tahoma" panose="020B0604030504040204" pitchFamily="34" charset="0"/>
              <a:cs typeface="Helvetica Neue" panose="02000503000000020004" pitchFamily="2" charset="0"/>
            </a:endParaRPr>
          </a:p>
          <a:p>
            <a:pPr marL="0" indent="0" algn="just">
              <a:buNone/>
            </a:pPr>
            <a:r>
              <a:rPr lang="es-MX" sz="1350" dirty="0">
                <a:solidFill>
                  <a:srgbClr val="000000"/>
                </a:solidFill>
                <a:latin typeface="+mj-lt"/>
                <a:ea typeface="Helvetica Neue" panose="02000503000000020004" pitchFamily="2" charset="0"/>
                <a:cs typeface="Helvetica Neue" panose="02000503000000020004" pitchFamily="2" charset="0"/>
              </a:rPr>
              <a:t>Al ser una regla de excepción, los contribuyentes deben probar que fue correcta la retención del 4.9% por intereses pagados al extranjero (establecida en el artículo quinto, fracción V de las disposiciones transitorias de la LISR, de la Ley que establece las reducciones impositivas acordadas en el Pacto para la Estabilidad, la Competitividad y el Empleo de 1993), en lugar de la tasa general del 15% (establecida en el artículo 154, fracción I de la LISR 1994). </a:t>
            </a:r>
          </a:p>
          <a:p>
            <a:pPr marL="0" indent="0" algn="just">
              <a:buNone/>
            </a:pPr>
            <a:endParaRPr lang="es-ES_tradnl" sz="1350" dirty="0">
              <a:solidFill>
                <a:srgbClr val="000000"/>
              </a:solidFill>
              <a:latin typeface="+mj-lt"/>
              <a:ea typeface="Helvetica Neue" panose="02000503000000020004" pitchFamily="2" charset="0"/>
              <a:cs typeface="Helvetica Neue" panose="02000503000000020004" pitchFamily="2" charset="0"/>
            </a:endParaRPr>
          </a:p>
          <a:p>
            <a:pPr marL="0" indent="0" algn="just">
              <a:buNone/>
            </a:pPr>
            <a:endParaRPr lang="es-ES_tradnl" sz="1350" dirty="0">
              <a:solidFill>
                <a:srgbClr val="000000"/>
              </a:solidFill>
              <a:latin typeface="+mj-lt"/>
              <a:ea typeface="Helvetica Neue" panose="02000503000000020004" pitchFamily="2" charset="0"/>
              <a:cs typeface="Helvetica Neue" panose="02000503000000020004" pitchFamily="2" charset="0"/>
            </a:endParaRPr>
          </a:p>
          <a:p>
            <a:pPr marL="0" indent="0" algn="just">
              <a:buNone/>
            </a:pPr>
            <a:endParaRPr lang="es-ES_tradnl" sz="1350" dirty="0">
              <a:solidFill>
                <a:srgbClr val="000000"/>
              </a:solidFill>
              <a:latin typeface="+mj-lt"/>
              <a:ea typeface="Helvetica Neue" panose="02000503000000020004" pitchFamily="2" charset="0"/>
              <a:cs typeface="Helvetica Neue" panose="02000503000000020004" pitchFamily="2" charset="0"/>
            </a:endParaRPr>
          </a:p>
          <a:p>
            <a:pPr marL="0" indent="0" algn="just">
              <a:buNone/>
            </a:pPr>
            <a:r>
              <a:rPr lang="es-ES_tradnl" sz="1050" dirty="0">
                <a:solidFill>
                  <a:srgbClr val="000000"/>
                </a:solidFill>
                <a:latin typeface="+mj-lt"/>
                <a:ea typeface="Helvetica Neue" panose="02000503000000020004" pitchFamily="2" charset="0"/>
                <a:cs typeface="Helvetica Neue" panose="02000503000000020004" pitchFamily="2" charset="0"/>
              </a:rPr>
              <a:t>Tesis. Pleno Sala Superior. R.T.F.J.A. Novena Época. Año I. No. 6. Junio 2022. p. 251</a:t>
            </a:r>
            <a:r>
              <a:rPr lang="es-MX" sz="1050" dirty="0">
                <a:solidFill>
                  <a:srgbClr val="000000"/>
                </a:solidFill>
                <a:latin typeface="+mj-lt"/>
                <a:ea typeface="Tahoma" panose="020B0604030504040204" pitchFamily="34" charset="0"/>
                <a:cs typeface="Helvetica Neue" panose="02000503000000020004" pitchFamily="2" charset="0"/>
              </a:rPr>
              <a:t> </a:t>
            </a:r>
          </a:p>
        </p:txBody>
      </p:sp>
    </p:spTree>
    <p:extLst>
      <p:ext uri="{BB962C8B-B14F-4D97-AF65-F5344CB8AC3E}">
        <p14:creationId xmlns:p14="http://schemas.microsoft.com/office/powerpoint/2010/main" val="21198924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CD8912A-E693-91ED-9C0D-7F6FC49E2A6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t="20389" r="1401" b="1"/>
          <a:stretch/>
        </p:blipFill>
        <p:spPr bwMode="auto">
          <a:xfrm>
            <a:off x="0" y="857250"/>
            <a:ext cx="2296633" cy="53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96A125B4-2B7A-F540-DA0E-97DAB3DED7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1498" y="921605"/>
            <a:ext cx="813390" cy="453062"/>
          </a:xfrm>
          <a:prstGeom prst="rect">
            <a:avLst/>
          </a:prstGeom>
        </p:spPr>
      </p:pic>
      <p:sp>
        <p:nvSpPr>
          <p:cNvPr id="4" name="CuadroTexto 8">
            <a:extLst>
              <a:ext uri="{FF2B5EF4-FFF2-40B4-BE49-F238E27FC236}">
                <a16:creationId xmlns:a16="http://schemas.microsoft.com/office/drawing/2014/main" id="{C90A5D2F-AE52-DC8D-A423-EC97007FC7DF}"/>
              </a:ext>
            </a:extLst>
          </p:cNvPr>
          <p:cNvSpPr txBox="1"/>
          <p:nvPr/>
        </p:nvSpPr>
        <p:spPr>
          <a:xfrm>
            <a:off x="7587949" y="5590147"/>
            <a:ext cx="1252266" cy="300082"/>
          </a:xfrm>
          <a:prstGeom prst="rect">
            <a:avLst/>
          </a:prstGeom>
          <a:noFill/>
        </p:spPr>
        <p:txBody>
          <a:bodyPr wrap="none" rtlCol="0">
            <a:spAutoFit/>
          </a:bodyPr>
          <a:lstStyle/>
          <a:p>
            <a:r>
              <a:rPr lang="es-MX" sz="1350" dirty="0"/>
              <a:t>Mauricio Bravo</a:t>
            </a:r>
          </a:p>
        </p:txBody>
      </p:sp>
      <p:sp>
        <p:nvSpPr>
          <p:cNvPr id="5" name="Marcador de contenido 2">
            <a:extLst>
              <a:ext uri="{FF2B5EF4-FFF2-40B4-BE49-F238E27FC236}">
                <a16:creationId xmlns:a16="http://schemas.microsoft.com/office/drawing/2014/main" id="{AA89EC6F-C84E-C5D4-FA87-E19021AFEFCB}"/>
              </a:ext>
            </a:extLst>
          </p:cNvPr>
          <p:cNvSpPr txBox="1">
            <a:spLocks/>
          </p:cNvSpPr>
          <p:nvPr/>
        </p:nvSpPr>
        <p:spPr>
          <a:xfrm>
            <a:off x="628650" y="1795661"/>
            <a:ext cx="7886700" cy="4140735"/>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s-ES_tradnl" sz="1350" b="1" dirty="0">
                <a:solidFill>
                  <a:srgbClr val="0070C0"/>
                </a:solidFill>
              </a:rPr>
              <a:t>ESTABLECIMIENTO PERMANENTE</a:t>
            </a:r>
            <a:r>
              <a:rPr lang="es-ES_tradnl" sz="1350" b="1" dirty="0"/>
              <a:t>. SE ACTUALIZA EL SUPUESTO PARA SU CONSTITUCIÓN CUANDO UNA SOCIEDAD MERCANTIL EN TERRITORIO NACIONAL ADQUIERA Y EXPORTE VEHÍCULOS AUTOMOTRICES EXCLUSIVAMENTE PARA LOS FINES DE OPERACIÓN DE SU PARTE RELACIONADA.- </a:t>
            </a:r>
          </a:p>
          <a:p>
            <a:pPr marL="0" indent="0" algn="just">
              <a:buNone/>
            </a:pPr>
            <a:endParaRPr lang="es-ES_tradnl" sz="1125" dirty="0"/>
          </a:p>
          <a:p>
            <a:pPr marL="0" indent="0" algn="just">
              <a:buNone/>
            </a:pPr>
            <a:r>
              <a:rPr lang="es-ES_tradnl" sz="1425" dirty="0">
                <a:latin typeface="+mj-lt"/>
              </a:rPr>
              <a:t>No se considerará que constituye EP, entre otros supuestos, la utilización de un lugar de negocios con el único fin de comprar bienes o mercancías para el residente en el extranjero, siempre y cuando dicha actividad tenga el carácter de preparatoria o auxiliar (art. 3, fracción III de la LISR).</a:t>
            </a:r>
          </a:p>
          <a:p>
            <a:pPr marL="0" indent="0" algn="just">
              <a:buNone/>
            </a:pPr>
            <a:endParaRPr lang="es-ES_tradnl" sz="1425" dirty="0">
              <a:latin typeface="+mj-lt"/>
            </a:endParaRPr>
          </a:p>
          <a:p>
            <a:pPr marL="0" indent="0" algn="just">
              <a:buNone/>
            </a:pPr>
            <a:r>
              <a:rPr lang="es-ES_tradnl" sz="1425" dirty="0">
                <a:latin typeface="+mj-lt"/>
              </a:rPr>
              <a:t>La fragmentación de actividades con la finalidad de evitar el EP por parte de empresas residentes en el extranjero al dividir actividades de un negocio operativo y cohesionarlas en varias operaciones, argumentado que cada una de ellas corresponden a actividades de carácter preparatorio o auxiliar es elusión artificiosa de EP (art. 5, apartado 1, 2, 5 y 6 del Modelo Convenio de la OCDE).</a:t>
            </a:r>
          </a:p>
          <a:p>
            <a:pPr marL="0" indent="0" algn="just">
              <a:buNone/>
            </a:pPr>
            <a:endParaRPr lang="es-ES_tradnl" sz="1425" dirty="0">
              <a:latin typeface="+mj-lt"/>
            </a:endParaRPr>
          </a:p>
          <a:p>
            <a:pPr marL="0" indent="0" algn="just">
              <a:buNone/>
            </a:pPr>
            <a:r>
              <a:rPr lang="es-ES_tradnl" sz="1425" dirty="0">
                <a:latin typeface="+mj-lt"/>
              </a:rPr>
              <a:t>Una sociedad mercantil nacional que realice las funciones de adquisición y exportación de vehículos automotrices, única y exclusivamente para los fines de las operaciones de su socio accionista (parte relacionada) y único cliente -propietario de una empresa residente en el extranjero-, al dividir actividades de su negocio operativo y las cohesionaba en varias operaciones, a fin de evitar el EP; pone en evidencia que no son operaciones preparatorias o auxiliares, sino una operación de negocios cohesiva entre dichas sociedades, en consecuencia, son parte de un EP.</a:t>
            </a:r>
          </a:p>
          <a:p>
            <a:pPr marL="0" indent="0" algn="just">
              <a:buNone/>
            </a:pPr>
            <a:endParaRPr lang="es-ES_tradnl" sz="1125" dirty="0">
              <a:latin typeface="+mj-lt"/>
            </a:endParaRPr>
          </a:p>
          <a:p>
            <a:pPr marL="0" indent="0" algn="just">
              <a:buNone/>
            </a:pPr>
            <a:r>
              <a:rPr lang="es-ES_tradnl" sz="1125" dirty="0">
                <a:latin typeface="+mj-lt"/>
              </a:rPr>
              <a:t>Tesis. Segunda Sección Pleno Sala Superior. R.T.F.J.A. Novena Época. Año I. No. 8. Agosto 2022. p. 111</a:t>
            </a:r>
          </a:p>
          <a:p>
            <a:pPr marL="0" indent="0" algn="just">
              <a:buNone/>
            </a:pPr>
            <a:endParaRPr lang="es-ES_tradnl" sz="1125" dirty="0"/>
          </a:p>
          <a:p>
            <a:pPr marL="0" indent="0" algn="just">
              <a:buNone/>
            </a:pPr>
            <a:endParaRPr lang="es-ES_tradnl" sz="1125" dirty="0"/>
          </a:p>
          <a:p>
            <a:pPr marL="0" indent="0" algn="just">
              <a:buNone/>
            </a:pPr>
            <a:endParaRPr lang="es-ES_tradnl" sz="1125" dirty="0"/>
          </a:p>
          <a:p>
            <a:pPr marL="0" indent="0" algn="just">
              <a:buNone/>
            </a:pPr>
            <a:endParaRPr lang="es-ES_tradnl" sz="1125" dirty="0"/>
          </a:p>
          <a:p>
            <a:pPr marL="0" indent="0" algn="just">
              <a:buNone/>
            </a:pPr>
            <a:endParaRPr lang="es-ES_tradnl" sz="1125" dirty="0"/>
          </a:p>
          <a:p>
            <a:pPr marL="0" indent="0" algn="just">
              <a:buNone/>
            </a:pPr>
            <a:endParaRPr lang="es-ES_tradnl" sz="1125" dirty="0"/>
          </a:p>
          <a:p>
            <a:pPr marL="0" indent="0" algn="just">
              <a:buNone/>
            </a:pPr>
            <a:endParaRPr lang="es-ES_tradnl" sz="1125" dirty="0"/>
          </a:p>
          <a:p>
            <a:pPr marL="0" indent="0" algn="just">
              <a:buNone/>
            </a:pPr>
            <a:endParaRPr lang="es-ES_tradnl" sz="1125" dirty="0"/>
          </a:p>
        </p:txBody>
      </p:sp>
    </p:spTree>
    <p:extLst>
      <p:ext uri="{BB962C8B-B14F-4D97-AF65-F5344CB8AC3E}">
        <p14:creationId xmlns:p14="http://schemas.microsoft.com/office/powerpoint/2010/main" val="2016780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B4B913A-1805-2460-FDD5-5FA9D6E2FFE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t="20389" r="1401" b="1"/>
          <a:stretch/>
        </p:blipFill>
        <p:spPr bwMode="auto">
          <a:xfrm>
            <a:off x="1" y="857250"/>
            <a:ext cx="3070151" cy="716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uadroTexto 8">
            <a:extLst>
              <a:ext uri="{FF2B5EF4-FFF2-40B4-BE49-F238E27FC236}">
                <a16:creationId xmlns:a16="http://schemas.microsoft.com/office/drawing/2014/main" id="{9099B2D6-272C-1E95-2251-5CE1EBFDA066}"/>
              </a:ext>
            </a:extLst>
          </p:cNvPr>
          <p:cNvSpPr txBox="1"/>
          <p:nvPr/>
        </p:nvSpPr>
        <p:spPr>
          <a:xfrm>
            <a:off x="7587949" y="5590147"/>
            <a:ext cx="1252266" cy="300082"/>
          </a:xfrm>
          <a:prstGeom prst="rect">
            <a:avLst/>
          </a:prstGeom>
          <a:noFill/>
        </p:spPr>
        <p:txBody>
          <a:bodyPr wrap="none" rtlCol="0">
            <a:spAutoFit/>
          </a:bodyPr>
          <a:lstStyle/>
          <a:p>
            <a:r>
              <a:rPr lang="es-MX" sz="1350" dirty="0"/>
              <a:t>Mauricio Bravo</a:t>
            </a:r>
          </a:p>
        </p:txBody>
      </p:sp>
      <p:pic>
        <p:nvPicPr>
          <p:cNvPr id="7" name="Picture 6">
            <a:extLst>
              <a:ext uri="{FF2B5EF4-FFF2-40B4-BE49-F238E27FC236}">
                <a16:creationId xmlns:a16="http://schemas.microsoft.com/office/drawing/2014/main" id="{25E70337-3A63-FFD5-12B2-D6904F7600B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74419" y="921605"/>
            <a:ext cx="1100469" cy="612967"/>
          </a:xfrm>
          <a:prstGeom prst="rect">
            <a:avLst/>
          </a:prstGeom>
        </p:spPr>
      </p:pic>
      <p:sp>
        <p:nvSpPr>
          <p:cNvPr id="8" name="TextBox 7">
            <a:extLst>
              <a:ext uri="{FF2B5EF4-FFF2-40B4-BE49-F238E27FC236}">
                <a16:creationId xmlns:a16="http://schemas.microsoft.com/office/drawing/2014/main" id="{A179CFA8-021A-59F0-AB55-C73973B7F073}"/>
              </a:ext>
            </a:extLst>
          </p:cNvPr>
          <p:cNvSpPr txBox="1"/>
          <p:nvPr/>
        </p:nvSpPr>
        <p:spPr>
          <a:xfrm>
            <a:off x="438506" y="3105005"/>
            <a:ext cx="8490529" cy="496290"/>
          </a:xfrm>
          <a:prstGeom prst="rect">
            <a:avLst/>
          </a:prstGeom>
          <a:noFill/>
        </p:spPr>
        <p:txBody>
          <a:bodyPr wrap="none" rtlCol="0">
            <a:spAutoFit/>
          </a:bodyPr>
          <a:lstStyle/>
          <a:p>
            <a:r>
              <a:rPr lang="es-ES" sz="2625" b="1" dirty="0">
                <a:solidFill>
                  <a:schemeClr val="accent6">
                    <a:lumMod val="50000"/>
                  </a:schemeClr>
                </a:solidFill>
                <a:latin typeface="+mj-lt"/>
                <a:ea typeface="Calibri" panose="020F0502020204030204" pitchFamily="34" charset="0"/>
                <a:cs typeface="Times New Roman" panose="02020603050405020304" pitchFamily="18" charset="0"/>
              </a:rPr>
              <a:t>Beneficiarios Controladores / Algunos Aspectos Controvertidos</a:t>
            </a:r>
            <a:endParaRPr lang="es-MX" sz="2625" b="1" dirty="0">
              <a:solidFill>
                <a:schemeClr val="accent6">
                  <a:lumMod val="50000"/>
                </a:schemeClr>
              </a:solidFill>
              <a:latin typeface="+mj-lt"/>
            </a:endParaRPr>
          </a:p>
        </p:txBody>
      </p:sp>
    </p:spTree>
    <p:extLst>
      <p:ext uri="{BB962C8B-B14F-4D97-AF65-F5344CB8AC3E}">
        <p14:creationId xmlns:p14="http://schemas.microsoft.com/office/powerpoint/2010/main" val="2357241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33EC42B-35AE-990E-4E6C-F14CDB22E89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t="20389" r="1401" b="1"/>
          <a:stretch/>
        </p:blipFill>
        <p:spPr bwMode="auto">
          <a:xfrm>
            <a:off x="0" y="857250"/>
            <a:ext cx="2296633" cy="53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DAEE776C-79C6-D637-CBBC-DA337B0A3D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1498" y="921605"/>
            <a:ext cx="813390" cy="453062"/>
          </a:xfrm>
          <a:prstGeom prst="rect">
            <a:avLst/>
          </a:prstGeom>
        </p:spPr>
      </p:pic>
      <p:sp>
        <p:nvSpPr>
          <p:cNvPr id="4" name="CuadroTexto 8">
            <a:extLst>
              <a:ext uri="{FF2B5EF4-FFF2-40B4-BE49-F238E27FC236}">
                <a16:creationId xmlns:a16="http://schemas.microsoft.com/office/drawing/2014/main" id="{7C488409-79D2-D9AD-85FE-A2B8F62723FF}"/>
              </a:ext>
            </a:extLst>
          </p:cNvPr>
          <p:cNvSpPr txBox="1"/>
          <p:nvPr/>
        </p:nvSpPr>
        <p:spPr>
          <a:xfrm>
            <a:off x="7587949" y="5590147"/>
            <a:ext cx="1252266" cy="300082"/>
          </a:xfrm>
          <a:prstGeom prst="rect">
            <a:avLst/>
          </a:prstGeom>
          <a:noFill/>
        </p:spPr>
        <p:txBody>
          <a:bodyPr wrap="none" rtlCol="0">
            <a:spAutoFit/>
          </a:bodyPr>
          <a:lstStyle/>
          <a:p>
            <a:r>
              <a:rPr lang="es-MX" sz="1350" dirty="0"/>
              <a:t>Mauricio Bravo</a:t>
            </a:r>
          </a:p>
        </p:txBody>
      </p:sp>
      <p:sp>
        <p:nvSpPr>
          <p:cNvPr id="5" name="TextBox 4">
            <a:extLst>
              <a:ext uri="{FF2B5EF4-FFF2-40B4-BE49-F238E27FC236}">
                <a16:creationId xmlns:a16="http://schemas.microsoft.com/office/drawing/2014/main" id="{6D588CD7-1C41-AA56-3D17-90896BF6DA17}"/>
              </a:ext>
            </a:extLst>
          </p:cNvPr>
          <p:cNvSpPr txBox="1"/>
          <p:nvPr/>
        </p:nvSpPr>
        <p:spPr>
          <a:xfrm>
            <a:off x="1148316" y="2147881"/>
            <a:ext cx="4296625" cy="2585323"/>
          </a:xfrm>
          <a:prstGeom prst="rect">
            <a:avLst/>
          </a:prstGeom>
          <a:noFill/>
        </p:spPr>
        <p:txBody>
          <a:bodyPr wrap="none" rtlCol="0">
            <a:spAutoFit/>
          </a:bodyPr>
          <a:lstStyle/>
          <a:p>
            <a:r>
              <a:rPr lang="es-ES" sz="1350" dirty="0">
                <a:solidFill>
                  <a:srgbClr val="C00000"/>
                </a:solidFill>
                <a:latin typeface="+mj-lt"/>
                <a:ea typeface="Calibri" panose="020F0502020204030204" pitchFamily="34" charset="0"/>
                <a:cs typeface="Times New Roman" panose="02020603050405020304" pitchFamily="18" charset="0"/>
              </a:rPr>
              <a:t>1. </a:t>
            </a:r>
            <a:r>
              <a:rPr lang="es-ES" sz="1350" dirty="0">
                <a:latin typeface="+mj-lt"/>
                <a:ea typeface="Calibri" panose="020F0502020204030204" pitchFamily="34" charset="0"/>
                <a:cs typeface="Times New Roman" panose="02020603050405020304" pitchFamily="18" charset="0"/>
              </a:rPr>
              <a:t>Sujetos obligados.</a:t>
            </a:r>
            <a:br>
              <a:rPr lang="es-ES" sz="1350" dirty="0">
                <a:latin typeface="+mj-lt"/>
                <a:ea typeface="Calibri" panose="020F0502020204030204" pitchFamily="34" charset="0"/>
                <a:cs typeface="Times New Roman" panose="02020603050405020304" pitchFamily="18" charset="0"/>
              </a:rPr>
            </a:br>
            <a:endParaRPr lang="es-MX" sz="1350" dirty="0">
              <a:latin typeface="+mj-lt"/>
              <a:ea typeface="Calibri" panose="020F0502020204030204" pitchFamily="34" charset="0"/>
              <a:cs typeface="Times New Roman" panose="02020603050405020304" pitchFamily="18" charset="0"/>
            </a:endParaRPr>
          </a:p>
          <a:p>
            <a:r>
              <a:rPr lang="es-ES" sz="1350" dirty="0">
                <a:latin typeface="+mj-lt"/>
                <a:ea typeface="Calibri" panose="020F0502020204030204" pitchFamily="34" charset="0"/>
                <a:cs typeface="Times New Roman" panose="02020603050405020304" pitchFamily="18" charset="0"/>
              </a:rPr>
              <a:t> </a:t>
            </a:r>
            <a:endParaRPr lang="es-MX" sz="1350" dirty="0">
              <a:latin typeface="+mj-lt"/>
              <a:ea typeface="Calibri" panose="020F0502020204030204" pitchFamily="34" charset="0"/>
              <a:cs typeface="Times New Roman" panose="02020603050405020304" pitchFamily="18" charset="0"/>
            </a:endParaRPr>
          </a:p>
          <a:p>
            <a:r>
              <a:rPr lang="es-ES" sz="1350" dirty="0">
                <a:solidFill>
                  <a:srgbClr val="C00000"/>
                </a:solidFill>
                <a:latin typeface="+mj-lt"/>
                <a:ea typeface="Calibri" panose="020F0502020204030204" pitchFamily="34" charset="0"/>
                <a:cs typeface="Times New Roman" panose="02020603050405020304" pitchFamily="18" charset="0"/>
              </a:rPr>
              <a:t>2. </a:t>
            </a:r>
            <a:r>
              <a:rPr lang="es-ES" sz="1350" dirty="0">
                <a:latin typeface="+mj-lt"/>
                <a:ea typeface="Calibri" panose="020F0502020204030204" pitchFamily="34" charset="0"/>
                <a:cs typeface="Times New Roman" panose="02020603050405020304" pitchFamily="18" charset="0"/>
              </a:rPr>
              <a:t>Consecuencias del incumplimiento.</a:t>
            </a:r>
            <a:br>
              <a:rPr lang="es-ES" sz="1350" dirty="0">
                <a:latin typeface="+mj-lt"/>
                <a:ea typeface="Calibri" panose="020F0502020204030204" pitchFamily="34" charset="0"/>
                <a:cs typeface="Times New Roman" panose="02020603050405020304" pitchFamily="18" charset="0"/>
              </a:rPr>
            </a:br>
            <a:endParaRPr lang="es-MX" sz="1350" dirty="0">
              <a:latin typeface="+mj-lt"/>
              <a:ea typeface="Calibri" panose="020F0502020204030204" pitchFamily="34" charset="0"/>
              <a:cs typeface="Times New Roman" panose="02020603050405020304" pitchFamily="18" charset="0"/>
            </a:endParaRPr>
          </a:p>
          <a:p>
            <a:r>
              <a:rPr lang="es-ES" sz="1350" dirty="0">
                <a:latin typeface="+mj-lt"/>
                <a:ea typeface="Calibri" panose="020F0502020204030204" pitchFamily="34" charset="0"/>
                <a:cs typeface="Times New Roman" panose="02020603050405020304" pitchFamily="18" charset="0"/>
              </a:rPr>
              <a:t> </a:t>
            </a:r>
            <a:endParaRPr lang="es-MX" sz="1350" dirty="0">
              <a:latin typeface="+mj-lt"/>
              <a:ea typeface="Calibri" panose="020F0502020204030204" pitchFamily="34" charset="0"/>
              <a:cs typeface="Times New Roman" panose="02020603050405020304" pitchFamily="18" charset="0"/>
            </a:endParaRPr>
          </a:p>
          <a:p>
            <a:r>
              <a:rPr lang="es-ES" sz="1350" dirty="0">
                <a:solidFill>
                  <a:srgbClr val="C00000"/>
                </a:solidFill>
                <a:latin typeface="+mj-lt"/>
                <a:ea typeface="Calibri" panose="020F0502020204030204" pitchFamily="34" charset="0"/>
                <a:cs typeface="Times New Roman" panose="02020603050405020304" pitchFamily="18" charset="0"/>
              </a:rPr>
              <a:t>3. </a:t>
            </a:r>
            <a:r>
              <a:rPr lang="es-ES" sz="1350" dirty="0">
                <a:latin typeface="+mj-lt"/>
                <a:ea typeface="Calibri" panose="020F0502020204030204" pitchFamily="34" charset="0"/>
                <a:cs typeface="Times New Roman" panose="02020603050405020304" pitchFamily="18" charset="0"/>
              </a:rPr>
              <a:t>Institución nueva, adicional a disposiciones “</a:t>
            </a:r>
            <a:r>
              <a:rPr lang="es-ES" sz="1350" dirty="0" err="1">
                <a:latin typeface="+mj-lt"/>
                <a:ea typeface="Calibri" panose="020F0502020204030204" pitchFamily="34" charset="0"/>
                <a:cs typeface="Times New Roman" panose="02020603050405020304" pitchFamily="18" charset="0"/>
              </a:rPr>
              <a:t>anti-lavado</a:t>
            </a:r>
            <a:r>
              <a:rPr lang="es-ES" sz="1350" dirty="0">
                <a:latin typeface="+mj-lt"/>
                <a:ea typeface="Calibri" panose="020F0502020204030204" pitchFamily="34" charset="0"/>
                <a:cs typeface="Times New Roman" panose="02020603050405020304" pitchFamily="18" charset="0"/>
              </a:rPr>
              <a:t>”.</a:t>
            </a:r>
            <a:br>
              <a:rPr lang="es-ES" sz="1350" dirty="0">
                <a:latin typeface="+mj-lt"/>
                <a:ea typeface="Calibri" panose="020F0502020204030204" pitchFamily="34" charset="0"/>
                <a:cs typeface="Times New Roman" panose="02020603050405020304" pitchFamily="18" charset="0"/>
              </a:rPr>
            </a:br>
            <a:endParaRPr lang="es-MX" sz="1350" dirty="0">
              <a:latin typeface="+mj-lt"/>
              <a:ea typeface="Calibri" panose="020F0502020204030204" pitchFamily="34" charset="0"/>
              <a:cs typeface="Times New Roman" panose="02020603050405020304" pitchFamily="18" charset="0"/>
            </a:endParaRPr>
          </a:p>
          <a:p>
            <a:r>
              <a:rPr lang="es-ES" sz="1350" dirty="0">
                <a:latin typeface="+mj-lt"/>
                <a:ea typeface="Calibri" panose="020F0502020204030204" pitchFamily="34" charset="0"/>
                <a:cs typeface="Times New Roman" panose="02020603050405020304" pitchFamily="18" charset="0"/>
              </a:rPr>
              <a:t> </a:t>
            </a:r>
            <a:endParaRPr lang="es-MX" sz="1350" dirty="0">
              <a:latin typeface="+mj-lt"/>
              <a:ea typeface="Calibri" panose="020F0502020204030204" pitchFamily="34" charset="0"/>
              <a:cs typeface="Times New Roman" panose="02020603050405020304" pitchFamily="18" charset="0"/>
            </a:endParaRPr>
          </a:p>
          <a:p>
            <a:r>
              <a:rPr lang="es-ES" sz="1350" dirty="0">
                <a:solidFill>
                  <a:srgbClr val="C00000"/>
                </a:solidFill>
                <a:latin typeface="+mj-lt"/>
                <a:ea typeface="Calibri" panose="020F0502020204030204" pitchFamily="34" charset="0"/>
                <a:cs typeface="Times New Roman" panose="02020603050405020304" pitchFamily="18" charset="0"/>
              </a:rPr>
              <a:t>4. </a:t>
            </a:r>
            <a:r>
              <a:rPr lang="es-ES" sz="1350" dirty="0">
                <a:latin typeface="+mj-lt"/>
                <a:ea typeface="Calibri" panose="020F0502020204030204" pitchFamily="34" charset="0"/>
                <a:cs typeface="Times New Roman" panose="02020603050405020304" pitchFamily="18" charset="0"/>
              </a:rPr>
              <a:t>Evolución del sistema.</a:t>
            </a:r>
            <a:endParaRPr lang="es-MX" sz="1350" dirty="0">
              <a:latin typeface="+mj-lt"/>
              <a:ea typeface="Calibri" panose="020F0502020204030204" pitchFamily="34" charset="0"/>
              <a:cs typeface="Times New Roman" panose="02020603050405020304" pitchFamily="18" charset="0"/>
            </a:endParaRPr>
          </a:p>
          <a:p>
            <a:r>
              <a:rPr lang="es-ES" sz="1350" dirty="0">
                <a:latin typeface="Calibri" panose="020F0502020204030204" pitchFamily="34" charset="0"/>
                <a:ea typeface="Calibri" panose="020F0502020204030204" pitchFamily="34" charset="0"/>
                <a:cs typeface="Times New Roman" panose="02020603050405020304" pitchFamily="18" charset="0"/>
              </a:rPr>
              <a:t> </a:t>
            </a:r>
            <a:endParaRPr lang="es-MX" sz="1350" dirty="0">
              <a:latin typeface="Calibri" panose="020F0502020204030204" pitchFamily="34" charset="0"/>
              <a:ea typeface="Calibri" panose="020F0502020204030204" pitchFamily="34" charset="0"/>
              <a:cs typeface="Times New Roman" panose="02020603050405020304" pitchFamily="18" charset="0"/>
            </a:endParaRPr>
          </a:p>
          <a:p>
            <a:endParaRPr lang="es-MX" sz="1350" dirty="0"/>
          </a:p>
        </p:txBody>
      </p:sp>
    </p:spTree>
    <p:extLst>
      <p:ext uri="{BB962C8B-B14F-4D97-AF65-F5344CB8AC3E}">
        <p14:creationId xmlns:p14="http://schemas.microsoft.com/office/powerpoint/2010/main" val="32209421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33EC42B-35AE-990E-4E6C-F14CDB22E89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t="20389" r="1401" b="1"/>
          <a:stretch/>
        </p:blipFill>
        <p:spPr bwMode="auto">
          <a:xfrm>
            <a:off x="0" y="857250"/>
            <a:ext cx="2296633" cy="53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DAEE776C-79C6-D637-CBBC-DA337B0A3D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1498" y="921605"/>
            <a:ext cx="813390" cy="453062"/>
          </a:xfrm>
          <a:prstGeom prst="rect">
            <a:avLst/>
          </a:prstGeom>
        </p:spPr>
      </p:pic>
      <p:sp>
        <p:nvSpPr>
          <p:cNvPr id="4" name="CuadroTexto 8">
            <a:extLst>
              <a:ext uri="{FF2B5EF4-FFF2-40B4-BE49-F238E27FC236}">
                <a16:creationId xmlns:a16="http://schemas.microsoft.com/office/drawing/2014/main" id="{7C488409-79D2-D9AD-85FE-A2B8F62723FF}"/>
              </a:ext>
            </a:extLst>
          </p:cNvPr>
          <p:cNvSpPr txBox="1"/>
          <p:nvPr/>
        </p:nvSpPr>
        <p:spPr>
          <a:xfrm>
            <a:off x="7587949" y="5590147"/>
            <a:ext cx="1252266" cy="300082"/>
          </a:xfrm>
          <a:prstGeom prst="rect">
            <a:avLst/>
          </a:prstGeom>
          <a:noFill/>
        </p:spPr>
        <p:txBody>
          <a:bodyPr wrap="none" rtlCol="0">
            <a:spAutoFit/>
          </a:bodyPr>
          <a:lstStyle/>
          <a:p>
            <a:r>
              <a:rPr lang="es-MX" sz="1350" dirty="0"/>
              <a:t>Mauricio Bravo</a:t>
            </a:r>
          </a:p>
        </p:txBody>
      </p:sp>
      <p:sp>
        <p:nvSpPr>
          <p:cNvPr id="5" name="TextBox 4">
            <a:extLst>
              <a:ext uri="{FF2B5EF4-FFF2-40B4-BE49-F238E27FC236}">
                <a16:creationId xmlns:a16="http://schemas.microsoft.com/office/drawing/2014/main" id="{AC478468-2B1B-6DBF-8137-450E477DFFC3}"/>
              </a:ext>
            </a:extLst>
          </p:cNvPr>
          <p:cNvSpPr txBox="1"/>
          <p:nvPr/>
        </p:nvSpPr>
        <p:spPr>
          <a:xfrm>
            <a:off x="279104" y="1617466"/>
            <a:ext cx="2395528" cy="1754326"/>
          </a:xfrm>
          <a:prstGeom prst="rect">
            <a:avLst/>
          </a:prstGeom>
          <a:noFill/>
        </p:spPr>
        <p:txBody>
          <a:bodyPr wrap="none" rtlCol="0">
            <a:spAutoFit/>
          </a:bodyPr>
          <a:lstStyle/>
          <a:p>
            <a:r>
              <a:rPr lang="es-ES" sz="1350" b="1" dirty="0">
                <a:ea typeface="Calibri" panose="020F0502020204030204" pitchFamily="34" charset="0"/>
                <a:cs typeface="Times New Roman" panose="02020603050405020304" pitchFamily="18" charset="0"/>
              </a:rPr>
              <a:t>3 artículos CFF: </a:t>
            </a:r>
            <a:br>
              <a:rPr lang="es-ES" sz="1350" dirty="0">
                <a:latin typeface="Calibri" panose="020F0502020204030204" pitchFamily="34" charset="0"/>
                <a:ea typeface="Calibri" panose="020F0502020204030204" pitchFamily="34" charset="0"/>
                <a:cs typeface="Times New Roman" panose="02020603050405020304" pitchFamily="18" charset="0"/>
              </a:rPr>
            </a:br>
            <a:endParaRPr lang="es-ES" sz="1350" dirty="0">
              <a:latin typeface="Calibri" panose="020F0502020204030204" pitchFamily="34" charset="0"/>
              <a:ea typeface="Calibri" panose="020F0502020204030204" pitchFamily="34" charset="0"/>
              <a:cs typeface="Times New Roman" panose="02020603050405020304" pitchFamily="18" charset="0"/>
            </a:endParaRPr>
          </a:p>
          <a:p>
            <a:pPr marL="257175" indent="-257175">
              <a:buClr>
                <a:srgbClr val="C00000"/>
              </a:buClr>
              <a:buAutoNum type="arabicPeriod"/>
            </a:pPr>
            <a:r>
              <a:rPr lang="es-ES" sz="1350" dirty="0">
                <a:latin typeface="+mj-lt"/>
                <a:ea typeface="Calibri" panose="020F0502020204030204" pitchFamily="34" charset="0"/>
                <a:cs typeface="Times New Roman" panose="02020603050405020304" pitchFamily="18" charset="0"/>
              </a:rPr>
              <a:t>Sujetos obligados. </a:t>
            </a:r>
            <a:br>
              <a:rPr lang="es-ES" sz="1350" dirty="0">
                <a:latin typeface="+mj-lt"/>
                <a:ea typeface="Calibri" panose="020F0502020204030204" pitchFamily="34" charset="0"/>
                <a:cs typeface="Times New Roman" panose="02020603050405020304" pitchFamily="18" charset="0"/>
              </a:rPr>
            </a:br>
            <a:endParaRPr lang="es-ES" sz="1350" dirty="0">
              <a:latin typeface="+mj-lt"/>
              <a:ea typeface="Calibri" panose="020F0502020204030204" pitchFamily="34" charset="0"/>
              <a:cs typeface="Times New Roman" panose="02020603050405020304" pitchFamily="18" charset="0"/>
            </a:endParaRPr>
          </a:p>
          <a:p>
            <a:pPr marL="257175" indent="-257175">
              <a:buClr>
                <a:srgbClr val="C00000"/>
              </a:buClr>
              <a:buAutoNum type="arabicPeriod"/>
            </a:pPr>
            <a:r>
              <a:rPr lang="es-ES" sz="1350" dirty="0">
                <a:latin typeface="+mj-lt"/>
                <a:ea typeface="Calibri" panose="020F0502020204030204" pitchFamily="34" charset="0"/>
                <a:cs typeface="Times New Roman" panose="02020603050405020304" pitchFamily="18" charset="0"/>
              </a:rPr>
              <a:t>Beneficiarios Controladores.</a:t>
            </a:r>
            <a:br>
              <a:rPr lang="es-ES" sz="1350" dirty="0">
                <a:latin typeface="+mj-lt"/>
                <a:ea typeface="Calibri" panose="020F0502020204030204" pitchFamily="34" charset="0"/>
                <a:cs typeface="Times New Roman" panose="02020603050405020304" pitchFamily="18" charset="0"/>
              </a:rPr>
            </a:br>
            <a:r>
              <a:rPr lang="es-ES" sz="1350" dirty="0">
                <a:latin typeface="+mj-lt"/>
                <a:ea typeface="Calibri" panose="020F0502020204030204" pitchFamily="34" charset="0"/>
                <a:cs typeface="Times New Roman" panose="02020603050405020304" pitchFamily="18" charset="0"/>
              </a:rPr>
              <a:t> </a:t>
            </a:r>
          </a:p>
          <a:p>
            <a:pPr marL="257175" indent="-257175">
              <a:buClr>
                <a:srgbClr val="C00000"/>
              </a:buClr>
              <a:buAutoNum type="arabicPeriod"/>
            </a:pPr>
            <a:r>
              <a:rPr lang="es-ES" sz="1350" dirty="0">
                <a:latin typeface="+mj-lt"/>
                <a:ea typeface="Calibri" panose="020F0502020204030204" pitchFamily="34" charset="0"/>
                <a:cs typeface="Times New Roman" panose="02020603050405020304" pitchFamily="18" charset="0"/>
              </a:rPr>
              <a:t>Información actualizada.</a:t>
            </a:r>
            <a:endParaRPr lang="es-MX" sz="1350" dirty="0">
              <a:latin typeface="+mj-lt"/>
              <a:ea typeface="Calibri" panose="020F0502020204030204" pitchFamily="34" charset="0"/>
              <a:cs typeface="Times New Roman" panose="02020603050405020304" pitchFamily="18" charset="0"/>
            </a:endParaRPr>
          </a:p>
          <a:p>
            <a:endParaRPr lang="es-MX" sz="1350" dirty="0"/>
          </a:p>
        </p:txBody>
      </p:sp>
      <p:sp>
        <p:nvSpPr>
          <p:cNvPr id="6" name="TextBox 5">
            <a:extLst>
              <a:ext uri="{FF2B5EF4-FFF2-40B4-BE49-F238E27FC236}">
                <a16:creationId xmlns:a16="http://schemas.microsoft.com/office/drawing/2014/main" id="{7FCF238A-628F-C159-B3FA-3020AC10E810}"/>
              </a:ext>
            </a:extLst>
          </p:cNvPr>
          <p:cNvSpPr txBox="1"/>
          <p:nvPr/>
        </p:nvSpPr>
        <p:spPr>
          <a:xfrm>
            <a:off x="279104" y="3528058"/>
            <a:ext cx="8261942" cy="2377574"/>
          </a:xfrm>
          <a:prstGeom prst="rect">
            <a:avLst/>
          </a:prstGeom>
          <a:noFill/>
        </p:spPr>
        <p:txBody>
          <a:bodyPr wrap="none" rtlCol="0">
            <a:spAutoFit/>
          </a:bodyPr>
          <a:lstStyle/>
          <a:p>
            <a:r>
              <a:rPr lang="es-ES" sz="1350" b="1" dirty="0">
                <a:ea typeface="Calibri" panose="020F0502020204030204" pitchFamily="34" charset="0"/>
                <a:cs typeface="Times New Roman" panose="02020603050405020304" pitchFamily="18" charset="0"/>
              </a:rPr>
              <a:t>4 Reglas RMF: </a:t>
            </a:r>
            <a:endParaRPr lang="es-MX" sz="1350" b="1" dirty="0">
              <a:ea typeface="Calibri" panose="020F0502020204030204" pitchFamily="34" charset="0"/>
              <a:cs typeface="Times New Roman" panose="02020603050405020304" pitchFamily="18" charset="0"/>
            </a:endParaRPr>
          </a:p>
          <a:p>
            <a:r>
              <a:rPr lang="es-ES" sz="1350" dirty="0">
                <a:latin typeface="+mj-lt"/>
                <a:ea typeface="Calibri" panose="020F0502020204030204" pitchFamily="34" charset="0"/>
                <a:cs typeface="Times New Roman" panose="02020603050405020304" pitchFamily="18" charset="0"/>
              </a:rPr>
              <a:t> </a:t>
            </a:r>
            <a:endParaRPr lang="es-MX" sz="1350" dirty="0">
              <a:latin typeface="+mj-lt"/>
              <a:ea typeface="Calibri" panose="020F0502020204030204" pitchFamily="34" charset="0"/>
              <a:cs typeface="Times New Roman" panose="02020603050405020304" pitchFamily="18" charset="0"/>
            </a:endParaRPr>
          </a:p>
          <a:p>
            <a:r>
              <a:rPr lang="es-ES" sz="1350" dirty="0">
                <a:solidFill>
                  <a:srgbClr val="C00000"/>
                </a:solidFill>
                <a:latin typeface="+mj-lt"/>
                <a:ea typeface="Calibri" panose="020F0502020204030204" pitchFamily="34" charset="0"/>
                <a:cs typeface="Times New Roman" panose="02020603050405020304" pitchFamily="18" charset="0"/>
              </a:rPr>
              <a:t>1. </a:t>
            </a:r>
            <a:r>
              <a:rPr lang="es-ES" sz="1350" dirty="0">
                <a:latin typeface="+mj-lt"/>
                <a:ea typeface="Calibri" panose="020F0502020204030204" pitchFamily="34" charset="0"/>
                <a:cs typeface="Times New Roman" panose="02020603050405020304" pitchFamily="18" charset="0"/>
              </a:rPr>
              <a:t>BC de Personas Morales: Indirecto – Cadena de Titularidad / Control.</a:t>
            </a:r>
            <a:endParaRPr lang="es-MX" sz="1350" dirty="0">
              <a:latin typeface="+mj-lt"/>
              <a:ea typeface="Calibri" panose="020F0502020204030204" pitchFamily="34" charset="0"/>
              <a:cs typeface="Times New Roman" panose="02020603050405020304" pitchFamily="18" charset="0"/>
            </a:endParaRPr>
          </a:p>
          <a:p>
            <a:r>
              <a:rPr lang="es-ES" sz="1350" dirty="0">
                <a:latin typeface="+mj-lt"/>
                <a:ea typeface="Calibri" panose="020F0502020204030204" pitchFamily="34" charset="0"/>
                <a:cs typeface="Times New Roman" panose="02020603050405020304" pitchFamily="18" charset="0"/>
              </a:rPr>
              <a:t> </a:t>
            </a:r>
            <a:endParaRPr lang="es-MX" sz="1350" dirty="0">
              <a:latin typeface="+mj-lt"/>
              <a:ea typeface="Calibri" panose="020F0502020204030204" pitchFamily="34" charset="0"/>
              <a:cs typeface="Times New Roman" panose="02020603050405020304" pitchFamily="18" charset="0"/>
            </a:endParaRPr>
          </a:p>
          <a:p>
            <a:r>
              <a:rPr lang="es-ES" sz="1350" dirty="0">
                <a:solidFill>
                  <a:srgbClr val="C00000"/>
                </a:solidFill>
                <a:latin typeface="+mj-lt"/>
                <a:ea typeface="Calibri" panose="020F0502020204030204" pitchFamily="34" charset="0"/>
                <a:cs typeface="Times New Roman" panose="02020603050405020304" pitchFamily="18" charset="0"/>
              </a:rPr>
              <a:t>2. </a:t>
            </a:r>
            <a:r>
              <a:rPr lang="es-ES" sz="1350" dirty="0">
                <a:latin typeface="+mj-lt"/>
                <a:ea typeface="Calibri" panose="020F0502020204030204" pitchFamily="34" charset="0"/>
                <a:cs typeface="Times New Roman" panose="02020603050405020304" pitchFamily="18" charset="0"/>
              </a:rPr>
              <a:t>Obtención de información por sujetos obligados –</a:t>
            </a:r>
            <a:endParaRPr lang="es-MX" sz="1350" dirty="0">
              <a:latin typeface="+mj-lt"/>
              <a:ea typeface="Calibri" panose="020F0502020204030204" pitchFamily="34" charset="0"/>
              <a:cs typeface="Times New Roman" panose="02020603050405020304" pitchFamily="18" charset="0"/>
            </a:endParaRPr>
          </a:p>
          <a:p>
            <a:r>
              <a:rPr lang="es-ES" sz="1350" dirty="0">
                <a:latin typeface="+mj-lt"/>
                <a:ea typeface="Calibri" panose="020F0502020204030204" pitchFamily="34" charset="0"/>
                <a:cs typeface="Times New Roman" panose="02020603050405020304" pitchFamily="18" charset="0"/>
              </a:rPr>
              <a:t> </a:t>
            </a:r>
            <a:endParaRPr lang="es-MX" sz="1350" dirty="0">
              <a:latin typeface="+mj-lt"/>
              <a:ea typeface="Calibri" panose="020F0502020204030204" pitchFamily="34" charset="0"/>
              <a:cs typeface="Times New Roman" panose="02020603050405020304" pitchFamily="18" charset="0"/>
            </a:endParaRPr>
          </a:p>
          <a:p>
            <a:r>
              <a:rPr lang="es-ES" sz="1350" dirty="0">
                <a:solidFill>
                  <a:srgbClr val="C00000"/>
                </a:solidFill>
                <a:latin typeface="+mj-lt"/>
                <a:ea typeface="Calibri" panose="020F0502020204030204" pitchFamily="34" charset="0"/>
                <a:cs typeface="Times New Roman" panose="02020603050405020304" pitchFamily="18" charset="0"/>
              </a:rPr>
              <a:t>3. </a:t>
            </a:r>
            <a:r>
              <a:rPr lang="es-ES" sz="1350" dirty="0">
                <a:latin typeface="+mj-lt"/>
                <a:ea typeface="Calibri" panose="020F0502020204030204" pitchFamily="34" charset="0"/>
                <a:cs typeface="Times New Roman" panose="02020603050405020304" pitchFamily="18" charset="0"/>
              </a:rPr>
              <a:t>Información de los BC – Residentes en el extranjero – Art. 14 Constitucional y jurisprudencia sobre “imposibilidad”.</a:t>
            </a:r>
            <a:endParaRPr lang="es-MX" sz="1350" dirty="0">
              <a:latin typeface="+mj-lt"/>
              <a:ea typeface="Calibri" panose="020F0502020204030204" pitchFamily="34" charset="0"/>
              <a:cs typeface="Times New Roman" panose="02020603050405020304" pitchFamily="18" charset="0"/>
            </a:endParaRPr>
          </a:p>
          <a:p>
            <a:r>
              <a:rPr lang="es-ES" sz="1350" dirty="0">
                <a:latin typeface="+mj-lt"/>
                <a:ea typeface="Calibri" panose="020F0502020204030204" pitchFamily="34" charset="0"/>
                <a:cs typeface="Times New Roman" panose="02020603050405020304" pitchFamily="18" charset="0"/>
              </a:rPr>
              <a:t> </a:t>
            </a:r>
            <a:endParaRPr lang="es-MX" sz="1350" dirty="0">
              <a:latin typeface="+mj-lt"/>
              <a:ea typeface="Calibri" panose="020F0502020204030204" pitchFamily="34" charset="0"/>
              <a:cs typeface="Times New Roman" panose="02020603050405020304" pitchFamily="18" charset="0"/>
            </a:endParaRPr>
          </a:p>
          <a:p>
            <a:r>
              <a:rPr lang="es-ES" sz="1350" dirty="0">
                <a:solidFill>
                  <a:srgbClr val="C00000"/>
                </a:solidFill>
                <a:latin typeface="+mj-lt"/>
                <a:ea typeface="Calibri" panose="020F0502020204030204" pitchFamily="34" charset="0"/>
                <a:cs typeface="Times New Roman" panose="02020603050405020304" pitchFamily="18" charset="0"/>
              </a:rPr>
              <a:t>4. </a:t>
            </a:r>
            <a:r>
              <a:rPr lang="es-ES" sz="1350" dirty="0">
                <a:latin typeface="+mj-lt"/>
                <a:ea typeface="Calibri" panose="020F0502020204030204" pitchFamily="34" charset="0"/>
                <a:cs typeface="Times New Roman" panose="02020603050405020304" pitchFamily="18" charset="0"/>
              </a:rPr>
              <a:t>Información a cargo de sujetos en constitución de sociedades / celebración de fideicomisos.</a:t>
            </a:r>
            <a:endParaRPr lang="es-MX" sz="1350" dirty="0">
              <a:latin typeface="+mj-lt"/>
              <a:ea typeface="Calibri" panose="020F0502020204030204" pitchFamily="34" charset="0"/>
              <a:cs typeface="Times New Roman" panose="02020603050405020304" pitchFamily="18" charset="0"/>
            </a:endParaRPr>
          </a:p>
          <a:p>
            <a:r>
              <a:rPr lang="es-ES" sz="1350" dirty="0">
                <a:latin typeface="Calibri" panose="020F0502020204030204" pitchFamily="34" charset="0"/>
                <a:ea typeface="Calibri" panose="020F0502020204030204" pitchFamily="34" charset="0"/>
                <a:cs typeface="Times New Roman" panose="02020603050405020304" pitchFamily="18" charset="0"/>
              </a:rPr>
              <a:t> </a:t>
            </a:r>
            <a:endParaRPr lang="es-MX" sz="1350" dirty="0">
              <a:latin typeface="Calibri" panose="020F0502020204030204" pitchFamily="34" charset="0"/>
              <a:ea typeface="Calibri" panose="020F0502020204030204" pitchFamily="34" charset="0"/>
              <a:cs typeface="Times New Roman" panose="02020603050405020304" pitchFamily="18" charset="0"/>
            </a:endParaRPr>
          </a:p>
          <a:p>
            <a:endParaRPr lang="es-MX" sz="1350" dirty="0"/>
          </a:p>
        </p:txBody>
      </p:sp>
    </p:spTree>
    <p:extLst>
      <p:ext uri="{BB962C8B-B14F-4D97-AF65-F5344CB8AC3E}">
        <p14:creationId xmlns:p14="http://schemas.microsoft.com/office/powerpoint/2010/main" val="14181074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33EC42B-35AE-990E-4E6C-F14CDB22E89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t="20389" r="1401" b="1"/>
          <a:stretch/>
        </p:blipFill>
        <p:spPr bwMode="auto">
          <a:xfrm>
            <a:off x="0" y="857250"/>
            <a:ext cx="2296633" cy="53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DAEE776C-79C6-D637-CBBC-DA337B0A3D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1498" y="921605"/>
            <a:ext cx="813390" cy="453062"/>
          </a:xfrm>
          <a:prstGeom prst="rect">
            <a:avLst/>
          </a:prstGeom>
        </p:spPr>
      </p:pic>
      <p:sp>
        <p:nvSpPr>
          <p:cNvPr id="4" name="CuadroTexto 8">
            <a:extLst>
              <a:ext uri="{FF2B5EF4-FFF2-40B4-BE49-F238E27FC236}">
                <a16:creationId xmlns:a16="http://schemas.microsoft.com/office/drawing/2014/main" id="{7C488409-79D2-D9AD-85FE-A2B8F62723FF}"/>
              </a:ext>
            </a:extLst>
          </p:cNvPr>
          <p:cNvSpPr txBox="1"/>
          <p:nvPr/>
        </p:nvSpPr>
        <p:spPr>
          <a:xfrm>
            <a:off x="7587949" y="5590147"/>
            <a:ext cx="1252266" cy="300082"/>
          </a:xfrm>
          <a:prstGeom prst="rect">
            <a:avLst/>
          </a:prstGeom>
          <a:noFill/>
        </p:spPr>
        <p:txBody>
          <a:bodyPr wrap="none" rtlCol="0">
            <a:spAutoFit/>
          </a:bodyPr>
          <a:lstStyle/>
          <a:p>
            <a:r>
              <a:rPr lang="es-MX" sz="1350" dirty="0"/>
              <a:t>Mauricio Bravo</a:t>
            </a:r>
          </a:p>
        </p:txBody>
      </p:sp>
      <p:sp>
        <p:nvSpPr>
          <p:cNvPr id="5" name="TextBox 4">
            <a:extLst>
              <a:ext uri="{FF2B5EF4-FFF2-40B4-BE49-F238E27FC236}">
                <a16:creationId xmlns:a16="http://schemas.microsoft.com/office/drawing/2014/main" id="{7096FCE2-11A1-D720-61F1-88F7489AA200}"/>
              </a:ext>
            </a:extLst>
          </p:cNvPr>
          <p:cNvSpPr txBox="1"/>
          <p:nvPr/>
        </p:nvSpPr>
        <p:spPr>
          <a:xfrm>
            <a:off x="1645430" y="2555800"/>
            <a:ext cx="5853141" cy="1835118"/>
          </a:xfrm>
          <a:prstGeom prst="rect">
            <a:avLst/>
          </a:prstGeom>
          <a:noFill/>
        </p:spPr>
        <p:txBody>
          <a:bodyPr wrap="none" rtlCol="0">
            <a:spAutoFit/>
          </a:bodyPr>
          <a:lstStyle/>
          <a:p>
            <a:pPr algn="just"/>
            <a:r>
              <a:rPr lang="es-ES" sz="1425" dirty="0">
                <a:solidFill>
                  <a:srgbClr val="C00000"/>
                </a:solidFill>
                <a:latin typeface="+mj-lt"/>
                <a:ea typeface="Calibri" panose="020F0502020204030204" pitchFamily="34" charset="0"/>
                <a:cs typeface="Times New Roman" panose="02020603050405020304" pitchFamily="18" charset="0"/>
              </a:rPr>
              <a:t>1. </a:t>
            </a:r>
            <a:r>
              <a:rPr lang="es-ES" sz="1425" dirty="0">
                <a:latin typeface="+mj-lt"/>
                <a:ea typeface="Calibri" panose="020F0502020204030204" pitchFamily="34" charset="0"/>
                <a:cs typeface="Times New Roman" panose="02020603050405020304" pitchFamily="18" charset="0"/>
              </a:rPr>
              <a:t>¿Se deben reunir los 2 elementos? Beneficio / Control - Respuesta lógica: Sí</a:t>
            </a:r>
            <a:br>
              <a:rPr lang="es-ES" sz="1425" dirty="0">
                <a:latin typeface="+mj-lt"/>
                <a:ea typeface="Calibri" panose="020F0502020204030204" pitchFamily="34" charset="0"/>
                <a:cs typeface="Times New Roman" panose="02020603050405020304" pitchFamily="18" charset="0"/>
              </a:rPr>
            </a:br>
            <a:endParaRPr lang="es-MX" sz="1425" dirty="0">
              <a:latin typeface="+mj-lt"/>
              <a:ea typeface="Calibri" panose="020F0502020204030204" pitchFamily="34" charset="0"/>
              <a:cs typeface="Times New Roman" panose="02020603050405020304" pitchFamily="18" charset="0"/>
            </a:endParaRPr>
          </a:p>
          <a:p>
            <a:pPr algn="just"/>
            <a:r>
              <a:rPr lang="es-ES" sz="1425" dirty="0">
                <a:latin typeface="+mj-lt"/>
                <a:ea typeface="Calibri" panose="020F0502020204030204" pitchFamily="34" charset="0"/>
                <a:cs typeface="Times New Roman" panose="02020603050405020304" pitchFamily="18" charset="0"/>
              </a:rPr>
              <a:t> </a:t>
            </a:r>
            <a:endParaRPr lang="es-MX" sz="1425" dirty="0">
              <a:latin typeface="+mj-lt"/>
              <a:ea typeface="Calibri" panose="020F0502020204030204" pitchFamily="34" charset="0"/>
              <a:cs typeface="Times New Roman" panose="02020603050405020304" pitchFamily="18" charset="0"/>
            </a:endParaRPr>
          </a:p>
          <a:p>
            <a:pPr algn="just"/>
            <a:r>
              <a:rPr lang="es-ES" sz="1425" dirty="0">
                <a:solidFill>
                  <a:srgbClr val="C00000"/>
                </a:solidFill>
                <a:latin typeface="+mj-lt"/>
                <a:ea typeface="Calibri" panose="020F0502020204030204" pitchFamily="34" charset="0"/>
                <a:cs typeface="Times New Roman" panose="02020603050405020304" pitchFamily="18" charset="0"/>
              </a:rPr>
              <a:t>2. </a:t>
            </a:r>
            <a:r>
              <a:rPr lang="es-ES" sz="1425" dirty="0">
                <a:latin typeface="+mj-lt"/>
                <a:ea typeface="Calibri" panose="020F0502020204030204" pitchFamily="34" charset="0"/>
                <a:cs typeface="Times New Roman" panose="02020603050405020304" pitchFamily="18" charset="0"/>
              </a:rPr>
              <a:t>“Beneficios” – Deben de ser económicos. “Contingentes”. Discusión.</a:t>
            </a:r>
            <a:br>
              <a:rPr lang="es-ES" sz="1425" dirty="0">
                <a:latin typeface="+mj-lt"/>
                <a:ea typeface="Calibri" panose="020F0502020204030204" pitchFamily="34" charset="0"/>
                <a:cs typeface="Times New Roman" panose="02020603050405020304" pitchFamily="18" charset="0"/>
              </a:rPr>
            </a:br>
            <a:endParaRPr lang="es-MX" sz="1425" dirty="0">
              <a:latin typeface="+mj-lt"/>
              <a:ea typeface="Calibri" panose="020F0502020204030204" pitchFamily="34" charset="0"/>
              <a:cs typeface="Times New Roman" panose="02020603050405020304" pitchFamily="18" charset="0"/>
            </a:endParaRPr>
          </a:p>
          <a:p>
            <a:pPr algn="just"/>
            <a:r>
              <a:rPr lang="es-ES" sz="1425" dirty="0">
                <a:latin typeface="+mj-lt"/>
                <a:ea typeface="Calibri" panose="020F0502020204030204" pitchFamily="34" charset="0"/>
                <a:cs typeface="Times New Roman" panose="02020603050405020304" pitchFamily="18" charset="0"/>
              </a:rPr>
              <a:t> </a:t>
            </a:r>
            <a:endParaRPr lang="es-MX" sz="1425" dirty="0">
              <a:latin typeface="+mj-lt"/>
              <a:ea typeface="Calibri" panose="020F0502020204030204" pitchFamily="34" charset="0"/>
              <a:cs typeface="Times New Roman" panose="02020603050405020304" pitchFamily="18" charset="0"/>
            </a:endParaRPr>
          </a:p>
          <a:p>
            <a:pPr algn="just"/>
            <a:r>
              <a:rPr lang="es-ES" sz="1425" dirty="0">
                <a:solidFill>
                  <a:srgbClr val="C00000"/>
                </a:solidFill>
                <a:latin typeface="+mj-lt"/>
                <a:ea typeface="Calibri" panose="020F0502020204030204" pitchFamily="34" charset="0"/>
                <a:cs typeface="Times New Roman" panose="02020603050405020304" pitchFamily="18" charset="0"/>
              </a:rPr>
              <a:t>3. </a:t>
            </a:r>
            <a:r>
              <a:rPr lang="es-ES" sz="1425" dirty="0">
                <a:latin typeface="+mj-lt"/>
                <a:ea typeface="Calibri" panose="020F0502020204030204" pitchFamily="34" charset="0"/>
                <a:cs typeface="Times New Roman" panose="02020603050405020304" pitchFamily="18" charset="0"/>
              </a:rPr>
              <a:t>“Control” – ¿Criterios jurídicos o “de hecho”? </a:t>
            </a:r>
            <a:endParaRPr lang="es-MX" sz="1425" dirty="0">
              <a:latin typeface="+mj-lt"/>
              <a:ea typeface="Calibri" panose="020F0502020204030204" pitchFamily="34" charset="0"/>
              <a:cs typeface="Times New Roman" panose="02020603050405020304" pitchFamily="18" charset="0"/>
            </a:endParaRPr>
          </a:p>
          <a:p>
            <a:endParaRPr lang="es-MX" sz="1350" dirty="0"/>
          </a:p>
        </p:txBody>
      </p:sp>
    </p:spTree>
    <p:extLst>
      <p:ext uri="{BB962C8B-B14F-4D97-AF65-F5344CB8AC3E}">
        <p14:creationId xmlns:p14="http://schemas.microsoft.com/office/powerpoint/2010/main" val="2279171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6D012196-B31D-4322-A2C7-8BB01A652F23}"/>
              </a:ext>
            </a:extLst>
          </p:cNvPr>
          <p:cNvSpPr txBox="1"/>
          <p:nvPr/>
        </p:nvSpPr>
        <p:spPr>
          <a:xfrm flipH="1">
            <a:off x="444793" y="1725022"/>
            <a:ext cx="6131231" cy="507831"/>
          </a:xfrm>
          <a:prstGeom prst="rect">
            <a:avLst/>
          </a:prstGeom>
          <a:noFill/>
        </p:spPr>
        <p:txBody>
          <a:bodyPr wrap="square" rtlCol="0">
            <a:spAutoFit/>
          </a:bodyPr>
          <a:lstStyle/>
          <a:p>
            <a:r>
              <a:rPr lang="es-MX" sz="1350" b="1" dirty="0"/>
              <a:t>MULTILATERAL CONVENTION TO IMPLEMENT TAX TREATY RELATED MEASURES TO PREVENT BASE EROSION AND PROFIT SHIFTING (“MLI”)</a:t>
            </a:r>
          </a:p>
        </p:txBody>
      </p:sp>
      <p:sp>
        <p:nvSpPr>
          <p:cNvPr id="7" name="CuadroTexto 6">
            <a:extLst>
              <a:ext uri="{FF2B5EF4-FFF2-40B4-BE49-F238E27FC236}">
                <a16:creationId xmlns:a16="http://schemas.microsoft.com/office/drawing/2014/main" id="{F953888D-10BC-3446-B40E-DCA37E122BF8}"/>
              </a:ext>
            </a:extLst>
          </p:cNvPr>
          <p:cNvSpPr txBox="1"/>
          <p:nvPr/>
        </p:nvSpPr>
        <p:spPr>
          <a:xfrm flipH="1">
            <a:off x="444793" y="2290357"/>
            <a:ext cx="6131231" cy="323165"/>
          </a:xfrm>
          <a:prstGeom prst="rect">
            <a:avLst/>
          </a:prstGeom>
          <a:noFill/>
        </p:spPr>
        <p:txBody>
          <a:bodyPr wrap="square" rtlCol="0">
            <a:spAutoFit/>
          </a:bodyPr>
          <a:lstStyle/>
          <a:p>
            <a:r>
              <a:rPr lang="es-MX" sz="1500" b="1" dirty="0">
                <a:solidFill>
                  <a:schemeClr val="accent1"/>
                </a:solidFill>
              </a:rPr>
              <a:t>B. Estado del MLI.</a:t>
            </a:r>
          </a:p>
        </p:txBody>
      </p:sp>
      <p:sp>
        <p:nvSpPr>
          <p:cNvPr id="10" name="Rectangle 2">
            <a:extLst>
              <a:ext uri="{FF2B5EF4-FFF2-40B4-BE49-F238E27FC236}">
                <a16:creationId xmlns:a16="http://schemas.microsoft.com/office/drawing/2014/main" id="{D7F04AD0-10EF-C14F-9450-607DB9CF745C}"/>
              </a:ext>
            </a:extLst>
          </p:cNvPr>
          <p:cNvSpPr txBox="1">
            <a:spLocks noChangeArrowheads="1"/>
          </p:cNvSpPr>
          <p:nvPr/>
        </p:nvSpPr>
        <p:spPr>
          <a:xfrm>
            <a:off x="265262" y="2671025"/>
            <a:ext cx="8423694" cy="3539275"/>
          </a:xfrm>
          <a:prstGeom prst="rect">
            <a:avLst/>
          </a:prstGeom>
        </p:spPr>
        <p:txBody>
          <a:bodyPr vert="horz" lIns="68580" tIns="34290" rIns="68580" bIns="3429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00025" algn="l"/>
            <a:r>
              <a:rPr lang="es-ES_tradnl" altLang="en-US" sz="1350" dirty="0">
                <a:solidFill>
                  <a:srgbClr val="C00000"/>
                </a:solidFill>
              </a:rPr>
              <a:t>1.</a:t>
            </a:r>
            <a:r>
              <a:rPr lang="es-ES_tradnl" altLang="en-US" sz="1350" dirty="0"/>
              <a:t>Países miembros: 100</a:t>
            </a:r>
          </a:p>
          <a:p>
            <a:pPr marL="200025" algn="l"/>
            <a:endParaRPr lang="es-ES_tradnl" altLang="en-US" sz="1350" dirty="0"/>
          </a:p>
          <a:p>
            <a:pPr marL="200025" algn="l"/>
            <a:r>
              <a:rPr lang="es-ES_tradnl" altLang="en-US" sz="1350" dirty="0">
                <a:solidFill>
                  <a:srgbClr val="C00000"/>
                </a:solidFill>
              </a:rPr>
              <a:t>2.</a:t>
            </a:r>
            <a:r>
              <a:rPr lang="es-ES_tradnl" altLang="en-US" sz="1350" dirty="0"/>
              <a:t>Inició existencia legal: </a:t>
            </a:r>
            <a:r>
              <a:rPr lang="es-ES_tradnl" altLang="en-US" sz="1350" b="1" dirty="0"/>
              <a:t>01 de julio de 2018</a:t>
            </a:r>
          </a:p>
          <a:p>
            <a:pPr marL="200025" algn="l"/>
            <a:endParaRPr lang="es-ES_tradnl" altLang="en-US" sz="1350" dirty="0"/>
          </a:p>
          <a:p>
            <a:pPr marL="200025" algn="l"/>
            <a:r>
              <a:rPr lang="es-ES_tradnl" altLang="en-US" sz="1350" dirty="0">
                <a:solidFill>
                  <a:srgbClr val="C00000"/>
                </a:solidFill>
              </a:rPr>
              <a:t>3.</a:t>
            </a:r>
            <a:r>
              <a:rPr lang="es-ES_tradnl" altLang="en-US" sz="1350" dirty="0"/>
              <a:t>Entrada en vigor para las partes:</a:t>
            </a:r>
          </a:p>
          <a:p>
            <a:pPr marL="414338" indent="-214313" algn="l">
              <a:buFont typeface="Arial" panose="020B0604020202020204" pitchFamily="34" charset="0"/>
              <a:buChar char="•"/>
            </a:pPr>
            <a:r>
              <a:rPr lang="es-ES_tradnl" altLang="en-US" sz="1350" dirty="0"/>
              <a:t>1er día del mes siguiente a la conclusión del plazo de 3 meses contados a partir de la fecha de depósito del 5º instrumento de ratificación, aceptación o aprobación.</a:t>
            </a:r>
          </a:p>
          <a:p>
            <a:pPr marL="414338" indent="-214313" algn="l">
              <a:buFont typeface="Arial" panose="020B0604020202020204" pitchFamily="34" charset="0"/>
              <a:buChar char="•"/>
            </a:pPr>
            <a:r>
              <a:rPr lang="es-ES_tradnl" altLang="en-US" sz="1350" dirty="0"/>
              <a:t>Si existe ratificación, aceptación o aprobación después del 5</a:t>
            </a:r>
            <a:r>
              <a:rPr lang="es-ES_tradnl" altLang="en-US" sz="1350" baseline="30000" dirty="0"/>
              <a:t>º </a:t>
            </a:r>
            <a:r>
              <a:rPr lang="es-ES_tradnl" altLang="en-US" sz="1350" dirty="0"/>
              <a:t>depósito, el 1er día del mes siguiente a la conclusión del plazo de 3 meses contados a partir de la fecha de depósito del instrumento de ratificación, aceptación o aprobación.</a:t>
            </a:r>
          </a:p>
          <a:p>
            <a:pPr marL="200025" algn="l"/>
            <a:endParaRPr lang="es-ES_tradnl" altLang="en-US" sz="1350" dirty="0"/>
          </a:p>
          <a:p>
            <a:pPr marL="200025" algn="l"/>
            <a:r>
              <a:rPr lang="es-ES_tradnl" altLang="en-US" sz="1350" dirty="0">
                <a:solidFill>
                  <a:srgbClr val="C00000"/>
                </a:solidFill>
              </a:rPr>
              <a:t>4. </a:t>
            </a:r>
            <a:r>
              <a:rPr lang="es-ES_tradnl" altLang="en-US" sz="1350" b="1" dirty="0"/>
              <a:t>Caso México</a:t>
            </a:r>
            <a:r>
              <a:rPr lang="es-ES_tradnl" altLang="en-US" sz="1350" dirty="0"/>
              <a:t>:</a:t>
            </a:r>
          </a:p>
          <a:p>
            <a:pPr marL="414338" indent="-214313" algn="l">
              <a:buFont typeface="Arial" panose="020B0604020202020204" pitchFamily="34" charset="0"/>
              <a:buChar char="•"/>
            </a:pPr>
            <a:r>
              <a:rPr lang="es-ES_tradnl" altLang="en-US" sz="1350" dirty="0"/>
              <a:t>El 12 de octubre de 2022 la Cámara de Senadores aprobó el MLI. Pendiente publicación en el DOF, depósito y ratificación ante la OCDE.</a:t>
            </a:r>
          </a:p>
          <a:p>
            <a:pPr marL="414338" indent="-214313" algn="l">
              <a:buFont typeface="Arial" panose="020B0604020202020204" pitchFamily="34" charset="0"/>
              <a:buChar char="•"/>
            </a:pPr>
            <a:r>
              <a:rPr lang="es-ES_tradnl" altLang="en-US" sz="1350" dirty="0"/>
              <a:t>Entrada en vigor: </a:t>
            </a:r>
            <a:r>
              <a:rPr lang="es-ES_tradnl" altLang="en-US" sz="1350" b="1" dirty="0">
                <a:solidFill>
                  <a:srgbClr val="C00000"/>
                </a:solidFill>
              </a:rPr>
              <a:t>2023</a:t>
            </a:r>
          </a:p>
          <a:p>
            <a:pPr marL="414338" indent="-214313" algn="l">
              <a:buFont typeface="Arial" panose="020B0604020202020204" pitchFamily="34" charset="0"/>
              <a:buChar char="•"/>
            </a:pPr>
            <a:r>
              <a:rPr lang="es-ES_tradnl" altLang="en-US" sz="1350" dirty="0"/>
              <a:t>Surtimiento de efectos: </a:t>
            </a:r>
            <a:r>
              <a:rPr lang="es-ES_tradnl" altLang="en-US" sz="1350" b="1" dirty="0">
                <a:solidFill>
                  <a:srgbClr val="C00000"/>
                </a:solidFill>
              </a:rPr>
              <a:t>01 de enero de 2024</a:t>
            </a:r>
            <a:r>
              <a:rPr lang="es-ES_tradnl" altLang="en-US" sz="1350" dirty="0"/>
              <a:t>, respecto de los impuestos retenidos en la fuente.</a:t>
            </a:r>
          </a:p>
          <a:p>
            <a:pPr marL="414338" indent="-214313" algn="l">
              <a:buFont typeface="Arial" panose="020B0604020202020204" pitchFamily="34" charset="0"/>
              <a:buChar char="•"/>
            </a:pPr>
            <a:endParaRPr lang="es-ES_tradnl" altLang="en-US" sz="1350" dirty="0"/>
          </a:p>
          <a:p>
            <a:pPr marL="200025" algn="l"/>
            <a:endParaRPr lang="es-ES_tradnl" altLang="en-US" sz="1350" b="1" dirty="0">
              <a:solidFill>
                <a:schemeClr val="accent6">
                  <a:lumMod val="50000"/>
                </a:schemeClr>
              </a:solidFill>
            </a:endParaRPr>
          </a:p>
          <a:p>
            <a:pPr marL="757238" lvl="1" indent="-214313">
              <a:buFont typeface="Arial" panose="020B0604020202020204" pitchFamily="34" charset="0"/>
              <a:buChar char="•"/>
            </a:pPr>
            <a:endParaRPr lang="es-ES_tradnl" altLang="en-US" sz="100" b="1" dirty="0">
              <a:solidFill>
                <a:schemeClr val="accent6">
                  <a:lumMod val="50000"/>
                </a:schemeClr>
              </a:solidFill>
            </a:endParaRPr>
          </a:p>
          <a:p>
            <a:pPr marL="414338" indent="-214313" algn="l">
              <a:buFont typeface="Arial" panose="020B0604020202020204" pitchFamily="34" charset="0"/>
              <a:buChar char="•"/>
            </a:pPr>
            <a:endParaRPr lang="es-ES_tradnl" altLang="en-US" sz="1350" b="1" dirty="0">
              <a:solidFill>
                <a:schemeClr val="accent6">
                  <a:lumMod val="50000"/>
                </a:schemeClr>
              </a:solidFill>
            </a:endParaRPr>
          </a:p>
          <a:p>
            <a:pPr marL="757238" lvl="1" indent="-214313">
              <a:buFont typeface="Arial" panose="020B0604020202020204" pitchFamily="34" charset="0"/>
              <a:buChar char="•"/>
            </a:pPr>
            <a:endParaRPr lang="es-ES_tradnl" altLang="en-US" sz="100" b="1" dirty="0">
              <a:solidFill>
                <a:schemeClr val="accent6">
                  <a:lumMod val="50000"/>
                </a:schemeClr>
              </a:solidFill>
            </a:endParaRPr>
          </a:p>
          <a:p>
            <a:pPr marL="757238" lvl="1" indent="-214313">
              <a:buFont typeface="Arial" panose="020B0604020202020204" pitchFamily="34" charset="0"/>
              <a:buChar char="•"/>
            </a:pPr>
            <a:endParaRPr lang="es-ES_tradnl" altLang="en-US" sz="100" b="1" dirty="0">
              <a:solidFill>
                <a:schemeClr val="accent6">
                  <a:lumMod val="50000"/>
                </a:schemeClr>
              </a:solidFill>
            </a:endParaRPr>
          </a:p>
          <a:p>
            <a:pPr marL="757238" lvl="1" indent="-214313">
              <a:buFont typeface="Arial" panose="020B0604020202020204" pitchFamily="34" charset="0"/>
              <a:buChar char="•"/>
            </a:pPr>
            <a:r>
              <a:rPr lang="es-ES_tradnl" altLang="en-US" sz="100" b="1" dirty="0" err="1">
                <a:solidFill>
                  <a:schemeClr val="accent6">
                    <a:lumMod val="50000"/>
                  </a:schemeClr>
                </a:solidFill>
              </a:rPr>
              <a:t>mmmm</a:t>
            </a:r>
            <a:endParaRPr lang="es-ES_tradnl" altLang="en-US" sz="100" dirty="0">
              <a:solidFill>
                <a:srgbClr val="000066"/>
              </a:solidFill>
            </a:endParaRPr>
          </a:p>
        </p:txBody>
      </p:sp>
      <p:pic>
        <p:nvPicPr>
          <p:cNvPr id="4" name="Picture 3">
            <a:extLst>
              <a:ext uri="{FF2B5EF4-FFF2-40B4-BE49-F238E27FC236}">
                <a16:creationId xmlns:a16="http://schemas.microsoft.com/office/drawing/2014/main" id="{0F348ECC-58C3-67BF-E0D3-40A7198D01B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t="20389" r="1401" b="1"/>
          <a:stretch/>
        </p:blipFill>
        <p:spPr bwMode="auto">
          <a:xfrm>
            <a:off x="0" y="857250"/>
            <a:ext cx="2296633" cy="53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A58511E4-AB90-29B1-83D0-5248ED121DD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1498" y="921605"/>
            <a:ext cx="813390" cy="453062"/>
          </a:xfrm>
          <a:prstGeom prst="rect">
            <a:avLst/>
          </a:prstGeom>
        </p:spPr>
      </p:pic>
      <p:sp>
        <p:nvSpPr>
          <p:cNvPr id="12" name="CuadroTexto 8">
            <a:extLst>
              <a:ext uri="{FF2B5EF4-FFF2-40B4-BE49-F238E27FC236}">
                <a16:creationId xmlns:a16="http://schemas.microsoft.com/office/drawing/2014/main" id="{FD5D3717-BDBE-3277-C7BD-4F40D9718686}"/>
              </a:ext>
            </a:extLst>
          </p:cNvPr>
          <p:cNvSpPr txBox="1"/>
          <p:nvPr/>
        </p:nvSpPr>
        <p:spPr>
          <a:xfrm>
            <a:off x="7587949" y="5590147"/>
            <a:ext cx="1252266" cy="300082"/>
          </a:xfrm>
          <a:prstGeom prst="rect">
            <a:avLst/>
          </a:prstGeom>
          <a:noFill/>
        </p:spPr>
        <p:txBody>
          <a:bodyPr wrap="none" rtlCol="0">
            <a:spAutoFit/>
          </a:bodyPr>
          <a:lstStyle/>
          <a:p>
            <a:r>
              <a:rPr lang="es-MX" sz="1350" dirty="0"/>
              <a:t>Mauricio Bravo</a:t>
            </a:r>
          </a:p>
        </p:txBody>
      </p:sp>
    </p:spTree>
    <p:extLst>
      <p:ext uri="{BB962C8B-B14F-4D97-AF65-F5344CB8AC3E}">
        <p14:creationId xmlns:p14="http://schemas.microsoft.com/office/powerpoint/2010/main" val="1066613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6D012196-B31D-4322-A2C7-8BB01A652F23}"/>
              </a:ext>
            </a:extLst>
          </p:cNvPr>
          <p:cNvSpPr txBox="1"/>
          <p:nvPr/>
        </p:nvSpPr>
        <p:spPr>
          <a:xfrm flipH="1">
            <a:off x="444793" y="1725022"/>
            <a:ext cx="6131231" cy="507831"/>
          </a:xfrm>
          <a:prstGeom prst="rect">
            <a:avLst/>
          </a:prstGeom>
          <a:noFill/>
        </p:spPr>
        <p:txBody>
          <a:bodyPr wrap="square" rtlCol="0">
            <a:spAutoFit/>
          </a:bodyPr>
          <a:lstStyle/>
          <a:p>
            <a:r>
              <a:rPr lang="es-MX" sz="1350" b="1" dirty="0"/>
              <a:t>MULTILATERAL CONVENTION TO IMPLEMENT TAX TREATY RELATED MEASURES TO PREVENT BASE EROSION AND PROFIT SHIFTING (“MLI”)</a:t>
            </a:r>
          </a:p>
        </p:txBody>
      </p:sp>
      <p:sp>
        <p:nvSpPr>
          <p:cNvPr id="7" name="CuadroTexto 6">
            <a:extLst>
              <a:ext uri="{FF2B5EF4-FFF2-40B4-BE49-F238E27FC236}">
                <a16:creationId xmlns:a16="http://schemas.microsoft.com/office/drawing/2014/main" id="{F953888D-10BC-3446-B40E-DCA37E122BF8}"/>
              </a:ext>
            </a:extLst>
          </p:cNvPr>
          <p:cNvSpPr txBox="1"/>
          <p:nvPr/>
        </p:nvSpPr>
        <p:spPr>
          <a:xfrm flipH="1">
            <a:off x="444793" y="2290357"/>
            <a:ext cx="6131231" cy="323165"/>
          </a:xfrm>
          <a:prstGeom prst="rect">
            <a:avLst/>
          </a:prstGeom>
          <a:noFill/>
        </p:spPr>
        <p:txBody>
          <a:bodyPr wrap="square" rtlCol="0">
            <a:spAutoFit/>
          </a:bodyPr>
          <a:lstStyle/>
          <a:p>
            <a:r>
              <a:rPr lang="es-MX" sz="1500" b="1" dirty="0">
                <a:solidFill>
                  <a:schemeClr val="accent1"/>
                </a:solidFill>
              </a:rPr>
              <a:t>C. Naturaleza.</a:t>
            </a:r>
          </a:p>
        </p:txBody>
      </p:sp>
      <p:sp>
        <p:nvSpPr>
          <p:cNvPr id="10" name="Rectangle 2">
            <a:extLst>
              <a:ext uri="{FF2B5EF4-FFF2-40B4-BE49-F238E27FC236}">
                <a16:creationId xmlns:a16="http://schemas.microsoft.com/office/drawing/2014/main" id="{D7F04AD0-10EF-C14F-9450-607DB9CF745C}"/>
              </a:ext>
            </a:extLst>
          </p:cNvPr>
          <p:cNvSpPr txBox="1">
            <a:spLocks noChangeArrowheads="1"/>
          </p:cNvSpPr>
          <p:nvPr/>
        </p:nvSpPr>
        <p:spPr>
          <a:xfrm>
            <a:off x="265262" y="2453949"/>
            <a:ext cx="8423694" cy="3329726"/>
          </a:xfrm>
          <a:prstGeom prst="rect">
            <a:avLst/>
          </a:prstGeom>
        </p:spPr>
        <p:txBody>
          <a:bodyPr vert="horz" lIns="68580" tIns="34290" rIns="68580" bIns="3429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00025" algn="l"/>
            <a:endParaRPr lang="es-ES_tradnl" altLang="en-US" sz="1350" dirty="0">
              <a:solidFill>
                <a:srgbClr val="C00000"/>
              </a:solidFill>
            </a:endParaRPr>
          </a:p>
          <a:p>
            <a:pPr marL="414338" indent="-214313" algn="l">
              <a:buFont typeface="Arial" panose="020B0604020202020204" pitchFamily="34" charset="0"/>
              <a:buChar char="•"/>
            </a:pPr>
            <a:r>
              <a:rPr lang="es-ES_tradnl" altLang="en-US" sz="1350" dirty="0"/>
              <a:t>Instrumento multilateral que </a:t>
            </a:r>
            <a:r>
              <a:rPr lang="es-ES_tradnl" altLang="en-US" sz="1350" b="1" dirty="0"/>
              <a:t>coexiste</a:t>
            </a:r>
            <a:r>
              <a:rPr lang="es-ES_tradnl" altLang="en-US" sz="1350" dirty="0"/>
              <a:t> con los tratados bilaterales. </a:t>
            </a:r>
          </a:p>
          <a:p>
            <a:pPr marL="414338" indent="-214313" algn="l">
              <a:buFont typeface="Arial" panose="020B0604020202020204" pitchFamily="34" charset="0"/>
              <a:buChar char="•"/>
            </a:pPr>
            <a:endParaRPr lang="es-ES_tradnl" altLang="en-US" sz="1350" dirty="0"/>
          </a:p>
          <a:p>
            <a:pPr marL="414338" indent="-214313" algn="l">
              <a:buFont typeface="Arial" panose="020B0604020202020204" pitchFamily="34" charset="0"/>
              <a:buChar char="•"/>
            </a:pPr>
            <a:r>
              <a:rPr lang="es-ES_tradnl" altLang="en-US" sz="1350" b="1" dirty="0"/>
              <a:t>NO</a:t>
            </a:r>
            <a:r>
              <a:rPr lang="es-ES_tradnl" altLang="en-US" sz="1350" dirty="0"/>
              <a:t> “instrumento  autónomo” que reemplaza / termina los tratados bilaterales existentes.</a:t>
            </a:r>
          </a:p>
          <a:p>
            <a:pPr marL="414338" indent="-214313" algn="l">
              <a:buFont typeface="Arial" panose="020B0604020202020204" pitchFamily="34" charset="0"/>
              <a:buChar char="•"/>
            </a:pPr>
            <a:endParaRPr lang="es-ES_tradnl" altLang="en-US" sz="1350" dirty="0"/>
          </a:p>
          <a:p>
            <a:pPr marL="414338" indent="-214313" algn="l">
              <a:buFont typeface="Arial" panose="020B0604020202020204" pitchFamily="34" charset="0"/>
              <a:buChar char="•"/>
            </a:pPr>
            <a:r>
              <a:rPr lang="es-ES_tradnl" altLang="en-US" sz="1350" b="1" dirty="0"/>
              <a:t>NO </a:t>
            </a:r>
            <a:r>
              <a:rPr lang="es-ES_tradnl" altLang="en-US" sz="1350" dirty="0"/>
              <a:t>protocolo modificatorio.</a:t>
            </a:r>
          </a:p>
          <a:p>
            <a:pPr marL="414338" indent="-214313" algn="l">
              <a:buFont typeface="Arial" panose="020B0604020202020204" pitchFamily="34" charset="0"/>
              <a:buChar char="•"/>
            </a:pPr>
            <a:endParaRPr lang="es-ES_tradnl" altLang="en-US" sz="1350" dirty="0"/>
          </a:p>
          <a:p>
            <a:pPr marL="414338" indent="-214313" algn="l">
              <a:buFont typeface="Arial" panose="020B0604020202020204" pitchFamily="34" charset="0"/>
              <a:buChar char="•"/>
            </a:pPr>
            <a:r>
              <a:rPr lang="es-ES_tradnl" altLang="en-US" sz="1350" dirty="0"/>
              <a:t>Aplicación simultánea e integrada de las disposiciones del MLI y los tratados bilaterales.</a:t>
            </a:r>
          </a:p>
          <a:p>
            <a:pPr marL="414338" indent="-214313" algn="l">
              <a:buFont typeface="Arial" panose="020B0604020202020204" pitchFamily="34" charset="0"/>
              <a:buChar char="•"/>
            </a:pPr>
            <a:endParaRPr lang="es-ES_tradnl" altLang="en-US" sz="1350" dirty="0"/>
          </a:p>
          <a:p>
            <a:pPr marL="414338" indent="-214313" algn="l">
              <a:buFont typeface="Arial" panose="020B0604020202020204" pitchFamily="34" charset="0"/>
              <a:buChar char="•"/>
            </a:pPr>
            <a:r>
              <a:rPr lang="es-ES_tradnl" altLang="en-US" sz="1350" b="1" dirty="0" err="1"/>
              <a:t>Antinomías</a:t>
            </a:r>
            <a:r>
              <a:rPr lang="es-ES_tradnl" altLang="en-US" sz="1350" dirty="0"/>
              <a:t> se resuelven bajo el criterio cronológico (</a:t>
            </a:r>
            <a:r>
              <a:rPr lang="es-ES_tradnl" altLang="en-US" sz="1350" i="1" dirty="0" err="1"/>
              <a:t>lex</a:t>
            </a:r>
            <a:r>
              <a:rPr lang="es-ES_tradnl" altLang="en-US" sz="1350" i="1" dirty="0"/>
              <a:t> </a:t>
            </a:r>
            <a:r>
              <a:rPr lang="es-ES_tradnl" altLang="en-US" sz="1350" i="1" dirty="0" err="1"/>
              <a:t>postrior</a:t>
            </a:r>
            <a:r>
              <a:rPr lang="es-ES_tradnl" altLang="en-US" sz="1350" i="1" dirty="0"/>
              <a:t> </a:t>
            </a:r>
            <a:r>
              <a:rPr lang="es-ES_tradnl" altLang="en-US" sz="1350" i="1" dirty="0" err="1"/>
              <a:t>derogat</a:t>
            </a:r>
            <a:r>
              <a:rPr lang="es-ES_tradnl" altLang="en-US" sz="1350" i="1" dirty="0"/>
              <a:t> </a:t>
            </a:r>
            <a:r>
              <a:rPr lang="es-ES_tradnl" altLang="en-US" sz="1350" i="1" dirty="0" err="1"/>
              <a:t>legi</a:t>
            </a:r>
            <a:r>
              <a:rPr lang="es-ES_tradnl" altLang="en-US" sz="1350" i="1" dirty="0"/>
              <a:t> priori</a:t>
            </a:r>
            <a:r>
              <a:rPr lang="es-ES_tradnl" altLang="en-US" sz="1350" dirty="0"/>
              <a:t>) y el criterio de especialidad (</a:t>
            </a:r>
            <a:r>
              <a:rPr lang="es-ES_tradnl" altLang="en-US" sz="1350" i="1" dirty="0" err="1"/>
              <a:t>lex</a:t>
            </a:r>
            <a:r>
              <a:rPr lang="es-ES_tradnl" altLang="en-US" sz="1350" i="1" dirty="0"/>
              <a:t> </a:t>
            </a:r>
            <a:r>
              <a:rPr lang="es-ES_tradnl" altLang="en-US" sz="1350" i="1" dirty="0" err="1"/>
              <a:t>specialis</a:t>
            </a:r>
            <a:r>
              <a:rPr lang="es-ES_tradnl" altLang="en-US" sz="1350" i="1" dirty="0"/>
              <a:t> </a:t>
            </a:r>
            <a:r>
              <a:rPr lang="es-ES_tradnl" altLang="en-US" sz="1350" i="1" dirty="0" err="1"/>
              <a:t>derogat</a:t>
            </a:r>
            <a:r>
              <a:rPr lang="es-ES_tradnl" altLang="en-US" sz="1350" i="1" dirty="0"/>
              <a:t> </a:t>
            </a:r>
            <a:r>
              <a:rPr lang="es-ES_tradnl" altLang="en-US" sz="1350" i="1" dirty="0" err="1"/>
              <a:t>legi</a:t>
            </a:r>
            <a:r>
              <a:rPr lang="es-ES_tradnl" altLang="en-US" sz="1350" i="1" dirty="0"/>
              <a:t> </a:t>
            </a:r>
            <a:r>
              <a:rPr lang="es-ES_tradnl" altLang="en-US" sz="1350" i="1" dirty="0" err="1"/>
              <a:t>generali</a:t>
            </a:r>
            <a:r>
              <a:rPr lang="es-ES_tradnl" altLang="en-US" sz="1350" dirty="0"/>
              <a:t>), prevaleciendo el MLI.</a:t>
            </a:r>
          </a:p>
          <a:p>
            <a:pPr marL="414338" indent="-214313" algn="l">
              <a:buFont typeface="Arial" panose="020B0604020202020204" pitchFamily="34" charset="0"/>
              <a:buChar char="•"/>
            </a:pPr>
            <a:endParaRPr lang="es-ES_tradnl" altLang="en-US" sz="1350" dirty="0"/>
          </a:p>
          <a:p>
            <a:pPr marL="414338" indent="-214313" algn="l">
              <a:buFont typeface="Arial" panose="020B0604020202020204" pitchFamily="34" charset="0"/>
              <a:buChar char="•"/>
            </a:pPr>
            <a:r>
              <a:rPr lang="es-ES_tradnl" altLang="en-US" sz="1350" b="1" dirty="0"/>
              <a:t>Vinculante</a:t>
            </a:r>
            <a:r>
              <a:rPr lang="es-ES_tradnl" altLang="en-US" sz="1350" dirty="0"/>
              <a:t> para las partes que cuentan con un tratado bilateral vigente entre ellos. </a:t>
            </a:r>
            <a:r>
              <a:rPr lang="es-ES_tradnl" altLang="en-US" sz="1350" b="1" dirty="0"/>
              <a:t>NO vinculante</a:t>
            </a:r>
            <a:r>
              <a:rPr lang="es-ES_tradnl" altLang="en-US" sz="1350" dirty="0"/>
              <a:t> para terceros que no sean parte del MLI.</a:t>
            </a:r>
          </a:p>
          <a:p>
            <a:pPr marL="414338" indent="-214313" algn="l">
              <a:buFont typeface="Arial" panose="020B0604020202020204" pitchFamily="34" charset="0"/>
              <a:buChar char="•"/>
            </a:pPr>
            <a:endParaRPr lang="es-ES_tradnl" altLang="en-US" sz="1350" dirty="0"/>
          </a:p>
          <a:p>
            <a:pPr marL="414338" indent="-214313" algn="l">
              <a:buFont typeface="Arial" panose="020B0604020202020204" pitchFamily="34" charset="0"/>
              <a:buChar char="•"/>
            </a:pPr>
            <a:r>
              <a:rPr lang="es-ES_tradnl" altLang="en-US" sz="1350" dirty="0"/>
              <a:t>Se rige por el derecho internacional.</a:t>
            </a:r>
            <a:endParaRPr lang="es-ES_tradnl" altLang="en-US" sz="1350" b="1" dirty="0">
              <a:solidFill>
                <a:schemeClr val="accent6">
                  <a:lumMod val="50000"/>
                </a:schemeClr>
              </a:solidFill>
            </a:endParaRPr>
          </a:p>
          <a:p>
            <a:pPr marL="757238" lvl="1" indent="-214313">
              <a:buFont typeface="Arial" panose="020B0604020202020204" pitchFamily="34" charset="0"/>
              <a:buChar char="•"/>
            </a:pPr>
            <a:endParaRPr lang="es-ES_tradnl" altLang="en-US" sz="100" b="1" dirty="0">
              <a:solidFill>
                <a:schemeClr val="accent6">
                  <a:lumMod val="50000"/>
                </a:schemeClr>
              </a:solidFill>
            </a:endParaRPr>
          </a:p>
          <a:p>
            <a:pPr marL="414338" indent="-214313" algn="l">
              <a:buFont typeface="Arial" panose="020B0604020202020204" pitchFamily="34" charset="0"/>
              <a:buChar char="•"/>
            </a:pPr>
            <a:endParaRPr lang="es-ES_tradnl" altLang="en-US" sz="1350" b="1" dirty="0">
              <a:solidFill>
                <a:schemeClr val="accent6">
                  <a:lumMod val="50000"/>
                </a:schemeClr>
              </a:solidFill>
            </a:endParaRPr>
          </a:p>
          <a:p>
            <a:pPr marL="757238" lvl="1" indent="-214313">
              <a:buFont typeface="Arial" panose="020B0604020202020204" pitchFamily="34" charset="0"/>
              <a:buChar char="•"/>
            </a:pPr>
            <a:endParaRPr lang="es-ES_tradnl" altLang="en-US" sz="100" b="1" dirty="0">
              <a:solidFill>
                <a:schemeClr val="accent6">
                  <a:lumMod val="50000"/>
                </a:schemeClr>
              </a:solidFill>
            </a:endParaRPr>
          </a:p>
          <a:p>
            <a:pPr marL="757238" lvl="1" indent="-214313">
              <a:buFont typeface="Arial" panose="020B0604020202020204" pitchFamily="34" charset="0"/>
              <a:buChar char="•"/>
            </a:pPr>
            <a:endParaRPr lang="es-ES_tradnl" altLang="en-US" sz="100" b="1" dirty="0">
              <a:solidFill>
                <a:schemeClr val="accent6">
                  <a:lumMod val="50000"/>
                </a:schemeClr>
              </a:solidFill>
            </a:endParaRPr>
          </a:p>
          <a:p>
            <a:pPr marL="757238" lvl="1" indent="-214313">
              <a:buFont typeface="Arial" panose="020B0604020202020204" pitchFamily="34" charset="0"/>
              <a:buChar char="•"/>
            </a:pPr>
            <a:r>
              <a:rPr lang="es-ES_tradnl" altLang="en-US" sz="100" b="1" dirty="0" err="1">
                <a:solidFill>
                  <a:schemeClr val="accent6">
                    <a:lumMod val="50000"/>
                  </a:schemeClr>
                </a:solidFill>
              </a:rPr>
              <a:t>mmmm</a:t>
            </a:r>
            <a:endParaRPr lang="es-ES_tradnl" altLang="en-US" sz="100" dirty="0">
              <a:solidFill>
                <a:srgbClr val="000066"/>
              </a:solidFill>
            </a:endParaRPr>
          </a:p>
        </p:txBody>
      </p:sp>
      <p:pic>
        <p:nvPicPr>
          <p:cNvPr id="2" name="Picture 1">
            <a:extLst>
              <a:ext uri="{FF2B5EF4-FFF2-40B4-BE49-F238E27FC236}">
                <a16:creationId xmlns:a16="http://schemas.microsoft.com/office/drawing/2014/main" id="{6A04D042-AFA1-244A-305E-3910B9E1109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t="20389" r="1401" b="1"/>
          <a:stretch/>
        </p:blipFill>
        <p:spPr bwMode="auto">
          <a:xfrm>
            <a:off x="0" y="857250"/>
            <a:ext cx="2296633" cy="53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F7ED87C5-1C00-585A-F6EA-CA64257CD80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1498" y="921605"/>
            <a:ext cx="813390" cy="453062"/>
          </a:xfrm>
          <a:prstGeom prst="rect">
            <a:avLst/>
          </a:prstGeom>
        </p:spPr>
      </p:pic>
      <p:sp>
        <p:nvSpPr>
          <p:cNvPr id="4" name="CuadroTexto 8">
            <a:extLst>
              <a:ext uri="{FF2B5EF4-FFF2-40B4-BE49-F238E27FC236}">
                <a16:creationId xmlns:a16="http://schemas.microsoft.com/office/drawing/2014/main" id="{3D7956B7-56F2-2ED8-FB28-731FA2B6ED59}"/>
              </a:ext>
            </a:extLst>
          </p:cNvPr>
          <p:cNvSpPr txBox="1"/>
          <p:nvPr/>
        </p:nvSpPr>
        <p:spPr>
          <a:xfrm>
            <a:off x="7587949" y="5590147"/>
            <a:ext cx="1252266" cy="300082"/>
          </a:xfrm>
          <a:prstGeom prst="rect">
            <a:avLst/>
          </a:prstGeom>
          <a:noFill/>
        </p:spPr>
        <p:txBody>
          <a:bodyPr wrap="none" rtlCol="0">
            <a:spAutoFit/>
          </a:bodyPr>
          <a:lstStyle/>
          <a:p>
            <a:r>
              <a:rPr lang="es-MX" sz="1350" dirty="0"/>
              <a:t>Mauricio Bravo</a:t>
            </a:r>
          </a:p>
        </p:txBody>
      </p:sp>
    </p:spTree>
    <p:extLst>
      <p:ext uri="{BB962C8B-B14F-4D97-AF65-F5344CB8AC3E}">
        <p14:creationId xmlns:p14="http://schemas.microsoft.com/office/powerpoint/2010/main" val="1610931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6D012196-B31D-4322-A2C7-8BB01A652F23}"/>
              </a:ext>
            </a:extLst>
          </p:cNvPr>
          <p:cNvSpPr txBox="1"/>
          <p:nvPr/>
        </p:nvSpPr>
        <p:spPr>
          <a:xfrm flipH="1">
            <a:off x="444793" y="1725022"/>
            <a:ext cx="6131231" cy="507831"/>
          </a:xfrm>
          <a:prstGeom prst="rect">
            <a:avLst/>
          </a:prstGeom>
          <a:noFill/>
        </p:spPr>
        <p:txBody>
          <a:bodyPr wrap="square" rtlCol="0">
            <a:spAutoFit/>
          </a:bodyPr>
          <a:lstStyle/>
          <a:p>
            <a:r>
              <a:rPr lang="es-MX" sz="1350" b="1" dirty="0"/>
              <a:t>MULTILATERAL CONVENTION TO IMPLEMENT TAX TREATY RELATED MEASURES TO PREVENT BASE EROSION AND PROFIT SHIFTING (“MLI”)</a:t>
            </a:r>
          </a:p>
        </p:txBody>
      </p:sp>
      <p:sp>
        <p:nvSpPr>
          <p:cNvPr id="7" name="CuadroTexto 6">
            <a:extLst>
              <a:ext uri="{FF2B5EF4-FFF2-40B4-BE49-F238E27FC236}">
                <a16:creationId xmlns:a16="http://schemas.microsoft.com/office/drawing/2014/main" id="{F953888D-10BC-3446-B40E-DCA37E122BF8}"/>
              </a:ext>
            </a:extLst>
          </p:cNvPr>
          <p:cNvSpPr txBox="1"/>
          <p:nvPr/>
        </p:nvSpPr>
        <p:spPr>
          <a:xfrm flipH="1">
            <a:off x="444793" y="2290357"/>
            <a:ext cx="6131231" cy="323165"/>
          </a:xfrm>
          <a:prstGeom prst="rect">
            <a:avLst/>
          </a:prstGeom>
          <a:noFill/>
        </p:spPr>
        <p:txBody>
          <a:bodyPr wrap="square" rtlCol="0">
            <a:spAutoFit/>
          </a:bodyPr>
          <a:lstStyle/>
          <a:p>
            <a:r>
              <a:rPr lang="es-MX" sz="1500" b="1" dirty="0">
                <a:solidFill>
                  <a:schemeClr val="accent1"/>
                </a:solidFill>
              </a:rPr>
              <a:t>D. Notas características.</a:t>
            </a:r>
          </a:p>
        </p:txBody>
      </p:sp>
      <p:sp>
        <p:nvSpPr>
          <p:cNvPr id="11" name="Rectangle 2">
            <a:extLst>
              <a:ext uri="{FF2B5EF4-FFF2-40B4-BE49-F238E27FC236}">
                <a16:creationId xmlns:a16="http://schemas.microsoft.com/office/drawing/2014/main" id="{0911F90B-2A23-9B46-A119-A97A9F471F17}"/>
              </a:ext>
            </a:extLst>
          </p:cNvPr>
          <p:cNvSpPr txBox="1">
            <a:spLocks noChangeArrowheads="1"/>
          </p:cNvSpPr>
          <p:nvPr/>
        </p:nvSpPr>
        <p:spPr>
          <a:xfrm>
            <a:off x="265262" y="2623041"/>
            <a:ext cx="8423694" cy="3539275"/>
          </a:xfrm>
          <a:prstGeom prst="rect">
            <a:avLst/>
          </a:prstGeom>
        </p:spPr>
        <p:txBody>
          <a:bodyPr vert="horz" lIns="68580" tIns="34290" rIns="68580" bIns="3429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00025" algn="l"/>
            <a:r>
              <a:rPr lang="es-ES_tradnl" altLang="en-US" sz="1350" b="1" dirty="0">
                <a:solidFill>
                  <a:srgbClr val="C00000"/>
                </a:solidFill>
              </a:rPr>
              <a:t>1. Flexibilidad.</a:t>
            </a:r>
          </a:p>
          <a:p>
            <a:pPr marL="414338" indent="-214313" algn="l">
              <a:buFont typeface="Arial" panose="020B0604020202020204" pitchFamily="34" charset="0"/>
              <a:buChar char="•"/>
            </a:pPr>
            <a:r>
              <a:rPr lang="es-ES_tradnl" altLang="en-US" sz="1350" b="1" dirty="0"/>
              <a:t>Estándar mínimo</a:t>
            </a:r>
            <a:r>
              <a:rPr lang="es-ES_tradnl" altLang="en-US" sz="1350" dirty="0"/>
              <a:t>, </a:t>
            </a:r>
            <a:r>
              <a:rPr lang="es-ES_tradnl" altLang="en-US" sz="1350" i="1" dirty="0" err="1"/>
              <a:t>opting</a:t>
            </a:r>
            <a:r>
              <a:rPr lang="es-ES_tradnl" altLang="en-US" sz="1350" i="1" dirty="0"/>
              <a:t> </a:t>
            </a:r>
            <a:r>
              <a:rPr lang="es-ES_tradnl" altLang="en-US" sz="1350" i="1" dirty="0" err="1"/>
              <a:t>out</a:t>
            </a:r>
            <a:r>
              <a:rPr lang="es-ES_tradnl" altLang="en-US" sz="1350" i="1" dirty="0"/>
              <a:t> </a:t>
            </a:r>
            <a:r>
              <a:rPr lang="es-ES_tradnl" altLang="en-US" sz="1350" dirty="0"/>
              <a:t>limitado, es decir, en circunstancias limitadas (i.e., cuando el tratado cubierto ya contempla el estándar mínimo).</a:t>
            </a:r>
          </a:p>
          <a:p>
            <a:pPr marL="414338" indent="-214313" algn="l">
              <a:buFont typeface="Arial" panose="020B0604020202020204" pitchFamily="34" charset="0"/>
              <a:buChar char="•"/>
            </a:pPr>
            <a:r>
              <a:rPr lang="es-ES_tradnl" altLang="en-US" sz="1350" b="1" dirty="0"/>
              <a:t>NO estándar mínimo</a:t>
            </a:r>
            <a:r>
              <a:rPr lang="es-ES_tradnl" altLang="en-US" sz="1350" dirty="0"/>
              <a:t>, </a:t>
            </a:r>
            <a:r>
              <a:rPr lang="es-ES_tradnl" altLang="en-US" sz="1350" i="1" dirty="0" err="1"/>
              <a:t>opting</a:t>
            </a:r>
            <a:r>
              <a:rPr lang="es-ES_tradnl" altLang="en-US" sz="1350" i="1" dirty="0"/>
              <a:t> </a:t>
            </a:r>
            <a:r>
              <a:rPr lang="es-ES_tradnl" altLang="en-US" sz="1350" i="1" dirty="0" err="1"/>
              <a:t>out</a:t>
            </a:r>
            <a:r>
              <a:rPr lang="es-ES_tradnl" altLang="en-US" sz="1350" i="1" dirty="0"/>
              <a:t> </a:t>
            </a:r>
            <a:r>
              <a:rPr lang="es-ES_tradnl" altLang="en-US" sz="1350" dirty="0"/>
              <a:t>ilimitado. Puede aplicar respecto de toda el artículo o partes del mismo. Mecanismo</a:t>
            </a:r>
            <a:r>
              <a:rPr lang="es-ES_tradnl" altLang="en-US" sz="1350" dirty="0">
                <a:sym typeface="Wingdings" pitchFamily="2" charset="2"/>
              </a:rPr>
              <a:t></a:t>
            </a:r>
            <a:r>
              <a:rPr lang="es-ES_tradnl" altLang="en-US" sz="1350" dirty="0"/>
              <a:t> </a:t>
            </a:r>
            <a:r>
              <a:rPr lang="es-ES_tradnl" altLang="en-US" sz="1350" b="1" dirty="0">
                <a:solidFill>
                  <a:schemeClr val="accent6"/>
                </a:solidFill>
              </a:rPr>
              <a:t>Reserva</a:t>
            </a:r>
            <a:r>
              <a:rPr lang="es-ES_tradnl" altLang="en-US" sz="1350" dirty="0"/>
              <a:t>.</a:t>
            </a:r>
          </a:p>
          <a:p>
            <a:pPr marL="414338" indent="-214313" algn="l">
              <a:buFont typeface="Arial" panose="020B0604020202020204" pitchFamily="34" charset="0"/>
              <a:buChar char="•"/>
            </a:pPr>
            <a:r>
              <a:rPr lang="es-ES_tradnl" altLang="en-US" sz="1350" b="1" dirty="0"/>
              <a:t>Disposiciones opcionales o alternativas</a:t>
            </a:r>
            <a:r>
              <a:rPr lang="es-ES_tradnl" altLang="en-US" sz="1350" dirty="0"/>
              <a:t>.</a:t>
            </a:r>
          </a:p>
          <a:p>
            <a:pPr marL="200025" algn="l"/>
            <a:endParaRPr lang="es-ES_tradnl" altLang="en-US" sz="1350" dirty="0"/>
          </a:p>
          <a:p>
            <a:pPr marL="200025" algn="l"/>
            <a:r>
              <a:rPr lang="es-ES_tradnl" altLang="en-US" sz="1350" b="1" dirty="0">
                <a:solidFill>
                  <a:srgbClr val="C00000"/>
                </a:solidFill>
              </a:rPr>
              <a:t>2. Compatibilidad (Cláusulas de compatibilidad)</a:t>
            </a:r>
          </a:p>
          <a:p>
            <a:pPr marL="414338" indent="-214313" algn="l">
              <a:buFont typeface="Arial" panose="020B0604020202020204" pitchFamily="34" charset="0"/>
              <a:buChar char="•"/>
            </a:pPr>
            <a:r>
              <a:rPr lang="es-ES_tradnl" altLang="en-US" sz="1350" dirty="0"/>
              <a:t>“</a:t>
            </a:r>
            <a:r>
              <a:rPr lang="es-ES_tradnl" altLang="en-US" sz="1350" b="1" i="1" dirty="0"/>
              <a:t>In place of</a:t>
            </a:r>
            <a:r>
              <a:rPr lang="es-ES_tradnl" altLang="en-US" sz="1350" dirty="0"/>
              <a:t>”.- La disposición del MLI está dirigida a reemplazar a la del tratado bilateral, siempre que ésta exista. Si no existe, no aplica.</a:t>
            </a:r>
          </a:p>
          <a:p>
            <a:pPr marL="414338" indent="-214313" algn="l">
              <a:buFont typeface="Arial" panose="020B0604020202020204" pitchFamily="34" charset="0"/>
              <a:buChar char="•"/>
            </a:pPr>
            <a:r>
              <a:rPr lang="es-ES_tradnl" altLang="en-US" sz="1350" dirty="0"/>
              <a:t>“</a:t>
            </a:r>
            <a:r>
              <a:rPr lang="es-ES_tradnl" altLang="en-US" sz="1350" b="1" i="1" dirty="0" err="1"/>
              <a:t>applies</a:t>
            </a:r>
            <a:r>
              <a:rPr lang="es-ES_tradnl" altLang="en-US" sz="1350" b="1" i="1" dirty="0"/>
              <a:t> to</a:t>
            </a:r>
            <a:r>
              <a:rPr lang="es-ES_tradnl" altLang="en-US" sz="1350" dirty="0"/>
              <a:t>” </a:t>
            </a:r>
            <a:r>
              <a:rPr lang="es-ES_tradnl" altLang="en-US" sz="1350" b="1" i="1" dirty="0" err="1"/>
              <a:t>or</a:t>
            </a:r>
            <a:r>
              <a:rPr lang="es-ES_tradnl" altLang="en-US" sz="1350" b="1" i="1" dirty="0"/>
              <a:t> </a:t>
            </a:r>
            <a:r>
              <a:rPr lang="es-ES_tradnl" altLang="en-US" sz="1350" dirty="0"/>
              <a:t>“</a:t>
            </a:r>
            <a:r>
              <a:rPr lang="es-ES_tradnl" altLang="en-US" sz="1350" b="1" i="1" dirty="0" err="1"/>
              <a:t>modifies</a:t>
            </a:r>
            <a:r>
              <a:rPr lang="es-ES_tradnl" altLang="en-US" sz="1350" dirty="0"/>
              <a:t>”.- La disposición del MLI está dirigida a modificar la aplicación de la disposición del tratado bilateral, sin remplazarla. Presupone la existencia de una disposición en el tratado bilateral.</a:t>
            </a:r>
          </a:p>
          <a:p>
            <a:pPr marL="414338" indent="-214313" algn="l">
              <a:buFont typeface="Arial" panose="020B0604020202020204" pitchFamily="34" charset="0"/>
              <a:buChar char="•"/>
            </a:pPr>
            <a:r>
              <a:rPr lang="es-ES_tradnl" altLang="en-US" sz="1350" dirty="0"/>
              <a:t>“</a:t>
            </a:r>
            <a:r>
              <a:rPr lang="es-ES_tradnl" altLang="en-US" sz="1350" b="1" i="1" dirty="0"/>
              <a:t>in </a:t>
            </a:r>
            <a:r>
              <a:rPr lang="es-ES_tradnl" altLang="en-US" sz="1350" b="1" i="1" dirty="0" err="1"/>
              <a:t>the</a:t>
            </a:r>
            <a:r>
              <a:rPr lang="es-ES_tradnl" altLang="en-US" sz="1350" b="1" i="1" dirty="0"/>
              <a:t> </a:t>
            </a:r>
            <a:r>
              <a:rPr lang="es-ES_tradnl" altLang="en-US" sz="1350" b="1" i="1" dirty="0" err="1"/>
              <a:t>absence</a:t>
            </a:r>
            <a:r>
              <a:rPr lang="es-ES_tradnl" altLang="en-US" sz="1350" b="1" i="1" dirty="0"/>
              <a:t> of</a:t>
            </a:r>
            <a:r>
              <a:rPr lang="es-ES_tradnl" altLang="en-US" sz="1350" dirty="0"/>
              <a:t>”.- La disposición MLI únicamente aplica en ausencia de una disposición en el tratado bilateral. </a:t>
            </a:r>
          </a:p>
          <a:p>
            <a:pPr marL="414338" indent="-214313" algn="l">
              <a:buFont typeface="Arial" panose="020B0604020202020204" pitchFamily="34" charset="0"/>
              <a:buChar char="•"/>
            </a:pPr>
            <a:r>
              <a:rPr lang="es-ES_tradnl" altLang="en-US" sz="1350" dirty="0"/>
              <a:t>“</a:t>
            </a:r>
            <a:r>
              <a:rPr lang="es-ES_tradnl" altLang="en-US" sz="1350" b="1" i="1" dirty="0"/>
              <a:t>in place of </a:t>
            </a:r>
            <a:r>
              <a:rPr lang="es-ES_tradnl" altLang="en-US" sz="1350" b="1" i="1" dirty="0" err="1"/>
              <a:t>or</a:t>
            </a:r>
            <a:r>
              <a:rPr lang="es-ES_tradnl" altLang="en-US" sz="1350" b="1" i="1" dirty="0"/>
              <a:t> in </a:t>
            </a:r>
            <a:r>
              <a:rPr lang="es-ES_tradnl" altLang="en-US" sz="1350" b="1" i="1" dirty="0" err="1"/>
              <a:t>the</a:t>
            </a:r>
            <a:r>
              <a:rPr lang="es-ES_tradnl" altLang="en-US" sz="1350" b="1" i="1" dirty="0"/>
              <a:t> </a:t>
            </a:r>
            <a:r>
              <a:rPr lang="es-ES_tradnl" altLang="en-US" sz="1350" b="1" i="1" dirty="0" err="1"/>
              <a:t>absence</a:t>
            </a:r>
            <a:r>
              <a:rPr lang="es-ES_tradnl" altLang="en-US" sz="1350" b="1" i="1" dirty="0"/>
              <a:t> of</a:t>
            </a:r>
            <a:r>
              <a:rPr lang="es-ES_tradnl" altLang="en-US" sz="1350" dirty="0"/>
              <a:t>”.- La disposición de la MLI aplica en cualquier supuesto.</a:t>
            </a:r>
          </a:p>
          <a:p>
            <a:pPr marL="200025" algn="l"/>
            <a:endParaRPr lang="es-ES_tradnl" altLang="en-US" sz="1350" dirty="0"/>
          </a:p>
          <a:p>
            <a:pPr marL="200025" algn="l"/>
            <a:endParaRPr lang="es-ES_tradnl" altLang="en-US" sz="1350" dirty="0"/>
          </a:p>
          <a:p>
            <a:pPr marL="200025" algn="l"/>
            <a:endParaRPr lang="es-ES_tradnl" altLang="en-US" sz="1350" b="1" dirty="0">
              <a:solidFill>
                <a:schemeClr val="accent6">
                  <a:lumMod val="50000"/>
                </a:schemeClr>
              </a:solidFill>
            </a:endParaRPr>
          </a:p>
          <a:p>
            <a:pPr marL="757238" lvl="1" indent="-214313">
              <a:buFont typeface="Arial" panose="020B0604020202020204" pitchFamily="34" charset="0"/>
              <a:buChar char="•"/>
            </a:pPr>
            <a:endParaRPr lang="es-ES_tradnl" altLang="en-US" sz="100" b="1" dirty="0">
              <a:solidFill>
                <a:schemeClr val="accent6">
                  <a:lumMod val="50000"/>
                </a:schemeClr>
              </a:solidFill>
            </a:endParaRPr>
          </a:p>
          <a:p>
            <a:pPr marL="414338" indent="-214313" algn="l">
              <a:buFont typeface="Arial" panose="020B0604020202020204" pitchFamily="34" charset="0"/>
              <a:buChar char="•"/>
            </a:pPr>
            <a:endParaRPr lang="es-ES_tradnl" altLang="en-US" sz="1350" b="1" dirty="0">
              <a:solidFill>
                <a:schemeClr val="accent6">
                  <a:lumMod val="50000"/>
                </a:schemeClr>
              </a:solidFill>
            </a:endParaRPr>
          </a:p>
          <a:p>
            <a:pPr marL="757238" lvl="1" indent="-214313">
              <a:buFont typeface="Arial" panose="020B0604020202020204" pitchFamily="34" charset="0"/>
              <a:buChar char="•"/>
            </a:pPr>
            <a:endParaRPr lang="es-ES_tradnl" altLang="en-US" sz="100" b="1" dirty="0">
              <a:solidFill>
                <a:schemeClr val="accent6">
                  <a:lumMod val="50000"/>
                </a:schemeClr>
              </a:solidFill>
            </a:endParaRPr>
          </a:p>
          <a:p>
            <a:pPr marL="757238" lvl="1" indent="-214313">
              <a:buFont typeface="Arial" panose="020B0604020202020204" pitchFamily="34" charset="0"/>
              <a:buChar char="•"/>
            </a:pPr>
            <a:endParaRPr lang="es-ES_tradnl" altLang="en-US" sz="100" b="1" dirty="0">
              <a:solidFill>
                <a:schemeClr val="accent6">
                  <a:lumMod val="50000"/>
                </a:schemeClr>
              </a:solidFill>
            </a:endParaRPr>
          </a:p>
          <a:p>
            <a:pPr marL="757238" lvl="1" indent="-214313">
              <a:buFont typeface="Arial" panose="020B0604020202020204" pitchFamily="34" charset="0"/>
              <a:buChar char="•"/>
            </a:pPr>
            <a:r>
              <a:rPr lang="es-ES_tradnl" altLang="en-US" sz="100" b="1" dirty="0" err="1">
                <a:solidFill>
                  <a:schemeClr val="accent6">
                    <a:lumMod val="50000"/>
                  </a:schemeClr>
                </a:solidFill>
              </a:rPr>
              <a:t>mmmm</a:t>
            </a:r>
            <a:endParaRPr lang="es-ES_tradnl" altLang="en-US" sz="100" dirty="0">
              <a:solidFill>
                <a:srgbClr val="000066"/>
              </a:solidFill>
            </a:endParaRPr>
          </a:p>
        </p:txBody>
      </p:sp>
      <p:pic>
        <p:nvPicPr>
          <p:cNvPr id="2" name="Picture 1">
            <a:extLst>
              <a:ext uri="{FF2B5EF4-FFF2-40B4-BE49-F238E27FC236}">
                <a16:creationId xmlns:a16="http://schemas.microsoft.com/office/drawing/2014/main" id="{F093893A-C504-9E53-19AA-D4349BE51DA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t="20389" r="1401" b="1"/>
          <a:stretch/>
        </p:blipFill>
        <p:spPr bwMode="auto">
          <a:xfrm>
            <a:off x="0" y="857250"/>
            <a:ext cx="2296633" cy="53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E88AD240-A383-2D8A-F35A-418F71087C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1498" y="921605"/>
            <a:ext cx="813390" cy="453062"/>
          </a:xfrm>
          <a:prstGeom prst="rect">
            <a:avLst/>
          </a:prstGeom>
        </p:spPr>
      </p:pic>
      <p:sp>
        <p:nvSpPr>
          <p:cNvPr id="4" name="CuadroTexto 8">
            <a:extLst>
              <a:ext uri="{FF2B5EF4-FFF2-40B4-BE49-F238E27FC236}">
                <a16:creationId xmlns:a16="http://schemas.microsoft.com/office/drawing/2014/main" id="{DE02F635-EB66-5F8D-8385-0CF6F6F3B537}"/>
              </a:ext>
            </a:extLst>
          </p:cNvPr>
          <p:cNvSpPr txBox="1"/>
          <p:nvPr/>
        </p:nvSpPr>
        <p:spPr>
          <a:xfrm>
            <a:off x="7587949" y="5590147"/>
            <a:ext cx="1252266" cy="300082"/>
          </a:xfrm>
          <a:prstGeom prst="rect">
            <a:avLst/>
          </a:prstGeom>
          <a:noFill/>
        </p:spPr>
        <p:txBody>
          <a:bodyPr wrap="none" rtlCol="0">
            <a:spAutoFit/>
          </a:bodyPr>
          <a:lstStyle/>
          <a:p>
            <a:r>
              <a:rPr lang="es-MX" sz="1350" dirty="0"/>
              <a:t>Mauricio Bravo</a:t>
            </a:r>
          </a:p>
        </p:txBody>
      </p:sp>
    </p:spTree>
    <p:extLst>
      <p:ext uri="{BB962C8B-B14F-4D97-AF65-F5344CB8AC3E}">
        <p14:creationId xmlns:p14="http://schemas.microsoft.com/office/powerpoint/2010/main" val="612944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6D012196-B31D-4322-A2C7-8BB01A652F23}"/>
              </a:ext>
            </a:extLst>
          </p:cNvPr>
          <p:cNvSpPr txBox="1"/>
          <p:nvPr/>
        </p:nvSpPr>
        <p:spPr>
          <a:xfrm flipH="1">
            <a:off x="444793" y="1725022"/>
            <a:ext cx="6131231" cy="507831"/>
          </a:xfrm>
          <a:prstGeom prst="rect">
            <a:avLst/>
          </a:prstGeom>
          <a:noFill/>
        </p:spPr>
        <p:txBody>
          <a:bodyPr wrap="square" rtlCol="0">
            <a:spAutoFit/>
          </a:bodyPr>
          <a:lstStyle/>
          <a:p>
            <a:r>
              <a:rPr lang="es-MX" sz="1350" b="1" dirty="0"/>
              <a:t>MULTILATERAL CONVENTION TO IMPLEMENT TAX TREATY RELATED MEASURES TO PREVENT BASE EROSION AND PROFIT SHIFTING (“MLI”)</a:t>
            </a:r>
          </a:p>
        </p:txBody>
      </p:sp>
      <p:sp>
        <p:nvSpPr>
          <p:cNvPr id="7" name="CuadroTexto 6">
            <a:extLst>
              <a:ext uri="{FF2B5EF4-FFF2-40B4-BE49-F238E27FC236}">
                <a16:creationId xmlns:a16="http://schemas.microsoft.com/office/drawing/2014/main" id="{F953888D-10BC-3446-B40E-DCA37E122BF8}"/>
              </a:ext>
            </a:extLst>
          </p:cNvPr>
          <p:cNvSpPr txBox="1"/>
          <p:nvPr/>
        </p:nvSpPr>
        <p:spPr>
          <a:xfrm flipH="1">
            <a:off x="444793" y="2290357"/>
            <a:ext cx="6131231" cy="323165"/>
          </a:xfrm>
          <a:prstGeom prst="rect">
            <a:avLst/>
          </a:prstGeom>
          <a:noFill/>
        </p:spPr>
        <p:txBody>
          <a:bodyPr wrap="square" rtlCol="0">
            <a:spAutoFit/>
          </a:bodyPr>
          <a:lstStyle/>
          <a:p>
            <a:r>
              <a:rPr lang="es-MX" sz="1500" b="1" dirty="0">
                <a:solidFill>
                  <a:schemeClr val="accent1"/>
                </a:solidFill>
              </a:rPr>
              <a:t>E. Contenido.</a:t>
            </a:r>
          </a:p>
        </p:txBody>
      </p:sp>
      <p:sp>
        <p:nvSpPr>
          <p:cNvPr id="11" name="Rectangle 2">
            <a:extLst>
              <a:ext uri="{FF2B5EF4-FFF2-40B4-BE49-F238E27FC236}">
                <a16:creationId xmlns:a16="http://schemas.microsoft.com/office/drawing/2014/main" id="{0911F90B-2A23-9B46-A119-A97A9F471F17}"/>
              </a:ext>
            </a:extLst>
          </p:cNvPr>
          <p:cNvSpPr txBox="1">
            <a:spLocks noChangeArrowheads="1"/>
          </p:cNvSpPr>
          <p:nvPr/>
        </p:nvSpPr>
        <p:spPr>
          <a:xfrm>
            <a:off x="265262" y="2675069"/>
            <a:ext cx="8423694" cy="2918069"/>
          </a:xfrm>
          <a:prstGeom prst="rect">
            <a:avLst/>
          </a:prstGeom>
        </p:spPr>
        <p:txBody>
          <a:bodyPr vert="horz" lIns="68580" tIns="34290" rIns="68580" bIns="3429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00025" algn="l"/>
            <a:r>
              <a:rPr lang="es-ES_tradnl" altLang="en-US" sz="1350" dirty="0">
                <a:solidFill>
                  <a:srgbClr val="C00000"/>
                </a:solidFill>
              </a:rPr>
              <a:t>Preámbulo</a:t>
            </a:r>
          </a:p>
          <a:p>
            <a:pPr marL="200025" algn="l"/>
            <a:endParaRPr lang="es-ES_tradnl" altLang="en-US" sz="1350" dirty="0"/>
          </a:p>
          <a:p>
            <a:pPr marL="200025" algn="l"/>
            <a:r>
              <a:rPr lang="es-ES_tradnl" altLang="en-US" sz="1350" b="1" dirty="0">
                <a:solidFill>
                  <a:srgbClr val="C00000"/>
                </a:solidFill>
              </a:rPr>
              <a:t>I. </a:t>
            </a:r>
            <a:r>
              <a:rPr lang="es-ES_tradnl" altLang="en-US" sz="1350" dirty="0"/>
              <a:t>Ámbito e interpretación de términos (Arts. 1-2)</a:t>
            </a:r>
          </a:p>
          <a:p>
            <a:pPr marL="500063" indent="-300038" algn="l">
              <a:buAutoNum type="romanUcPeriod"/>
            </a:pPr>
            <a:endParaRPr lang="es-ES_tradnl" altLang="en-US" sz="1350" dirty="0"/>
          </a:p>
          <a:p>
            <a:pPr marL="200025" algn="l"/>
            <a:r>
              <a:rPr lang="es-ES_tradnl" altLang="en-US" sz="1350" b="1" dirty="0">
                <a:solidFill>
                  <a:srgbClr val="C00000"/>
                </a:solidFill>
              </a:rPr>
              <a:t>II. </a:t>
            </a:r>
            <a:r>
              <a:rPr lang="es-ES_tradnl" altLang="en-US" sz="1350" dirty="0"/>
              <a:t>Mecanismos Híbridos (Arts. 3-5)</a:t>
            </a:r>
          </a:p>
          <a:p>
            <a:pPr marL="200025" algn="l"/>
            <a:endParaRPr lang="es-ES_tradnl" altLang="en-US" sz="1350" dirty="0"/>
          </a:p>
          <a:p>
            <a:pPr marL="200025" algn="l"/>
            <a:r>
              <a:rPr lang="es-ES_tradnl" altLang="en-US" sz="1350" b="1" dirty="0">
                <a:solidFill>
                  <a:srgbClr val="C00000"/>
                </a:solidFill>
              </a:rPr>
              <a:t>III. </a:t>
            </a:r>
            <a:r>
              <a:rPr lang="es-ES_tradnl" altLang="en-US" sz="1350" dirty="0"/>
              <a:t>Utilización Abusiva de los Tratados (Arts. 6-11)</a:t>
            </a:r>
          </a:p>
          <a:p>
            <a:pPr marL="200025" algn="l"/>
            <a:endParaRPr lang="es-ES_tradnl" altLang="en-US" sz="1350" dirty="0"/>
          </a:p>
          <a:p>
            <a:pPr marL="200025" algn="l"/>
            <a:r>
              <a:rPr lang="es-ES_tradnl" altLang="en-US" sz="1350" b="1" dirty="0">
                <a:solidFill>
                  <a:srgbClr val="C00000"/>
                </a:solidFill>
              </a:rPr>
              <a:t>IV. </a:t>
            </a:r>
            <a:r>
              <a:rPr lang="es-ES_tradnl" altLang="en-US" sz="1350" dirty="0"/>
              <a:t>Elusión del Estatus de Establecimiento Permanente (Arts. 12-15)</a:t>
            </a:r>
          </a:p>
          <a:p>
            <a:pPr marL="200025" algn="l"/>
            <a:endParaRPr lang="es-ES_tradnl" altLang="en-US" sz="1350" dirty="0"/>
          </a:p>
          <a:p>
            <a:pPr marL="200025" algn="l"/>
            <a:r>
              <a:rPr lang="es-ES_tradnl" altLang="en-US" sz="1350" b="1" dirty="0">
                <a:solidFill>
                  <a:srgbClr val="C00000"/>
                </a:solidFill>
              </a:rPr>
              <a:t>V. </a:t>
            </a:r>
            <a:r>
              <a:rPr lang="es-ES_tradnl" altLang="en-US" sz="1350" dirty="0"/>
              <a:t>Mejora de los Mecanismos de Resolución de Controversias (Arts. 16-17)</a:t>
            </a:r>
          </a:p>
          <a:p>
            <a:pPr marL="200025" algn="l"/>
            <a:endParaRPr lang="es-ES_tradnl" altLang="en-US" sz="1350" dirty="0"/>
          </a:p>
          <a:p>
            <a:pPr marL="200025" algn="l"/>
            <a:r>
              <a:rPr lang="es-ES_tradnl" altLang="en-US" sz="1350" b="1" dirty="0">
                <a:solidFill>
                  <a:srgbClr val="C00000"/>
                </a:solidFill>
              </a:rPr>
              <a:t>VI. </a:t>
            </a:r>
            <a:r>
              <a:rPr lang="es-ES_tradnl" altLang="en-US" sz="1350" dirty="0"/>
              <a:t>Arbitraje (Arts. 18-26)</a:t>
            </a:r>
          </a:p>
          <a:p>
            <a:pPr marL="200025" algn="l"/>
            <a:endParaRPr lang="es-ES_tradnl" altLang="en-US" sz="1350" dirty="0"/>
          </a:p>
          <a:p>
            <a:pPr marL="200025" algn="l"/>
            <a:r>
              <a:rPr lang="es-ES_tradnl" altLang="en-US" sz="1350" b="1" dirty="0">
                <a:solidFill>
                  <a:srgbClr val="C00000"/>
                </a:solidFill>
              </a:rPr>
              <a:t>VII. </a:t>
            </a:r>
            <a:r>
              <a:rPr lang="es-ES_tradnl" altLang="en-US" sz="1350" dirty="0"/>
              <a:t>Disposiciones Finales (Arts. 27-39)</a:t>
            </a:r>
            <a:endParaRPr lang="es-ES_tradnl" altLang="en-US" sz="1350" b="1" dirty="0">
              <a:solidFill>
                <a:schemeClr val="accent6">
                  <a:lumMod val="50000"/>
                </a:schemeClr>
              </a:solidFill>
            </a:endParaRPr>
          </a:p>
          <a:p>
            <a:pPr marL="757238" lvl="1" indent="-214313">
              <a:buFont typeface="Arial" panose="020B0604020202020204" pitchFamily="34" charset="0"/>
              <a:buChar char="•"/>
            </a:pPr>
            <a:endParaRPr lang="es-ES_tradnl" altLang="en-US" sz="100" b="1" dirty="0">
              <a:solidFill>
                <a:schemeClr val="accent6">
                  <a:lumMod val="50000"/>
                </a:schemeClr>
              </a:solidFill>
            </a:endParaRPr>
          </a:p>
          <a:p>
            <a:pPr marL="757238" lvl="1" indent="-214313">
              <a:buFont typeface="Arial" panose="020B0604020202020204" pitchFamily="34" charset="0"/>
              <a:buChar char="•"/>
            </a:pPr>
            <a:endParaRPr lang="es-ES_tradnl" altLang="en-US" sz="100" b="1" dirty="0">
              <a:solidFill>
                <a:schemeClr val="accent6">
                  <a:lumMod val="50000"/>
                </a:schemeClr>
              </a:solidFill>
            </a:endParaRPr>
          </a:p>
          <a:p>
            <a:pPr marL="757238" lvl="1" indent="-214313">
              <a:buFont typeface="Arial" panose="020B0604020202020204" pitchFamily="34" charset="0"/>
              <a:buChar char="•"/>
            </a:pPr>
            <a:r>
              <a:rPr lang="es-ES_tradnl" altLang="en-US" sz="100" b="1" dirty="0" err="1">
                <a:solidFill>
                  <a:schemeClr val="accent6">
                    <a:lumMod val="50000"/>
                  </a:schemeClr>
                </a:solidFill>
              </a:rPr>
              <a:t>mmmm</a:t>
            </a:r>
            <a:endParaRPr lang="es-ES_tradnl" altLang="en-US" sz="100" dirty="0">
              <a:solidFill>
                <a:srgbClr val="000066"/>
              </a:solidFill>
            </a:endParaRPr>
          </a:p>
        </p:txBody>
      </p:sp>
      <p:pic>
        <p:nvPicPr>
          <p:cNvPr id="2" name="Picture 1">
            <a:extLst>
              <a:ext uri="{FF2B5EF4-FFF2-40B4-BE49-F238E27FC236}">
                <a16:creationId xmlns:a16="http://schemas.microsoft.com/office/drawing/2014/main" id="{9F9EE234-3036-2C24-8BBA-8994D202852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t="20389" r="1401" b="1"/>
          <a:stretch/>
        </p:blipFill>
        <p:spPr bwMode="auto">
          <a:xfrm>
            <a:off x="0" y="857250"/>
            <a:ext cx="2296633" cy="53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F6BF73D0-510D-9A1B-3718-D3F31237D1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1498" y="921605"/>
            <a:ext cx="813390" cy="453062"/>
          </a:xfrm>
          <a:prstGeom prst="rect">
            <a:avLst/>
          </a:prstGeom>
        </p:spPr>
      </p:pic>
      <p:sp>
        <p:nvSpPr>
          <p:cNvPr id="4" name="CuadroTexto 8">
            <a:extLst>
              <a:ext uri="{FF2B5EF4-FFF2-40B4-BE49-F238E27FC236}">
                <a16:creationId xmlns:a16="http://schemas.microsoft.com/office/drawing/2014/main" id="{56380563-5BDB-440E-088E-7CF2A6CA523D}"/>
              </a:ext>
            </a:extLst>
          </p:cNvPr>
          <p:cNvSpPr txBox="1"/>
          <p:nvPr/>
        </p:nvSpPr>
        <p:spPr>
          <a:xfrm>
            <a:off x="7587949" y="5590147"/>
            <a:ext cx="1252266" cy="300082"/>
          </a:xfrm>
          <a:prstGeom prst="rect">
            <a:avLst/>
          </a:prstGeom>
          <a:noFill/>
        </p:spPr>
        <p:txBody>
          <a:bodyPr wrap="none" rtlCol="0">
            <a:spAutoFit/>
          </a:bodyPr>
          <a:lstStyle/>
          <a:p>
            <a:r>
              <a:rPr lang="es-MX" sz="1350" dirty="0"/>
              <a:t>Mauricio Bravo</a:t>
            </a:r>
          </a:p>
        </p:txBody>
      </p:sp>
    </p:spTree>
    <p:extLst>
      <p:ext uri="{BB962C8B-B14F-4D97-AF65-F5344CB8AC3E}">
        <p14:creationId xmlns:p14="http://schemas.microsoft.com/office/powerpoint/2010/main" val="2451154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6D012196-B31D-4322-A2C7-8BB01A652F23}"/>
              </a:ext>
            </a:extLst>
          </p:cNvPr>
          <p:cNvSpPr txBox="1"/>
          <p:nvPr/>
        </p:nvSpPr>
        <p:spPr>
          <a:xfrm flipH="1">
            <a:off x="444793" y="1725022"/>
            <a:ext cx="6131231" cy="507831"/>
          </a:xfrm>
          <a:prstGeom prst="rect">
            <a:avLst/>
          </a:prstGeom>
          <a:noFill/>
        </p:spPr>
        <p:txBody>
          <a:bodyPr wrap="square" rtlCol="0">
            <a:spAutoFit/>
          </a:bodyPr>
          <a:lstStyle/>
          <a:p>
            <a:r>
              <a:rPr lang="es-MX" sz="1350" b="1" dirty="0"/>
              <a:t>MULTILATERAL CONVENTION TO IMPLEMENT TAX TREATY RELATED MEASURES TO PREVENT BASE EROSION AND PROFIT SHIFTING (“MLI”)</a:t>
            </a:r>
          </a:p>
        </p:txBody>
      </p:sp>
      <p:sp>
        <p:nvSpPr>
          <p:cNvPr id="7" name="CuadroTexto 6">
            <a:extLst>
              <a:ext uri="{FF2B5EF4-FFF2-40B4-BE49-F238E27FC236}">
                <a16:creationId xmlns:a16="http://schemas.microsoft.com/office/drawing/2014/main" id="{F953888D-10BC-3446-B40E-DCA37E122BF8}"/>
              </a:ext>
            </a:extLst>
          </p:cNvPr>
          <p:cNvSpPr txBox="1"/>
          <p:nvPr/>
        </p:nvSpPr>
        <p:spPr>
          <a:xfrm flipH="1">
            <a:off x="444793" y="2290357"/>
            <a:ext cx="6131231" cy="323165"/>
          </a:xfrm>
          <a:prstGeom prst="rect">
            <a:avLst/>
          </a:prstGeom>
          <a:noFill/>
        </p:spPr>
        <p:txBody>
          <a:bodyPr wrap="square" rtlCol="0">
            <a:spAutoFit/>
          </a:bodyPr>
          <a:lstStyle/>
          <a:p>
            <a:r>
              <a:rPr lang="es-MX" sz="1500" b="1" dirty="0">
                <a:solidFill>
                  <a:schemeClr val="accent1"/>
                </a:solidFill>
              </a:rPr>
              <a:t>E. Contenido.</a:t>
            </a:r>
          </a:p>
        </p:txBody>
      </p:sp>
      <p:graphicFrame>
        <p:nvGraphicFramePr>
          <p:cNvPr id="3" name="Tabla 2">
            <a:extLst>
              <a:ext uri="{FF2B5EF4-FFF2-40B4-BE49-F238E27FC236}">
                <a16:creationId xmlns:a16="http://schemas.microsoft.com/office/drawing/2014/main" id="{532B7542-A1E7-5E43-8B1B-CB11E845466F}"/>
              </a:ext>
            </a:extLst>
          </p:cNvPr>
          <p:cNvGraphicFramePr>
            <a:graphicFrameLocks noGrp="1"/>
          </p:cNvGraphicFramePr>
          <p:nvPr>
            <p:extLst>
              <p:ext uri="{D42A27DB-BD31-4B8C-83A1-F6EECF244321}">
                <p14:modId xmlns:p14="http://schemas.microsoft.com/office/powerpoint/2010/main" val="3405645479"/>
              </p:ext>
            </p:extLst>
          </p:nvPr>
        </p:nvGraphicFramePr>
        <p:xfrm>
          <a:off x="444793" y="2658217"/>
          <a:ext cx="7981951" cy="2014158"/>
        </p:xfrm>
        <a:graphic>
          <a:graphicData uri="http://schemas.openxmlformats.org/drawingml/2006/table">
            <a:tbl>
              <a:tblPr firstRow="1" firstCol="1" bandRow="1">
                <a:tableStyleId>{5C22544A-7EE6-4342-B048-85BDC9FD1C3A}</a:tableStyleId>
              </a:tblPr>
              <a:tblGrid>
                <a:gridCol w="1107783">
                  <a:extLst>
                    <a:ext uri="{9D8B030D-6E8A-4147-A177-3AD203B41FA5}">
                      <a16:colId xmlns:a16="http://schemas.microsoft.com/office/drawing/2014/main" val="37475562"/>
                    </a:ext>
                  </a:extLst>
                </a:gridCol>
                <a:gridCol w="2340527">
                  <a:extLst>
                    <a:ext uri="{9D8B030D-6E8A-4147-A177-3AD203B41FA5}">
                      <a16:colId xmlns:a16="http://schemas.microsoft.com/office/drawing/2014/main" val="2279640906"/>
                    </a:ext>
                  </a:extLst>
                </a:gridCol>
                <a:gridCol w="1523093">
                  <a:extLst>
                    <a:ext uri="{9D8B030D-6E8A-4147-A177-3AD203B41FA5}">
                      <a16:colId xmlns:a16="http://schemas.microsoft.com/office/drawing/2014/main" val="2008036678"/>
                    </a:ext>
                  </a:extLst>
                </a:gridCol>
                <a:gridCol w="1523093">
                  <a:extLst>
                    <a:ext uri="{9D8B030D-6E8A-4147-A177-3AD203B41FA5}">
                      <a16:colId xmlns:a16="http://schemas.microsoft.com/office/drawing/2014/main" val="1425473714"/>
                    </a:ext>
                  </a:extLst>
                </a:gridCol>
                <a:gridCol w="1487455">
                  <a:extLst>
                    <a:ext uri="{9D8B030D-6E8A-4147-A177-3AD203B41FA5}">
                      <a16:colId xmlns:a16="http://schemas.microsoft.com/office/drawing/2014/main" val="2187078000"/>
                    </a:ext>
                  </a:extLst>
                </a:gridCol>
              </a:tblGrid>
              <a:tr h="430483">
                <a:tc>
                  <a:txBody>
                    <a:bodyPr/>
                    <a:lstStyle/>
                    <a:p>
                      <a:pPr algn="ctr">
                        <a:lnSpc>
                          <a:spcPct val="107000"/>
                        </a:lnSpc>
                        <a:spcAft>
                          <a:spcPts val="0"/>
                        </a:spcAft>
                      </a:pPr>
                      <a:r>
                        <a:rPr lang="es-ES_tradnl" sz="1400" noProof="0">
                          <a:effectLst/>
                        </a:rPr>
                        <a:t>Acción</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dirty="0">
                          <a:effectLst/>
                        </a:rPr>
                        <a:t>Medida BEPS</a:t>
                      </a:r>
                      <a:endParaRPr lang="es-ES_tradnl" sz="14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Artículo MLI</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Flexibilidad</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Cláusula de compatibilidad</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2137256678"/>
                  </a:ext>
                </a:extLst>
              </a:tr>
              <a:tr h="430483">
                <a:tc rowSpan="3">
                  <a:txBody>
                    <a:bodyPr/>
                    <a:lstStyle/>
                    <a:p>
                      <a:pPr algn="ctr">
                        <a:lnSpc>
                          <a:spcPct val="107000"/>
                        </a:lnSpc>
                        <a:spcAft>
                          <a:spcPts val="0"/>
                        </a:spcAft>
                      </a:pPr>
                      <a:endParaRPr lang="es-ES_tradnl" sz="1400" noProof="0">
                        <a:effectLst/>
                      </a:endParaRPr>
                    </a:p>
                    <a:p>
                      <a:pPr algn="ctr">
                        <a:lnSpc>
                          <a:spcPct val="107000"/>
                        </a:lnSpc>
                        <a:spcAft>
                          <a:spcPts val="0"/>
                        </a:spcAft>
                      </a:pPr>
                      <a:endParaRPr lang="es-ES_tradnl" sz="1400" noProof="0">
                        <a:effectLst/>
                      </a:endParaRPr>
                    </a:p>
                    <a:p>
                      <a:pPr algn="ctr">
                        <a:lnSpc>
                          <a:spcPct val="107000"/>
                        </a:lnSpc>
                        <a:spcAft>
                          <a:spcPts val="0"/>
                        </a:spcAft>
                      </a:pPr>
                      <a:r>
                        <a:rPr lang="es-ES_tradnl" sz="1400" noProof="0">
                          <a:effectLst/>
                        </a:rPr>
                        <a:t>2</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just">
                        <a:lnSpc>
                          <a:spcPct val="107000"/>
                        </a:lnSpc>
                        <a:spcAft>
                          <a:spcPts val="0"/>
                        </a:spcAft>
                      </a:pPr>
                      <a:r>
                        <a:rPr lang="es-ES_tradnl" sz="1400" noProof="0">
                          <a:effectLst/>
                        </a:rPr>
                        <a:t>Entidades con doble residencia (p. 137)</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4</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dirty="0">
                          <a:effectLst/>
                        </a:rPr>
                        <a:t>No estándar mínimo</a:t>
                      </a:r>
                      <a:endParaRPr lang="es-ES_tradnl" sz="14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“in place of or in the absence of”</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879849009"/>
                  </a:ext>
                </a:extLst>
              </a:tr>
              <a:tr h="650606">
                <a:tc vMerge="1">
                  <a:txBody>
                    <a:bodyPr/>
                    <a:lstStyle/>
                    <a:p>
                      <a:endParaRPr lang="es-MX"/>
                    </a:p>
                  </a:txBody>
                  <a:tcPr/>
                </a:tc>
                <a:tc>
                  <a:txBody>
                    <a:bodyPr/>
                    <a:lstStyle/>
                    <a:p>
                      <a:pPr algn="just">
                        <a:lnSpc>
                          <a:spcPct val="107000"/>
                        </a:lnSpc>
                        <a:spcAft>
                          <a:spcPts val="0"/>
                        </a:spcAft>
                      </a:pPr>
                      <a:r>
                        <a:rPr lang="es-ES_tradnl" sz="1400" noProof="0">
                          <a:effectLst/>
                        </a:rPr>
                        <a:t>Disposición de tratado sobre entidades transparentes (p. 139)</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3</a:t>
                      </a:r>
                    </a:p>
                    <a:p>
                      <a:pPr algn="ctr">
                        <a:lnSpc>
                          <a:spcPct val="107000"/>
                        </a:lnSpc>
                        <a:spcAft>
                          <a:spcPts val="0"/>
                        </a:spcAft>
                      </a:pPr>
                      <a:r>
                        <a:rPr lang="es-ES_tradnl" sz="1400" noProof="0">
                          <a:effectLst/>
                        </a:rPr>
                        <a:t> </a:t>
                      </a:r>
                    </a:p>
                    <a:p>
                      <a:pPr algn="ctr">
                        <a:lnSpc>
                          <a:spcPct val="107000"/>
                        </a:lnSpc>
                        <a:spcAft>
                          <a:spcPts val="0"/>
                        </a:spcAft>
                      </a:pPr>
                      <a:r>
                        <a:rPr lang="es-ES_tradnl" sz="1400" noProof="0">
                          <a:effectLst/>
                        </a:rPr>
                        <a:t> </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No estándar mínimo</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“in place of or in the absence of”</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751029131"/>
                  </a:ext>
                </a:extLst>
              </a:tr>
              <a:tr h="430483">
                <a:tc vMerge="1">
                  <a:txBody>
                    <a:bodyPr/>
                    <a:lstStyle/>
                    <a:p>
                      <a:endParaRPr lang="es-MX"/>
                    </a:p>
                  </a:txBody>
                  <a:tcPr/>
                </a:tc>
                <a:tc>
                  <a:txBody>
                    <a:bodyPr/>
                    <a:lstStyle/>
                    <a:p>
                      <a:pPr algn="just">
                        <a:lnSpc>
                          <a:spcPct val="107000"/>
                        </a:lnSpc>
                        <a:spcAft>
                          <a:spcPts val="0"/>
                        </a:spcAft>
                      </a:pPr>
                      <a:r>
                        <a:rPr lang="es-ES_tradnl" sz="1400" noProof="0">
                          <a:effectLst/>
                        </a:rPr>
                        <a:t>Métodos para eliminar la doble tributación (p. 147)</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5</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No estándar mínimo</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dirty="0">
                          <a:effectLst/>
                        </a:rPr>
                        <a:t>Opciones</a:t>
                      </a:r>
                      <a:endParaRPr lang="es-ES_tradnl" sz="14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840686088"/>
                  </a:ext>
                </a:extLst>
              </a:tr>
            </a:tbl>
          </a:graphicData>
        </a:graphic>
      </p:graphicFrame>
      <p:pic>
        <p:nvPicPr>
          <p:cNvPr id="2" name="Picture 1">
            <a:extLst>
              <a:ext uri="{FF2B5EF4-FFF2-40B4-BE49-F238E27FC236}">
                <a16:creationId xmlns:a16="http://schemas.microsoft.com/office/drawing/2014/main" id="{65A9AB27-9754-9C3E-05DF-DE6B9062AC2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t="20389" r="1401" b="1"/>
          <a:stretch/>
        </p:blipFill>
        <p:spPr bwMode="auto">
          <a:xfrm>
            <a:off x="0" y="857250"/>
            <a:ext cx="2296633" cy="53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a:extLst>
              <a:ext uri="{FF2B5EF4-FFF2-40B4-BE49-F238E27FC236}">
                <a16:creationId xmlns:a16="http://schemas.microsoft.com/office/drawing/2014/main" id="{CD8E95BD-DB45-BA14-3CF9-56D176E866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1498" y="921605"/>
            <a:ext cx="813390" cy="453062"/>
          </a:xfrm>
          <a:prstGeom prst="rect">
            <a:avLst/>
          </a:prstGeom>
        </p:spPr>
      </p:pic>
      <p:sp>
        <p:nvSpPr>
          <p:cNvPr id="10" name="CuadroTexto 8">
            <a:extLst>
              <a:ext uri="{FF2B5EF4-FFF2-40B4-BE49-F238E27FC236}">
                <a16:creationId xmlns:a16="http://schemas.microsoft.com/office/drawing/2014/main" id="{DF8F9378-27C8-E290-EBB4-80FF4E39B417}"/>
              </a:ext>
            </a:extLst>
          </p:cNvPr>
          <p:cNvSpPr txBox="1"/>
          <p:nvPr/>
        </p:nvSpPr>
        <p:spPr>
          <a:xfrm>
            <a:off x="7587949" y="5590147"/>
            <a:ext cx="1252266" cy="300082"/>
          </a:xfrm>
          <a:prstGeom prst="rect">
            <a:avLst/>
          </a:prstGeom>
          <a:noFill/>
        </p:spPr>
        <p:txBody>
          <a:bodyPr wrap="none" rtlCol="0">
            <a:spAutoFit/>
          </a:bodyPr>
          <a:lstStyle/>
          <a:p>
            <a:r>
              <a:rPr lang="es-MX" sz="1350" dirty="0"/>
              <a:t>Mauricio Bravo</a:t>
            </a:r>
          </a:p>
        </p:txBody>
      </p:sp>
    </p:spTree>
    <p:extLst>
      <p:ext uri="{BB962C8B-B14F-4D97-AF65-F5344CB8AC3E}">
        <p14:creationId xmlns:p14="http://schemas.microsoft.com/office/powerpoint/2010/main" val="2536976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6D012196-B31D-4322-A2C7-8BB01A652F23}"/>
              </a:ext>
            </a:extLst>
          </p:cNvPr>
          <p:cNvSpPr txBox="1"/>
          <p:nvPr/>
        </p:nvSpPr>
        <p:spPr>
          <a:xfrm flipH="1">
            <a:off x="444793" y="1725022"/>
            <a:ext cx="6131231" cy="507831"/>
          </a:xfrm>
          <a:prstGeom prst="rect">
            <a:avLst/>
          </a:prstGeom>
          <a:noFill/>
        </p:spPr>
        <p:txBody>
          <a:bodyPr wrap="square" rtlCol="0">
            <a:spAutoFit/>
          </a:bodyPr>
          <a:lstStyle/>
          <a:p>
            <a:r>
              <a:rPr lang="es-MX" sz="1350" b="1" dirty="0"/>
              <a:t>MULTILATERAL CONVENTION TO IMPLEMENT TAX TREATY RELATED MEASURES TO PREVENT BASE EROSION AND PROFIT SHIFTING (“MLI”)</a:t>
            </a:r>
          </a:p>
        </p:txBody>
      </p:sp>
      <p:sp>
        <p:nvSpPr>
          <p:cNvPr id="7" name="CuadroTexto 6">
            <a:extLst>
              <a:ext uri="{FF2B5EF4-FFF2-40B4-BE49-F238E27FC236}">
                <a16:creationId xmlns:a16="http://schemas.microsoft.com/office/drawing/2014/main" id="{F953888D-10BC-3446-B40E-DCA37E122BF8}"/>
              </a:ext>
            </a:extLst>
          </p:cNvPr>
          <p:cNvSpPr txBox="1"/>
          <p:nvPr/>
        </p:nvSpPr>
        <p:spPr>
          <a:xfrm flipH="1">
            <a:off x="444793" y="2290357"/>
            <a:ext cx="6131231" cy="323165"/>
          </a:xfrm>
          <a:prstGeom prst="rect">
            <a:avLst/>
          </a:prstGeom>
          <a:noFill/>
        </p:spPr>
        <p:txBody>
          <a:bodyPr wrap="square" rtlCol="0">
            <a:spAutoFit/>
          </a:bodyPr>
          <a:lstStyle/>
          <a:p>
            <a:r>
              <a:rPr lang="es-MX" sz="1500" b="1" dirty="0">
                <a:solidFill>
                  <a:schemeClr val="accent1"/>
                </a:solidFill>
              </a:rPr>
              <a:t>E. Contenido.</a:t>
            </a:r>
          </a:p>
        </p:txBody>
      </p:sp>
      <p:graphicFrame>
        <p:nvGraphicFramePr>
          <p:cNvPr id="4" name="Tabla 3">
            <a:extLst>
              <a:ext uri="{FF2B5EF4-FFF2-40B4-BE49-F238E27FC236}">
                <a16:creationId xmlns:a16="http://schemas.microsoft.com/office/drawing/2014/main" id="{DEA94922-87A0-4647-87FF-0A91D7FC7EB5}"/>
              </a:ext>
            </a:extLst>
          </p:cNvPr>
          <p:cNvGraphicFramePr>
            <a:graphicFrameLocks noGrp="1"/>
          </p:cNvGraphicFramePr>
          <p:nvPr>
            <p:extLst>
              <p:ext uri="{D42A27DB-BD31-4B8C-83A1-F6EECF244321}">
                <p14:modId xmlns:p14="http://schemas.microsoft.com/office/powerpoint/2010/main" val="3093664738"/>
              </p:ext>
            </p:extLst>
          </p:nvPr>
        </p:nvGraphicFramePr>
        <p:xfrm>
          <a:off x="444792" y="2340673"/>
          <a:ext cx="8008092" cy="3661575"/>
        </p:xfrm>
        <a:graphic>
          <a:graphicData uri="http://schemas.openxmlformats.org/drawingml/2006/table">
            <a:tbl>
              <a:tblPr firstRow="1" firstCol="1" bandRow="1">
                <a:tableStyleId>{5C22544A-7EE6-4342-B048-85BDC9FD1C3A}</a:tableStyleId>
              </a:tblPr>
              <a:tblGrid>
                <a:gridCol w="1058904">
                  <a:extLst>
                    <a:ext uri="{9D8B030D-6E8A-4147-A177-3AD203B41FA5}">
                      <a16:colId xmlns:a16="http://schemas.microsoft.com/office/drawing/2014/main" val="2949285683"/>
                    </a:ext>
                  </a:extLst>
                </a:gridCol>
                <a:gridCol w="2753274">
                  <a:extLst>
                    <a:ext uri="{9D8B030D-6E8A-4147-A177-3AD203B41FA5}">
                      <a16:colId xmlns:a16="http://schemas.microsoft.com/office/drawing/2014/main" val="1861805879"/>
                    </a:ext>
                  </a:extLst>
                </a:gridCol>
                <a:gridCol w="952331">
                  <a:extLst>
                    <a:ext uri="{9D8B030D-6E8A-4147-A177-3AD203B41FA5}">
                      <a16:colId xmlns:a16="http://schemas.microsoft.com/office/drawing/2014/main" val="1669073887"/>
                    </a:ext>
                  </a:extLst>
                </a:gridCol>
                <a:gridCol w="1751257">
                  <a:extLst>
                    <a:ext uri="{9D8B030D-6E8A-4147-A177-3AD203B41FA5}">
                      <a16:colId xmlns:a16="http://schemas.microsoft.com/office/drawing/2014/main" val="2946038812"/>
                    </a:ext>
                  </a:extLst>
                </a:gridCol>
                <a:gridCol w="1492326">
                  <a:extLst>
                    <a:ext uri="{9D8B030D-6E8A-4147-A177-3AD203B41FA5}">
                      <a16:colId xmlns:a16="http://schemas.microsoft.com/office/drawing/2014/main" val="1516112211"/>
                    </a:ext>
                  </a:extLst>
                </a:gridCol>
              </a:tblGrid>
              <a:tr h="430483">
                <a:tc>
                  <a:txBody>
                    <a:bodyPr/>
                    <a:lstStyle/>
                    <a:p>
                      <a:pPr algn="ctr">
                        <a:lnSpc>
                          <a:spcPct val="107000"/>
                        </a:lnSpc>
                        <a:spcAft>
                          <a:spcPts val="0"/>
                        </a:spcAft>
                      </a:pPr>
                      <a:r>
                        <a:rPr lang="es-ES_tradnl" sz="1400" noProof="0">
                          <a:effectLst/>
                        </a:rPr>
                        <a:t>Acción</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dirty="0">
                          <a:effectLst/>
                        </a:rPr>
                        <a:t>Medida BEPS</a:t>
                      </a:r>
                      <a:endParaRPr lang="es-ES_tradnl" sz="14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Artículo MLI</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Flexibilidad</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Cláusula de compatibilidad</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3024190977"/>
                  </a:ext>
                </a:extLst>
              </a:tr>
              <a:tr h="430483">
                <a:tc rowSpan="5">
                  <a:txBody>
                    <a:bodyPr/>
                    <a:lstStyle/>
                    <a:p>
                      <a:pPr algn="ctr">
                        <a:lnSpc>
                          <a:spcPct val="107000"/>
                        </a:lnSpc>
                        <a:spcAft>
                          <a:spcPts val="0"/>
                        </a:spcAft>
                      </a:pPr>
                      <a:endParaRPr lang="es-ES_tradnl" sz="1400" noProof="0" dirty="0">
                        <a:effectLst/>
                      </a:endParaRPr>
                    </a:p>
                    <a:p>
                      <a:pPr algn="ctr">
                        <a:lnSpc>
                          <a:spcPct val="107000"/>
                        </a:lnSpc>
                        <a:spcAft>
                          <a:spcPts val="0"/>
                        </a:spcAft>
                      </a:pPr>
                      <a:endParaRPr lang="es-ES_tradnl" sz="1400" noProof="0" dirty="0">
                        <a:effectLst/>
                      </a:endParaRPr>
                    </a:p>
                    <a:p>
                      <a:pPr algn="ctr">
                        <a:lnSpc>
                          <a:spcPct val="107000"/>
                        </a:lnSpc>
                        <a:spcAft>
                          <a:spcPts val="0"/>
                        </a:spcAft>
                      </a:pPr>
                      <a:endParaRPr lang="es-ES_tradnl" sz="1400" noProof="0" dirty="0">
                        <a:effectLst/>
                      </a:endParaRPr>
                    </a:p>
                    <a:p>
                      <a:pPr algn="ctr">
                        <a:lnSpc>
                          <a:spcPct val="107000"/>
                        </a:lnSpc>
                        <a:spcAft>
                          <a:spcPts val="0"/>
                        </a:spcAft>
                      </a:pPr>
                      <a:endParaRPr lang="es-ES_tradnl" sz="1400" noProof="0" dirty="0">
                        <a:effectLst/>
                      </a:endParaRPr>
                    </a:p>
                    <a:p>
                      <a:pPr algn="ctr">
                        <a:lnSpc>
                          <a:spcPct val="107000"/>
                        </a:lnSpc>
                        <a:spcAft>
                          <a:spcPts val="0"/>
                        </a:spcAft>
                      </a:pPr>
                      <a:endParaRPr lang="es-ES_tradnl" sz="1400" noProof="0" dirty="0">
                        <a:effectLst/>
                      </a:endParaRPr>
                    </a:p>
                    <a:p>
                      <a:pPr algn="ctr">
                        <a:lnSpc>
                          <a:spcPct val="107000"/>
                        </a:lnSpc>
                        <a:spcAft>
                          <a:spcPts val="0"/>
                        </a:spcAft>
                      </a:pPr>
                      <a:r>
                        <a:rPr lang="es-ES_tradnl" sz="1400" noProof="0" dirty="0">
                          <a:effectLst/>
                        </a:rPr>
                        <a:t>6</a:t>
                      </a:r>
                      <a:endParaRPr lang="es-ES_tradnl" sz="14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just">
                        <a:lnSpc>
                          <a:spcPct val="107000"/>
                        </a:lnSpc>
                        <a:spcAft>
                          <a:spcPts val="0"/>
                        </a:spcAft>
                      </a:pPr>
                      <a:r>
                        <a:rPr lang="es-ES_tradnl" sz="1400" noProof="0" dirty="0">
                          <a:effectLst/>
                        </a:rPr>
                        <a:t>Regla de LOB (p. 20)</a:t>
                      </a:r>
                      <a:endParaRPr lang="es-ES_tradnl" sz="14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dirty="0">
                          <a:effectLst/>
                        </a:rPr>
                        <a:t>7(8)-(13)</a:t>
                      </a:r>
                    </a:p>
                    <a:p>
                      <a:pPr algn="ctr">
                        <a:lnSpc>
                          <a:spcPct val="107000"/>
                        </a:lnSpc>
                        <a:spcAft>
                          <a:spcPts val="0"/>
                        </a:spcAft>
                      </a:pPr>
                      <a:r>
                        <a:rPr lang="es-ES_tradnl" sz="1400" noProof="0" dirty="0">
                          <a:effectLst/>
                        </a:rPr>
                        <a:t> </a:t>
                      </a:r>
                      <a:endParaRPr lang="es-ES_tradnl" sz="14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dirty="0">
                          <a:effectLst/>
                        </a:rPr>
                        <a:t>Sí estándar mínimo</a:t>
                      </a:r>
                      <a:endParaRPr lang="es-ES_tradnl" sz="14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“in place of or in the absence of”</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3314062226"/>
                  </a:ext>
                </a:extLst>
              </a:tr>
              <a:tr h="650606">
                <a:tc vMerge="1">
                  <a:txBody>
                    <a:bodyPr/>
                    <a:lstStyle/>
                    <a:p>
                      <a:endParaRPr lang="es-MX"/>
                    </a:p>
                  </a:txBody>
                  <a:tcPr/>
                </a:tc>
                <a:tc>
                  <a:txBody>
                    <a:bodyPr/>
                    <a:lstStyle/>
                    <a:p>
                      <a:pPr algn="just">
                        <a:lnSpc>
                          <a:spcPct val="107000"/>
                        </a:lnSpc>
                        <a:spcAft>
                          <a:spcPts val="0"/>
                        </a:spcAft>
                      </a:pPr>
                      <a:r>
                        <a:rPr lang="es-ES_tradnl" sz="1400" noProof="0">
                          <a:effectLst/>
                        </a:rPr>
                        <a:t>Reglas dirigidas a mecanismos uno de cuyos propósitos principales es obtener beneficios de tratados (p. 54)</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7(1)-(4)</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dirty="0">
                          <a:effectLst/>
                        </a:rPr>
                        <a:t>Sí estándar mínimo</a:t>
                      </a:r>
                      <a:endParaRPr lang="es-ES_tradnl" sz="14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“in place of or in the absence of”</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754346575"/>
                  </a:ext>
                </a:extLst>
              </a:tr>
              <a:tr h="516100">
                <a:tc vMerge="1">
                  <a:txBody>
                    <a:bodyPr/>
                    <a:lstStyle/>
                    <a:p>
                      <a:endParaRPr lang="es-MX"/>
                    </a:p>
                  </a:txBody>
                  <a:tcPr/>
                </a:tc>
                <a:tc>
                  <a:txBody>
                    <a:bodyPr/>
                    <a:lstStyle/>
                    <a:p>
                      <a:pPr algn="just">
                        <a:lnSpc>
                          <a:spcPct val="107000"/>
                        </a:lnSpc>
                        <a:spcAft>
                          <a:spcPts val="0"/>
                        </a:spcAft>
                      </a:pPr>
                      <a:r>
                        <a:rPr lang="es-ES_tradnl" sz="1400" noProof="0" dirty="0">
                          <a:effectLst/>
                        </a:rPr>
                        <a:t>Transacciones de transferencia de dividendos (p. 71)</a:t>
                      </a:r>
                      <a:endParaRPr lang="es-ES_tradnl" sz="14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8</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dirty="0">
                          <a:effectLst/>
                        </a:rPr>
                        <a:t>No estándar mínimo</a:t>
                      </a:r>
                      <a:endParaRPr lang="es-ES_tradnl" sz="14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“in place of or in the absence of”</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2305269216"/>
                  </a:ext>
                </a:extLst>
              </a:tr>
              <a:tr h="430483">
                <a:tc vMerge="1">
                  <a:txBody>
                    <a:bodyPr/>
                    <a:lstStyle/>
                    <a:p>
                      <a:endParaRPr lang="es-MX"/>
                    </a:p>
                  </a:txBody>
                  <a:tcPr/>
                </a:tc>
                <a:tc>
                  <a:txBody>
                    <a:bodyPr/>
                    <a:lstStyle/>
                    <a:p>
                      <a:pPr algn="just">
                        <a:lnSpc>
                          <a:spcPct val="107000"/>
                        </a:lnSpc>
                        <a:spcAft>
                          <a:spcPts val="0"/>
                        </a:spcAft>
                      </a:pPr>
                      <a:r>
                        <a:rPr lang="es-ES_tradnl" sz="1400" noProof="0">
                          <a:effectLst/>
                        </a:rPr>
                        <a:t>Transacciones que eluden la aplicación del Artículo 13(4) (p. 71)</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9</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dirty="0">
                          <a:effectLst/>
                        </a:rPr>
                        <a:t>No estándar mínimo</a:t>
                      </a:r>
                      <a:endParaRPr lang="es-ES_tradnl" sz="14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“in place of or in the absence of”</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3959935047"/>
                  </a:ext>
                </a:extLst>
              </a:tr>
              <a:tr h="870728">
                <a:tc vMerge="1">
                  <a:txBody>
                    <a:bodyPr/>
                    <a:lstStyle/>
                    <a:p>
                      <a:endParaRPr lang="es-MX"/>
                    </a:p>
                  </a:txBody>
                  <a:tcPr/>
                </a:tc>
                <a:tc>
                  <a:txBody>
                    <a:bodyPr/>
                    <a:lstStyle/>
                    <a:p>
                      <a:pPr algn="just">
                        <a:lnSpc>
                          <a:spcPct val="107000"/>
                        </a:lnSpc>
                        <a:spcAft>
                          <a:spcPts val="0"/>
                        </a:spcAft>
                      </a:pPr>
                      <a:r>
                        <a:rPr lang="es-ES_tradnl" sz="1400" noProof="0" dirty="0">
                          <a:effectLst/>
                        </a:rPr>
                        <a:t>Regla de desempate para determinar la residencia de personas distintas de individuos con doble residencia (p. 72)</a:t>
                      </a:r>
                      <a:endParaRPr lang="es-ES_tradnl" sz="14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4</a:t>
                      </a:r>
                      <a:endParaRPr lang="es-ES_tradnl" sz="1400" noProof="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dirty="0">
                          <a:effectLst/>
                        </a:rPr>
                        <a:t>No estándar mínimo</a:t>
                      </a:r>
                      <a:endParaRPr lang="es-ES_tradnl" sz="14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dirty="0">
                          <a:effectLst/>
                        </a:rPr>
                        <a:t>“in place of </a:t>
                      </a:r>
                      <a:r>
                        <a:rPr lang="es-ES_tradnl" sz="1400" noProof="0" dirty="0" err="1">
                          <a:effectLst/>
                        </a:rPr>
                        <a:t>or</a:t>
                      </a:r>
                      <a:r>
                        <a:rPr lang="es-ES_tradnl" sz="1400" noProof="0" dirty="0">
                          <a:effectLst/>
                        </a:rPr>
                        <a:t> in </a:t>
                      </a:r>
                      <a:r>
                        <a:rPr lang="es-ES_tradnl" sz="1400" noProof="0" dirty="0" err="1">
                          <a:effectLst/>
                        </a:rPr>
                        <a:t>the</a:t>
                      </a:r>
                      <a:r>
                        <a:rPr lang="es-ES_tradnl" sz="1400" noProof="0" dirty="0">
                          <a:effectLst/>
                        </a:rPr>
                        <a:t> </a:t>
                      </a:r>
                      <a:r>
                        <a:rPr lang="es-ES_tradnl" sz="1400" noProof="0" dirty="0" err="1">
                          <a:effectLst/>
                        </a:rPr>
                        <a:t>absence</a:t>
                      </a:r>
                      <a:r>
                        <a:rPr lang="es-ES_tradnl" sz="1400" noProof="0" dirty="0">
                          <a:effectLst/>
                        </a:rPr>
                        <a:t> of”</a:t>
                      </a:r>
                      <a:endParaRPr lang="es-ES_tradnl" sz="14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61476019"/>
                  </a:ext>
                </a:extLst>
              </a:tr>
            </a:tbl>
          </a:graphicData>
        </a:graphic>
      </p:graphicFrame>
      <p:pic>
        <p:nvPicPr>
          <p:cNvPr id="2" name="Picture 1">
            <a:extLst>
              <a:ext uri="{FF2B5EF4-FFF2-40B4-BE49-F238E27FC236}">
                <a16:creationId xmlns:a16="http://schemas.microsoft.com/office/drawing/2014/main" id="{429D9E66-2E1D-5DAF-3183-09A5DF02288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t="20389" r="1401" b="1"/>
          <a:stretch/>
        </p:blipFill>
        <p:spPr bwMode="auto">
          <a:xfrm>
            <a:off x="0" y="857250"/>
            <a:ext cx="2296633" cy="53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82EFE122-B123-269F-A610-74D46B9A0B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1498" y="921605"/>
            <a:ext cx="813390" cy="453062"/>
          </a:xfrm>
          <a:prstGeom prst="rect">
            <a:avLst/>
          </a:prstGeom>
        </p:spPr>
      </p:pic>
    </p:spTree>
    <p:extLst>
      <p:ext uri="{BB962C8B-B14F-4D97-AF65-F5344CB8AC3E}">
        <p14:creationId xmlns:p14="http://schemas.microsoft.com/office/powerpoint/2010/main" val="935493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6D012196-B31D-4322-A2C7-8BB01A652F23}"/>
              </a:ext>
            </a:extLst>
          </p:cNvPr>
          <p:cNvSpPr txBox="1"/>
          <p:nvPr/>
        </p:nvSpPr>
        <p:spPr>
          <a:xfrm flipH="1">
            <a:off x="444793" y="1725022"/>
            <a:ext cx="6131231" cy="507831"/>
          </a:xfrm>
          <a:prstGeom prst="rect">
            <a:avLst/>
          </a:prstGeom>
          <a:noFill/>
        </p:spPr>
        <p:txBody>
          <a:bodyPr wrap="square" rtlCol="0">
            <a:spAutoFit/>
          </a:bodyPr>
          <a:lstStyle/>
          <a:p>
            <a:r>
              <a:rPr lang="es-MX" sz="1350" b="1" dirty="0"/>
              <a:t>MULTILATERAL CONVENTION TO IMPLEMENT TAX TREATY RELATED MEASURES TO PREVENT BASE EROSION AND PROFIT SHIFTING (“MLI”)</a:t>
            </a:r>
          </a:p>
        </p:txBody>
      </p:sp>
      <p:graphicFrame>
        <p:nvGraphicFramePr>
          <p:cNvPr id="4" name="Tabla 3">
            <a:extLst>
              <a:ext uri="{FF2B5EF4-FFF2-40B4-BE49-F238E27FC236}">
                <a16:creationId xmlns:a16="http://schemas.microsoft.com/office/drawing/2014/main" id="{A42ABB06-75B1-BB4B-A2EF-506B57DE1D39}"/>
              </a:ext>
            </a:extLst>
          </p:cNvPr>
          <p:cNvGraphicFramePr>
            <a:graphicFrameLocks noGrp="1"/>
          </p:cNvGraphicFramePr>
          <p:nvPr>
            <p:extLst>
              <p:ext uri="{D42A27DB-BD31-4B8C-83A1-F6EECF244321}">
                <p14:modId xmlns:p14="http://schemas.microsoft.com/office/powerpoint/2010/main" val="707070457"/>
              </p:ext>
            </p:extLst>
          </p:nvPr>
        </p:nvGraphicFramePr>
        <p:xfrm>
          <a:off x="444791" y="2464434"/>
          <a:ext cx="8244165" cy="2890027"/>
        </p:xfrm>
        <a:graphic>
          <a:graphicData uri="http://schemas.openxmlformats.org/drawingml/2006/table">
            <a:tbl>
              <a:tblPr firstRow="1" firstCol="1" bandRow="1">
                <a:tableStyleId>{5C22544A-7EE6-4342-B048-85BDC9FD1C3A}</a:tableStyleId>
              </a:tblPr>
              <a:tblGrid>
                <a:gridCol w="964909">
                  <a:extLst>
                    <a:ext uri="{9D8B030D-6E8A-4147-A177-3AD203B41FA5}">
                      <a16:colId xmlns:a16="http://schemas.microsoft.com/office/drawing/2014/main" val="2502515773"/>
                    </a:ext>
                  </a:extLst>
                </a:gridCol>
                <a:gridCol w="2952750">
                  <a:extLst>
                    <a:ext uri="{9D8B030D-6E8A-4147-A177-3AD203B41FA5}">
                      <a16:colId xmlns:a16="http://schemas.microsoft.com/office/drawing/2014/main" val="549625621"/>
                    </a:ext>
                  </a:extLst>
                </a:gridCol>
                <a:gridCol w="1057275">
                  <a:extLst>
                    <a:ext uri="{9D8B030D-6E8A-4147-A177-3AD203B41FA5}">
                      <a16:colId xmlns:a16="http://schemas.microsoft.com/office/drawing/2014/main" val="3707793058"/>
                    </a:ext>
                  </a:extLst>
                </a:gridCol>
                <a:gridCol w="1732913">
                  <a:extLst>
                    <a:ext uri="{9D8B030D-6E8A-4147-A177-3AD203B41FA5}">
                      <a16:colId xmlns:a16="http://schemas.microsoft.com/office/drawing/2014/main" val="3649433493"/>
                    </a:ext>
                  </a:extLst>
                </a:gridCol>
                <a:gridCol w="1536318">
                  <a:extLst>
                    <a:ext uri="{9D8B030D-6E8A-4147-A177-3AD203B41FA5}">
                      <a16:colId xmlns:a16="http://schemas.microsoft.com/office/drawing/2014/main" val="175815760"/>
                    </a:ext>
                  </a:extLst>
                </a:gridCol>
              </a:tblGrid>
              <a:tr h="430483">
                <a:tc>
                  <a:txBody>
                    <a:bodyPr/>
                    <a:lstStyle/>
                    <a:p>
                      <a:pPr algn="ctr">
                        <a:lnSpc>
                          <a:spcPct val="107000"/>
                        </a:lnSpc>
                        <a:spcAft>
                          <a:spcPts val="0"/>
                        </a:spcAft>
                      </a:pPr>
                      <a:r>
                        <a:rPr lang="es-ES_tradnl" sz="1400" noProof="0">
                          <a:effectLst/>
                        </a:rPr>
                        <a:t>Acción</a:t>
                      </a:r>
                      <a:endParaRPr lang="es-ES_tradnl" sz="1400" noProof="0">
                        <a:effectLst/>
                        <a:latin typeface="Calibri" panose="020F0502020204030204" pitchFamily="34" charset="0"/>
                        <a:ea typeface="Tahoma" panose="020B060403050404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dirty="0">
                          <a:effectLst/>
                        </a:rPr>
                        <a:t>Medida BEPS</a:t>
                      </a:r>
                      <a:endParaRPr lang="es-ES_tradnl" sz="1400" noProof="0" dirty="0">
                        <a:effectLst/>
                        <a:latin typeface="Calibri" panose="020F0502020204030204" pitchFamily="34" charset="0"/>
                        <a:ea typeface="Tahoma" panose="020B060403050404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Artículo MLI</a:t>
                      </a:r>
                      <a:endParaRPr lang="es-ES_tradnl" sz="1400" noProof="0">
                        <a:effectLst/>
                        <a:latin typeface="Calibri" panose="020F0502020204030204" pitchFamily="34" charset="0"/>
                        <a:ea typeface="Tahoma" panose="020B060403050404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Flexibilidad</a:t>
                      </a:r>
                      <a:endParaRPr lang="es-ES_tradnl" sz="1400" noProof="0">
                        <a:effectLst/>
                        <a:latin typeface="Calibri" panose="020F0502020204030204" pitchFamily="34" charset="0"/>
                        <a:ea typeface="Tahoma" panose="020B060403050404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Cláusula de compatibilidad</a:t>
                      </a:r>
                      <a:endParaRPr lang="es-ES_tradnl" sz="1400" noProof="0">
                        <a:effectLst/>
                        <a:latin typeface="Calibri" panose="020F0502020204030204" pitchFamily="34" charset="0"/>
                        <a:ea typeface="Tahoma" panose="020B060403050404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417304562"/>
                  </a:ext>
                </a:extLst>
              </a:tr>
              <a:tr h="795614">
                <a:tc rowSpan="3">
                  <a:txBody>
                    <a:bodyPr/>
                    <a:lstStyle/>
                    <a:p>
                      <a:pPr algn="just">
                        <a:lnSpc>
                          <a:spcPct val="107000"/>
                        </a:lnSpc>
                        <a:spcAft>
                          <a:spcPts val="0"/>
                        </a:spcAft>
                      </a:pPr>
                      <a:r>
                        <a:rPr lang="es-ES_tradnl" sz="1400" noProof="0">
                          <a:effectLst/>
                        </a:rPr>
                        <a:t> </a:t>
                      </a:r>
                    </a:p>
                    <a:p>
                      <a:pPr algn="just">
                        <a:lnSpc>
                          <a:spcPct val="107000"/>
                        </a:lnSpc>
                        <a:spcAft>
                          <a:spcPts val="0"/>
                        </a:spcAft>
                      </a:pPr>
                      <a:r>
                        <a:rPr lang="es-ES_tradnl" sz="1400" noProof="0">
                          <a:effectLst/>
                        </a:rPr>
                        <a:t> </a:t>
                      </a:r>
                    </a:p>
                    <a:p>
                      <a:pPr algn="ctr">
                        <a:lnSpc>
                          <a:spcPct val="107000"/>
                        </a:lnSpc>
                        <a:spcAft>
                          <a:spcPts val="0"/>
                        </a:spcAft>
                      </a:pPr>
                      <a:r>
                        <a:rPr lang="es-ES_tradnl" sz="1400" noProof="0">
                          <a:effectLst/>
                        </a:rPr>
                        <a:t>6</a:t>
                      </a:r>
                      <a:endParaRPr lang="es-ES_tradnl" sz="1400" noProof="0">
                        <a:effectLst/>
                        <a:latin typeface="Calibri" panose="020F0502020204030204" pitchFamily="34" charset="0"/>
                        <a:ea typeface="Tahoma" panose="020B0604030504040204" pitchFamily="34" charset="0"/>
                        <a:cs typeface="Times New Roman" panose="02020603050405020304" pitchFamily="18" charset="0"/>
                      </a:endParaRPr>
                    </a:p>
                  </a:txBody>
                  <a:tcPr marL="51435" marR="51435" marT="0" marB="0"/>
                </a:tc>
                <a:tc>
                  <a:txBody>
                    <a:bodyPr/>
                    <a:lstStyle/>
                    <a:p>
                      <a:pPr algn="just">
                        <a:lnSpc>
                          <a:spcPct val="107000"/>
                        </a:lnSpc>
                        <a:spcAft>
                          <a:spcPts val="0"/>
                        </a:spcAft>
                      </a:pPr>
                      <a:r>
                        <a:rPr lang="es-ES_tradnl" sz="1400" noProof="0" dirty="0">
                          <a:effectLst/>
                        </a:rPr>
                        <a:t>Regla anti abuso para establecimientos permanentes ubicados en terceros Estados (p. 75)</a:t>
                      </a:r>
                      <a:endParaRPr lang="es-ES_tradnl" sz="1400" noProof="0" dirty="0">
                        <a:effectLst/>
                        <a:latin typeface="Calibri" panose="020F0502020204030204" pitchFamily="34" charset="0"/>
                        <a:ea typeface="Tahoma" panose="020B060403050404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10</a:t>
                      </a:r>
                      <a:endParaRPr lang="es-ES_tradnl" sz="1400" noProof="0">
                        <a:effectLst/>
                        <a:latin typeface="Calibri" panose="020F0502020204030204" pitchFamily="34" charset="0"/>
                        <a:ea typeface="Tahoma" panose="020B060403050404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dirty="0">
                          <a:effectLst/>
                        </a:rPr>
                        <a:t>No estándar mínimo</a:t>
                      </a:r>
                      <a:endParaRPr lang="es-ES_tradnl" sz="1400" noProof="0" dirty="0">
                        <a:effectLst/>
                        <a:latin typeface="Calibri" panose="020F0502020204030204" pitchFamily="34" charset="0"/>
                        <a:ea typeface="Tahoma" panose="020B060403050404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“in place of or in the absence of”</a:t>
                      </a:r>
                      <a:endParaRPr lang="es-ES_tradnl" sz="1400" noProof="0">
                        <a:effectLst/>
                        <a:latin typeface="Calibri" panose="020F0502020204030204" pitchFamily="34" charset="0"/>
                        <a:ea typeface="Tahoma" panose="020B060403050404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456035416"/>
                  </a:ext>
                </a:extLst>
              </a:tr>
              <a:tr h="852330">
                <a:tc vMerge="1">
                  <a:txBody>
                    <a:bodyPr/>
                    <a:lstStyle/>
                    <a:p>
                      <a:endParaRPr lang="es-MX"/>
                    </a:p>
                  </a:txBody>
                  <a:tcPr/>
                </a:tc>
                <a:tc>
                  <a:txBody>
                    <a:bodyPr/>
                    <a:lstStyle/>
                    <a:p>
                      <a:pPr algn="just">
                        <a:lnSpc>
                          <a:spcPct val="107000"/>
                        </a:lnSpc>
                        <a:spcAft>
                          <a:spcPts val="0"/>
                        </a:spcAft>
                      </a:pPr>
                      <a:r>
                        <a:rPr lang="es-ES_tradnl" sz="1400" noProof="0">
                          <a:effectLst/>
                        </a:rPr>
                        <a:t>Aplicación de tratados para restringir el derecho de un Estado Contratante a gravar a sus propios residentes (p. 86)</a:t>
                      </a:r>
                      <a:endParaRPr lang="es-ES_tradnl" sz="1400" noProof="0">
                        <a:effectLst/>
                        <a:latin typeface="Calibri" panose="020F0502020204030204" pitchFamily="34" charset="0"/>
                        <a:ea typeface="Tahoma" panose="020B060403050404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11</a:t>
                      </a:r>
                      <a:endParaRPr lang="es-ES_tradnl" sz="1400" noProof="0">
                        <a:effectLst/>
                        <a:latin typeface="Calibri" panose="020F0502020204030204" pitchFamily="34" charset="0"/>
                        <a:ea typeface="Tahoma" panose="020B060403050404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dirty="0">
                          <a:effectLst/>
                        </a:rPr>
                        <a:t>No estándar mínimo</a:t>
                      </a:r>
                      <a:endParaRPr lang="es-ES_tradnl" sz="1400" noProof="0" dirty="0">
                        <a:effectLst/>
                        <a:latin typeface="Calibri" panose="020F0502020204030204" pitchFamily="34" charset="0"/>
                        <a:ea typeface="Tahoma" panose="020B060403050404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“in place of or in the absence of”</a:t>
                      </a:r>
                      <a:endParaRPr lang="es-ES_tradnl" sz="1400" noProof="0">
                        <a:effectLst/>
                        <a:latin typeface="Calibri" panose="020F0502020204030204" pitchFamily="34" charset="0"/>
                        <a:ea typeface="Tahoma" panose="020B060403050404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762089694"/>
                  </a:ext>
                </a:extLst>
              </a:tr>
              <a:tr h="795614">
                <a:tc vMerge="1">
                  <a:txBody>
                    <a:bodyPr/>
                    <a:lstStyle/>
                    <a:p>
                      <a:endParaRPr lang="es-MX"/>
                    </a:p>
                  </a:txBody>
                  <a:tcPr/>
                </a:tc>
                <a:tc>
                  <a:txBody>
                    <a:bodyPr/>
                    <a:lstStyle/>
                    <a:p>
                      <a:pPr algn="just">
                        <a:lnSpc>
                          <a:spcPct val="107000"/>
                        </a:lnSpc>
                        <a:spcAft>
                          <a:spcPts val="0"/>
                        </a:spcAft>
                      </a:pPr>
                      <a:r>
                        <a:rPr lang="es-ES_tradnl" sz="1400" noProof="0">
                          <a:effectLst/>
                        </a:rPr>
                        <a:t>Aclaración que el fin de los tratados no es ser utilizados para generar doble no-imposición (p. 91)</a:t>
                      </a:r>
                      <a:endParaRPr lang="es-ES_tradnl" sz="1400" noProof="0">
                        <a:effectLst/>
                        <a:latin typeface="Calibri" panose="020F0502020204030204" pitchFamily="34" charset="0"/>
                        <a:ea typeface="Tahoma" panose="020B060403050404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a:effectLst/>
                        </a:rPr>
                        <a:t>Pre., 6.</a:t>
                      </a:r>
                      <a:endParaRPr lang="es-ES_tradnl" sz="1400" noProof="0">
                        <a:effectLst/>
                        <a:latin typeface="Calibri" panose="020F0502020204030204" pitchFamily="34" charset="0"/>
                        <a:ea typeface="Tahoma" panose="020B060403050404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dirty="0">
                          <a:effectLst/>
                        </a:rPr>
                        <a:t>Sí estándar mínimo</a:t>
                      </a:r>
                      <a:endParaRPr lang="es-ES_tradnl" sz="1400" noProof="0" dirty="0">
                        <a:effectLst/>
                        <a:latin typeface="Calibri" panose="020F0502020204030204" pitchFamily="34" charset="0"/>
                        <a:ea typeface="Tahoma" panose="020B060403050404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s-ES_tradnl" sz="1400" noProof="0" dirty="0">
                          <a:effectLst/>
                        </a:rPr>
                        <a:t>“In place of </a:t>
                      </a:r>
                      <a:r>
                        <a:rPr lang="es-ES_tradnl" sz="1400" noProof="0" dirty="0" err="1">
                          <a:effectLst/>
                        </a:rPr>
                        <a:t>or</a:t>
                      </a:r>
                      <a:r>
                        <a:rPr lang="es-ES_tradnl" sz="1400" noProof="0" dirty="0">
                          <a:effectLst/>
                        </a:rPr>
                        <a:t> in </a:t>
                      </a:r>
                      <a:r>
                        <a:rPr lang="es-ES_tradnl" sz="1400" noProof="0" dirty="0" err="1">
                          <a:effectLst/>
                        </a:rPr>
                        <a:t>the</a:t>
                      </a:r>
                      <a:r>
                        <a:rPr lang="es-ES_tradnl" sz="1400" noProof="0" dirty="0">
                          <a:effectLst/>
                        </a:rPr>
                        <a:t> </a:t>
                      </a:r>
                      <a:r>
                        <a:rPr lang="es-ES_tradnl" sz="1400" noProof="0" dirty="0" err="1">
                          <a:effectLst/>
                        </a:rPr>
                        <a:t>absence</a:t>
                      </a:r>
                      <a:r>
                        <a:rPr lang="es-ES_tradnl" sz="1400" noProof="0" dirty="0">
                          <a:effectLst/>
                        </a:rPr>
                        <a:t> of”</a:t>
                      </a:r>
                      <a:endParaRPr lang="es-ES_tradnl" sz="1400" noProof="0" dirty="0">
                        <a:effectLst/>
                        <a:latin typeface="Calibri" panose="020F0502020204030204" pitchFamily="34" charset="0"/>
                        <a:ea typeface="Tahoma" panose="020B060403050404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2798370327"/>
                  </a:ext>
                </a:extLst>
              </a:tr>
            </a:tbl>
          </a:graphicData>
        </a:graphic>
      </p:graphicFrame>
      <p:pic>
        <p:nvPicPr>
          <p:cNvPr id="2" name="Picture 1">
            <a:extLst>
              <a:ext uri="{FF2B5EF4-FFF2-40B4-BE49-F238E27FC236}">
                <a16:creationId xmlns:a16="http://schemas.microsoft.com/office/drawing/2014/main" id="{FB5F4C55-2B1A-F403-1214-CA59C44429B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t="20389" r="1401" b="1"/>
          <a:stretch/>
        </p:blipFill>
        <p:spPr bwMode="auto">
          <a:xfrm>
            <a:off x="0" y="857250"/>
            <a:ext cx="2296633" cy="53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00F3B6F0-F28B-47FB-7983-F2C0E8E14D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1498" y="921605"/>
            <a:ext cx="813390" cy="453062"/>
          </a:xfrm>
          <a:prstGeom prst="rect">
            <a:avLst/>
          </a:prstGeom>
        </p:spPr>
      </p:pic>
      <p:sp>
        <p:nvSpPr>
          <p:cNvPr id="7" name="CuadroTexto 8">
            <a:extLst>
              <a:ext uri="{FF2B5EF4-FFF2-40B4-BE49-F238E27FC236}">
                <a16:creationId xmlns:a16="http://schemas.microsoft.com/office/drawing/2014/main" id="{808C278B-D52D-D7AC-AB59-2ABFDAE4B035}"/>
              </a:ext>
            </a:extLst>
          </p:cNvPr>
          <p:cNvSpPr txBox="1"/>
          <p:nvPr/>
        </p:nvSpPr>
        <p:spPr>
          <a:xfrm>
            <a:off x="7587949" y="5590147"/>
            <a:ext cx="1252266" cy="300082"/>
          </a:xfrm>
          <a:prstGeom prst="rect">
            <a:avLst/>
          </a:prstGeom>
          <a:noFill/>
        </p:spPr>
        <p:txBody>
          <a:bodyPr wrap="none" rtlCol="0">
            <a:spAutoFit/>
          </a:bodyPr>
          <a:lstStyle/>
          <a:p>
            <a:r>
              <a:rPr lang="es-MX" sz="1350" dirty="0"/>
              <a:t>Mauricio Bravo</a:t>
            </a:r>
          </a:p>
        </p:txBody>
      </p:sp>
    </p:spTree>
    <p:extLst>
      <p:ext uri="{BB962C8B-B14F-4D97-AF65-F5344CB8AC3E}">
        <p14:creationId xmlns:p14="http://schemas.microsoft.com/office/powerpoint/2010/main" val="8895457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5332</TotalTime>
  <Words>3769</Words>
  <Application>Microsoft Office PowerPoint</Application>
  <PresentationFormat>Presentación en pantalla (4:3)</PresentationFormat>
  <Paragraphs>391</Paragraphs>
  <Slides>27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27</vt:i4>
      </vt:variant>
    </vt:vector>
  </HeadingPairs>
  <TitlesOfParts>
    <vt:vector size="32" baseType="lpstr">
      <vt:lpstr>Arial</vt:lpstr>
      <vt:lpstr>Calibri</vt:lpstr>
      <vt:lpstr>Calibri Light</vt:lpstr>
      <vt:lpstr>Tahoma</vt:lpstr>
      <vt:lpstr>Office Theme</vt:lpstr>
      <vt:lpstr>         Novedades y Retenciones en Materia Internacional que Impactan a la Minería   </vt:lpstr>
      <vt:lpstr>12/02/2013.- Se publica el reporte BEPS (“Base Erosion and Profit Shifting”). 19/07/2013.- Se publica el “Action Plan”con 15 acciones, incluida la Acción 15 “Develop a Multilateral Intrument”. 16/09/2014.- Se publica el reporte provisional “Developing a Multilateral Instrument to Modify Bilateral Tax Treaties”. Febrero 2015.- Se constituye un grupo ad-hoc para desarrollar el MLI, el cual comenzó su labor en mayo de 2015. 05/10/2015.- Se publica el reporte final “Developing a Multilateral Instrument to Modify Bilateral Tax Treaties, Action 15 - 2015 Final Report”. 24/11/ 2016.- Grupo ad-hoc concluyó negociaciones y adoptó el texto del MLI en dos idiomas oficiales (Inglés y Francés) y su “Explanatory Statement”. 31/12/ 2016.- Se abrió el MLI para firma.  02/03/2017.- MLI speed matching week. 07/06/ 2017.- Primera ceremonia de firma de alto nivel en París, con la participación de más de 70 gobiernos. México firma el MLI.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PROPUESTA DE REORGANIZACIÓN  Empresas Operativas Grupo Summa   Análisis Fiscal</dc:title>
  <dc:creator>Usuario de Microsoft Office</dc:creator>
  <cp:lastModifiedBy>ximena abitia rosas</cp:lastModifiedBy>
  <cp:revision>238</cp:revision>
  <cp:lastPrinted>2022-11-07T18:16:02Z</cp:lastPrinted>
  <dcterms:created xsi:type="dcterms:W3CDTF">2019-08-20T15:20:05Z</dcterms:created>
  <dcterms:modified xsi:type="dcterms:W3CDTF">2022-11-24T16:12:32Z</dcterms:modified>
</cp:coreProperties>
</file>